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Layouts/slideLayout15.xml" ContentType="application/vnd.openxmlformats-officedocument.presentationml.slideLayout+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notesSlides/notesSlide246.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notesSlides/notesSlide235.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notesSlides/notesSlide24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notesSlides/notesSlide25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67.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244.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69"/>
  </p:notesMasterIdLst>
  <p:handoutMasterIdLst>
    <p:handoutMasterId r:id="rId270"/>
  </p:handoutMasterIdLst>
  <p:sldIdLst>
    <p:sldId id="546" r:id="rId2"/>
    <p:sldId id="760" r:id="rId3"/>
    <p:sldId id="885" r:id="rId4"/>
    <p:sldId id="579" r:id="rId5"/>
    <p:sldId id="845" r:id="rId6"/>
    <p:sldId id="846" r:id="rId7"/>
    <p:sldId id="847" r:id="rId8"/>
    <p:sldId id="848" r:id="rId9"/>
    <p:sldId id="849" r:id="rId10"/>
    <p:sldId id="850" r:id="rId11"/>
    <p:sldId id="851" r:id="rId12"/>
    <p:sldId id="852" r:id="rId13"/>
    <p:sldId id="988" r:id="rId14"/>
    <p:sldId id="879" r:id="rId15"/>
    <p:sldId id="884" r:id="rId16"/>
    <p:sldId id="880" r:id="rId17"/>
    <p:sldId id="881" r:id="rId18"/>
    <p:sldId id="882" r:id="rId19"/>
    <p:sldId id="883" r:id="rId20"/>
    <p:sldId id="854" r:id="rId21"/>
    <p:sldId id="855" r:id="rId22"/>
    <p:sldId id="856" r:id="rId23"/>
    <p:sldId id="857" r:id="rId24"/>
    <p:sldId id="858" r:id="rId25"/>
    <p:sldId id="860" r:id="rId26"/>
    <p:sldId id="861" r:id="rId27"/>
    <p:sldId id="862" r:id="rId28"/>
    <p:sldId id="863" r:id="rId29"/>
    <p:sldId id="864" r:id="rId30"/>
    <p:sldId id="865" r:id="rId31"/>
    <p:sldId id="866" r:id="rId32"/>
    <p:sldId id="867" r:id="rId33"/>
    <p:sldId id="868" r:id="rId34"/>
    <p:sldId id="870" r:id="rId35"/>
    <p:sldId id="871" r:id="rId36"/>
    <p:sldId id="872" r:id="rId37"/>
    <p:sldId id="873" r:id="rId38"/>
    <p:sldId id="874" r:id="rId39"/>
    <p:sldId id="875" r:id="rId40"/>
    <p:sldId id="876" r:id="rId41"/>
    <p:sldId id="877" r:id="rId42"/>
    <p:sldId id="762" r:id="rId43"/>
    <p:sldId id="989" r:id="rId44"/>
    <p:sldId id="839" r:id="rId45"/>
    <p:sldId id="959" r:id="rId46"/>
    <p:sldId id="962" r:id="rId47"/>
    <p:sldId id="960" r:id="rId48"/>
    <p:sldId id="961" r:id="rId49"/>
    <p:sldId id="779" r:id="rId50"/>
    <p:sldId id="780" r:id="rId51"/>
    <p:sldId id="781" r:id="rId52"/>
    <p:sldId id="784" r:id="rId53"/>
    <p:sldId id="833" r:id="rId54"/>
    <p:sldId id="834" r:id="rId55"/>
    <p:sldId id="835" r:id="rId56"/>
    <p:sldId id="809" r:id="rId57"/>
    <p:sldId id="990" r:id="rId58"/>
    <p:sldId id="886" r:id="rId59"/>
    <p:sldId id="963" r:id="rId60"/>
    <p:sldId id="967" r:id="rId61"/>
    <p:sldId id="964" r:id="rId62"/>
    <p:sldId id="968" r:id="rId63"/>
    <p:sldId id="965" r:id="rId64"/>
    <p:sldId id="969" r:id="rId65"/>
    <p:sldId id="966" r:id="rId66"/>
    <p:sldId id="888" r:id="rId67"/>
    <p:sldId id="887" r:id="rId68"/>
    <p:sldId id="889" r:id="rId69"/>
    <p:sldId id="890" r:id="rId70"/>
    <p:sldId id="891" r:id="rId71"/>
    <p:sldId id="892" r:id="rId72"/>
    <p:sldId id="893" r:id="rId73"/>
    <p:sldId id="894" r:id="rId74"/>
    <p:sldId id="895" r:id="rId75"/>
    <p:sldId id="896" r:id="rId76"/>
    <p:sldId id="897" r:id="rId77"/>
    <p:sldId id="898" r:id="rId78"/>
    <p:sldId id="899" r:id="rId79"/>
    <p:sldId id="900" r:id="rId80"/>
    <p:sldId id="901" r:id="rId81"/>
    <p:sldId id="902" r:id="rId82"/>
    <p:sldId id="903" r:id="rId83"/>
    <p:sldId id="904" r:id="rId84"/>
    <p:sldId id="905" r:id="rId85"/>
    <p:sldId id="906" r:id="rId86"/>
    <p:sldId id="907" r:id="rId87"/>
    <p:sldId id="908" r:id="rId88"/>
    <p:sldId id="909" r:id="rId89"/>
    <p:sldId id="910" r:id="rId90"/>
    <p:sldId id="911" r:id="rId91"/>
    <p:sldId id="912" r:id="rId92"/>
    <p:sldId id="913" r:id="rId93"/>
    <p:sldId id="914" r:id="rId94"/>
    <p:sldId id="915" r:id="rId95"/>
    <p:sldId id="916" r:id="rId96"/>
    <p:sldId id="917" r:id="rId97"/>
    <p:sldId id="918" r:id="rId98"/>
    <p:sldId id="919" r:id="rId99"/>
    <p:sldId id="920" r:id="rId100"/>
    <p:sldId id="921" r:id="rId101"/>
    <p:sldId id="922" r:id="rId102"/>
    <p:sldId id="923" r:id="rId103"/>
    <p:sldId id="924" r:id="rId104"/>
    <p:sldId id="925" r:id="rId105"/>
    <p:sldId id="926" r:id="rId106"/>
    <p:sldId id="927" r:id="rId107"/>
    <p:sldId id="928" r:id="rId108"/>
    <p:sldId id="929" r:id="rId109"/>
    <p:sldId id="930" r:id="rId110"/>
    <p:sldId id="931" r:id="rId111"/>
    <p:sldId id="932" r:id="rId112"/>
    <p:sldId id="933" r:id="rId113"/>
    <p:sldId id="934" r:id="rId114"/>
    <p:sldId id="935" r:id="rId115"/>
    <p:sldId id="936" r:id="rId116"/>
    <p:sldId id="937" r:id="rId117"/>
    <p:sldId id="938" r:id="rId118"/>
    <p:sldId id="808" r:id="rId119"/>
    <p:sldId id="970" r:id="rId120"/>
    <p:sldId id="972" r:id="rId121"/>
    <p:sldId id="973" r:id="rId122"/>
    <p:sldId id="804" r:id="rId123"/>
    <p:sldId id="793" r:id="rId124"/>
    <p:sldId id="796" r:id="rId125"/>
    <p:sldId id="798" r:id="rId126"/>
    <p:sldId id="836" r:id="rId127"/>
    <p:sldId id="799" r:id="rId128"/>
    <p:sldId id="791" r:id="rId129"/>
    <p:sldId id="810" r:id="rId130"/>
    <p:sldId id="811" r:id="rId131"/>
    <p:sldId id="820" r:id="rId132"/>
    <p:sldId id="992" r:id="rId133"/>
    <p:sldId id="812" r:id="rId134"/>
    <p:sldId id="940" r:id="rId135"/>
    <p:sldId id="941" r:id="rId136"/>
    <p:sldId id="942" r:id="rId137"/>
    <p:sldId id="943" r:id="rId138"/>
    <p:sldId id="944" r:id="rId139"/>
    <p:sldId id="945" r:id="rId140"/>
    <p:sldId id="946" r:id="rId141"/>
    <p:sldId id="947" r:id="rId142"/>
    <p:sldId id="948" r:id="rId143"/>
    <p:sldId id="949" r:id="rId144"/>
    <p:sldId id="950" r:id="rId145"/>
    <p:sldId id="951" r:id="rId146"/>
    <p:sldId id="952" r:id="rId147"/>
    <p:sldId id="953" r:id="rId148"/>
    <p:sldId id="954" r:id="rId149"/>
    <p:sldId id="955" r:id="rId150"/>
    <p:sldId id="956" r:id="rId151"/>
    <p:sldId id="957" r:id="rId152"/>
    <p:sldId id="958" r:id="rId153"/>
    <p:sldId id="1087" r:id="rId154"/>
    <p:sldId id="994" r:id="rId155"/>
    <p:sldId id="995" r:id="rId156"/>
    <p:sldId id="996" r:id="rId157"/>
    <p:sldId id="997" r:id="rId158"/>
    <p:sldId id="998" r:id="rId159"/>
    <p:sldId id="999" r:id="rId160"/>
    <p:sldId id="1000" r:id="rId161"/>
    <p:sldId id="1001" r:id="rId162"/>
    <p:sldId id="1002" r:id="rId163"/>
    <p:sldId id="1003" r:id="rId164"/>
    <p:sldId id="1004" r:id="rId165"/>
    <p:sldId id="1005" r:id="rId166"/>
    <p:sldId id="1006" r:id="rId167"/>
    <p:sldId id="1007" r:id="rId168"/>
    <p:sldId id="1008" r:id="rId169"/>
    <p:sldId id="1009" r:id="rId170"/>
    <p:sldId id="1010" r:id="rId171"/>
    <p:sldId id="1011" r:id="rId172"/>
    <p:sldId id="1012" r:id="rId173"/>
    <p:sldId id="1013" r:id="rId174"/>
    <p:sldId id="1014" r:id="rId175"/>
    <p:sldId id="1016" r:id="rId176"/>
    <p:sldId id="1017" r:id="rId177"/>
    <p:sldId id="1018" r:id="rId178"/>
    <p:sldId id="1019" r:id="rId179"/>
    <p:sldId id="1020" r:id="rId180"/>
    <p:sldId id="1021" r:id="rId181"/>
    <p:sldId id="1022" r:id="rId182"/>
    <p:sldId id="1023" r:id="rId183"/>
    <p:sldId id="1024" r:id="rId184"/>
    <p:sldId id="1025" r:id="rId185"/>
    <p:sldId id="1026" r:id="rId186"/>
    <p:sldId id="1028" r:id="rId187"/>
    <p:sldId id="1029" r:id="rId188"/>
    <p:sldId id="1030" r:id="rId189"/>
    <p:sldId id="1031" r:id="rId190"/>
    <p:sldId id="1032" r:id="rId191"/>
    <p:sldId id="1033" r:id="rId192"/>
    <p:sldId id="1034" r:id="rId193"/>
    <p:sldId id="1035" r:id="rId194"/>
    <p:sldId id="1037" r:id="rId195"/>
    <p:sldId id="1038" r:id="rId196"/>
    <p:sldId id="1039" r:id="rId197"/>
    <p:sldId id="1040" r:id="rId198"/>
    <p:sldId id="1041" r:id="rId199"/>
    <p:sldId id="1042" r:id="rId200"/>
    <p:sldId id="1043" r:id="rId201"/>
    <p:sldId id="1044" r:id="rId202"/>
    <p:sldId id="1045" r:id="rId203"/>
    <p:sldId id="1046" r:id="rId204"/>
    <p:sldId id="1047" r:id="rId205"/>
    <p:sldId id="1048" r:id="rId206"/>
    <p:sldId id="1049" r:id="rId207"/>
    <p:sldId id="1050" r:id="rId208"/>
    <p:sldId id="1051" r:id="rId209"/>
    <p:sldId id="1052" r:id="rId210"/>
    <p:sldId id="1053" r:id="rId211"/>
    <p:sldId id="1054" r:id="rId212"/>
    <p:sldId id="1055" r:id="rId213"/>
    <p:sldId id="1056" r:id="rId214"/>
    <p:sldId id="1057" r:id="rId215"/>
    <p:sldId id="1058" r:id="rId216"/>
    <p:sldId id="1059" r:id="rId217"/>
    <p:sldId id="1060" r:id="rId218"/>
    <p:sldId id="1061" r:id="rId219"/>
    <p:sldId id="1062" r:id="rId220"/>
    <p:sldId id="1063" r:id="rId221"/>
    <p:sldId id="1064" r:id="rId222"/>
    <p:sldId id="1065" r:id="rId223"/>
    <p:sldId id="1066" r:id="rId224"/>
    <p:sldId id="1067" r:id="rId225"/>
    <p:sldId id="1068" r:id="rId226"/>
    <p:sldId id="1069" r:id="rId227"/>
    <p:sldId id="1070" r:id="rId228"/>
    <p:sldId id="1071" r:id="rId229"/>
    <p:sldId id="1072" r:id="rId230"/>
    <p:sldId id="1073" r:id="rId231"/>
    <p:sldId id="1074" r:id="rId232"/>
    <p:sldId id="1075" r:id="rId233"/>
    <p:sldId id="1076" r:id="rId234"/>
    <p:sldId id="1077" r:id="rId235"/>
    <p:sldId id="1078" r:id="rId236"/>
    <p:sldId id="1079" r:id="rId237"/>
    <p:sldId id="1080" r:id="rId238"/>
    <p:sldId id="1081" r:id="rId239"/>
    <p:sldId id="1082" r:id="rId240"/>
    <p:sldId id="1083" r:id="rId241"/>
    <p:sldId id="1084" r:id="rId242"/>
    <p:sldId id="1085" r:id="rId243"/>
    <p:sldId id="1086" r:id="rId244"/>
    <p:sldId id="993" r:id="rId245"/>
    <p:sldId id="974" r:id="rId246"/>
    <p:sldId id="985" r:id="rId247"/>
    <p:sldId id="987" r:id="rId248"/>
    <p:sldId id="986" r:id="rId249"/>
    <p:sldId id="976" r:id="rId250"/>
    <p:sldId id="977" r:id="rId251"/>
    <p:sldId id="978" r:id="rId252"/>
    <p:sldId id="979" r:id="rId253"/>
    <p:sldId id="980" r:id="rId254"/>
    <p:sldId id="981" r:id="rId255"/>
    <p:sldId id="982" r:id="rId256"/>
    <p:sldId id="983" r:id="rId257"/>
    <p:sldId id="984" r:id="rId258"/>
    <p:sldId id="975" r:id="rId259"/>
    <p:sldId id="815" r:id="rId260"/>
    <p:sldId id="814" r:id="rId261"/>
    <p:sldId id="816" r:id="rId262"/>
    <p:sldId id="817" r:id="rId263"/>
    <p:sldId id="838" r:id="rId264"/>
    <p:sldId id="837" r:id="rId265"/>
    <p:sldId id="819" r:id="rId266"/>
    <p:sldId id="821" r:id="rId267"/>
    <p:sldId id="823" r:id="rId268"/>
  </p:sldIdLst>
  <p:sldSz cx="9144000" cy="6858000" type="letter"/>
  <p:notesSz cx="6934200" cy="9220200"/>
  <p:defaultTextStyle>
    <a:defPPr>
      <a:defRPr lang="en-US"/>
    </a:defPPr>
    <a:lvl1pPr algn="ctr" rtl="0" fontAlgn="base">
      <a:spcBef>
        <a:spcPct val="0"/>
      </a:spcBef>
      <a:spcAft>
        <a:spcPct val="0"/>
      </a:spcAft>
      <a:defRPr sz="2100" kern="1200">
        <a:solidFill>
          <a:schemeClr val="tx1"/>
        </a:solidFill>
        <a:latin typeface="Arial Unicode"/>
        <a:ea typeface="+mn-ea"/>
        <a:cs typeface="Arial" pitchFamily="34" charset="0"/>
      </a:defRPr>
    </a:lvl1pPr>
    <a:lvl2pPr marL="457200" algn="ctr" rtl="0" fontAlgn="base">
      <a:spcBef>
        <a:spcPct val="0"/>
      </a:spcBef>
      <a:spcAft>
        <a:spcPct val="0"/>
      </a:spcAft>
      <a:defRPr sz="2100" kern="1200">
        <a:solidFill>
          <a:schemeClr val="tx1"/>
        </a:solidFill>
        <a:latin typeface="Arial Unicode"/>
        <a:ea typeface="+mn-ea"/>
        <a:cs typeface="Arial" pitchFamily="34" charset="0"/>
      </a:defRPr>
    </a:lvl2pPr>
    <a:lvl3pPr marL="914400" algn="ctr" rtl="0" fontAlgn="base">
      <a:spcBef>
        <a:spcPct val="0"/>
      </a:spcBef>
      <a:spcAft>
        <a:spcPct val="0"/>
      </a:spcAft>
      <a:defRPr sz="2100" kern="1200">
        <a:solidFill>
          <a:schemeClr val="tx1"/>
        </a:solidFill>
        <a:latin typeface="Arial Unicode"/>
        <a:ea typeface="+mn-ea"/>
        <a:cs typeface="Arial" pitchFamily="34" charset="0"/>
      </a:defRPr>
    </a:lvl3pPr>
    <a:lvl4pPr marL="1371600" algn="ctr" rtl="0" fontAlgn="base">
      <a:spcBef>
        <a:spcPct val="0"/>
      </a:spcBef>
      <a:spcAft>
        <a:spcPct val="0"/>
      </a:spcAft>
      <a:defRPr sz="2100" kern="1200">
        <a:solidFill>
          <a:schemeClr val="tx1"/>
        </a:solidFill>
        <a:latin typeface="Arial Unicode"/>
        <a:ea typeface="+mn-ea"/>
        <a:cs typeface="Arial" pitchFamily="34" charset="0"/>
      </a:defRPr>
    </a:lvl4pPr>
    <a:lvl5pPr marL="1828800" algn="ctr" rtl="0" fontAlgn="base">
      <a:spcBef>
        <a:spcPct val="0"/>
      </a:spcBef>
      <a:spcAft>
        <a:spcPct val="0"/>
      </a:spcAft>
      <a:defRPr sz="2100" kern="1200">
        <a:solidFill>
          <a:schemeClr val="tx1"/>
        </a:solidFill>
        <a:latin typeface="Arial Unicode"/>
        <a:ea typeface="+mn-ea"/>
        <a:cs typeface="Arial" pitchFamily="34" charset="0"/>
      </a:defRPr>
    </a:lvl5pPr>
    <a:lvl6pPr marL="2286000" algn="l" defTabSz="914400" rtl="0" eaLnBrk="1" latinLnBrk="0" hangingPunct="1">
      <a:defRPr sz="2100" kern="1200">
        <a:solidFill>
          <a:schemeClr val="tx1"/>
        </a:solidFill>
        <a:latin typeface="Arial Unicode"/>
        <a:ea typeface="+mn-ea"/>
        <a:cs typeface="Arial" pitchFamily="34" charset="0"/>
      </a:defRPr>
    </a:lvl6pPr>
    <a:lvl7pPr marL="2743200" algn="l" defTabSz="914400" rtl="0" eaLnBrk="1" latinLnBrk="0" hangingPunct="1">
      <a:defRPr sz="2100" kern="1200">
        <a:solidFill>
          <a:schemeClr val="tx1"/>
        </a:solidFill>
        <a:latin typeface="Arial Unicode"/>
        <a:ea typeface="+mn-ea"/>
        <a:cs typeface="Arial" pitchFamily="34" charset="0"/>
      </a:defRPr>
    </a:lvl7pPr>
    <a:lvl8pPr marL="3200400" algn="l" defTabSz="914400" rtl="0" eaLnBrk="1" latinLnBrk="0" hangingPunct="1">
      <a:defRPr sz="2100" kern="1200">
        <a:solidFill>
          <a:schemeClr val="tx1"/>
        </a:solidFill>
        <a:latin typeface="Arial Unicode"/>
        <a:ea typeface="+mn-ea"/>
        <a:cs typeface="Arial" pitchFamily="34" charset="0"/>
      </a:defRPr>
    </a:lvl8pPr>
    <a:lvl9pPr marL="3657600" algn="l" defTabSz="914400" rtl="0" eaLnBrk="1" latinLnBrk="0" hangingPunct="1">
      <a:defRPr sz="2100" kern="1200">
        <a:solidFill>
          <a:schemeClr val="tx1"/>
        </a:solidFill>
        <a:latin typeface="Arial Unicode"/>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9CCFF"/>
    <a:srgbClr val="FF7043"/>
    <a:srgbClr val="FF7F57"/>
    <a:srgbClr val="FF4A11"/>
    <a:srgbClr val="FF3300"/>
    <a:srgbClr val="CC6600"/>
    <a:srgbClr val="800000"/>
    <a:srgbClr val="FF64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5" autoAdjust="0"/>
    <p:restoredTop sz="82712" autoAdjust="0"/>
  </p:normalViewPr>
  <p:slideViewPr>
    <p:cSldViewPr>
      <p:cViewPr varScale="1">
        <p:scale>
          <a:sx n="41" d="100"/>
          <a:sy n="41" d="100"/>
        </p:scale>
        <p:origin x="-1402" y="-86"/>
      </p:cViewPr>
      <p:guideLst>
        <p:guide orient="horz" pos="2160"/>
        <p:guide pos="2880"/>
      </p:guideLst>
    </p:cSldViewPr>
  </p:slideViewPr>
  <p:outlineViewPr>
    <p:cViewPr>
      <p:scale>
        <a:sx n="33" d="100"/>
        <a:sy n="33" d="100"/>
      </p:scale>
      <p:origin x="0" y="2358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23218"/>
    </p:cViewPr>
  </p:sorterViewPr>
  <p:notesViewPr>
    <p:cSldViewPr>
      <p:cViewPr varScale="1">
        <p:scale>
          <a:sx n="56" d="100"/>
          <a:sy n="56" d="100"/>
        </p:scale>
        <p:origin x="-1915" y="-9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_rels/viewProps.xml.rels><?xml version="1.0" encoding="UTF-8" standalone="yes"?>
<Relationships xmlns="http://schemas.openxmlformats.org/package/2006/relationships"><Relationship Id="rId8" Type="http://schemas.openxmlformats.org/officeDocument/2006/relationships/slide" Target="slides/slide195.xml"/><Relationship Id="rId3" Type="http://schemas.openxmlformats.org/officeDocument/2006/relationships/slide" Target="slides/slide188.xml"/><Relationship Id="rId7" Type="http://schemas.openxmlformats.org/officeDocument/2006/relationships/slide" Target="slides/slide194.xml"/><Relationship Id="rId2" Type="http://schemas.openxmlformats.org/officeDocument/2006/relationships/slide" Target="slides/slide187.xml"/><Relationship Id="rId1" Type="http://schemas.openxmlformats.org/officeDocument/2006/relationships/slide" Target="slides/slide186.xml"/><Relationship Id="rId6" Type="http://schemas.openxmlformats.org/officeDocument/2006/relationships/slide" Target="slides/slide191.xml"/><Relationship Id="rId11" Type="http://schemas.openxmlformats.org/officeDocument/2006/relationships/slide" Target="slides/slide229.xml"/><Relationship Id="rId5" Type="http://schemas.openxmlformats.org/officeDocument/2006/relationships/slide" Target="slides/slide190.xml"/><Relationship Id="rId10" Type="http://schemas.openxmlformats.org/officeDocument/2006/relationships/slide" Target="slides/slide197.xml"/><Relationship Id="rId4" Type="http://schemas.openxmlformats.org/officeDocument/2006/relationships/slide" Target="slides/slide189.xml"/><Relationship Id="rId9" Type="http://schemas.openxmlformats.org/officeDocument/2006/relationships/slide" Target="slides/slide1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image" Target="../media/image26.emf"/><Relationship Id="rId5" Type="http://schemas.openxmlformats.org/officeDocument/2006/relationships/image" Target="../media/image27.emf"/><Relationship Id="rId4" Type="http://schemas.openxmlformats.org/officeDocument/2006/relationships/image" Target="../media/image147.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image" Target="../media/image26.emf"/><Relationship Id="rId5" Type="http://schemas.openxmlformats.org/officeDocument/2006/relationships/image" Target="../media/image27.emf"/><Relationship Id="rId4" Type="http://schemas.openxmlformats.org/officeDocument/2006/relationships/image" Target="../media/image14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45.emf"/><Relationship Id="rId1" Type="http://schemas.openxmlformats.org/officeDocument/2006/relationships/image" Target="../media/image26.emf"/><Relationship Id="rId5" Type="http://schemas.openxmlformats.org/officeDocument/2006/relationships/image" Target="../media/image27.emf"/><Relationship Id="rId4" Type="http://schemas.openxmlformats.org/officeDocument/2006/relationships/image" Target="../media/image14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 Id="rId4"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 Id="rId5" Type="http://schemas.openxmlformats.org/officeDocument/2006/relationships/image" Target="../media/image65.emf"/><Relationship Id="rId4" Type="http://schemas.openxmlformats.org/officeDocument/2006/relationships/image" Target="../media/image6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9.emf"/><Relationship Id="rId7" Type="http://schemas.openxmlformats.org/officeDocument/2006/relationships/image" Target="../media/image73.emf"/><Relationship Id="rId2" Type="http://schemas.openxmlformats.org/officeDocument/2006/relationships/image" Target="../media/image68.emf"/><Relationship Id="rId1" Type="http://schemas.openxmlformats.org/officeDocument/2006/relationships/image" Target="../media/image67.emf"/><Relationship Id="rId6" Type="http://schemas.openxmlformats.org/officeDocument/2006/relationships/image" Target="../media/image72.emf"/><Relationship Id="rId5" Type="http://schemas.openxmlformats.org/officeDocument/2006/relationships/image" Target="../media/image71.emf"/><Relationship Id="rId4" Type="http://schemas.openxmlformats.org/officeDocument/2006/relationships/image" Target="../media/image7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8866"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l" defTabSz="922338">
              <a:defRPr sz="1200">
                <a:latin typeface="Times New Roman" pitchFamily="18" charset="0"/>
              </a:defRPr>
            </a:lvl1pPr>
          </a:lstStyle>
          <a:p>
            <a:pPr>
              <a:defRPr/>
            </a:pPr>
            <a:endParaRPr lang="en-US"/>
          </a:p>
        </p:txBody>
      </p:sp>
      <p:sp>
        <p:nvSpPr>
          <p:cNvPr id="548867"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atin typeface="Times New Roman" pitchFamily="18" charset="0"/>
              </a:defRPr>
            </a:lvl1pPr>
          </a:lstStyle>
          <a:p>
            <a:pPr>
              <a:defRPr/>
            </a:pPr>
            <a:fld id="{88C7AADA-9346-459F-8070-3F0C76434B41}" type="datetimeFigureOut">
              <a:rPr lang="en-US"/>
              <a:pPr>
                <a:defRPr/>
              </a:pPr>
              <a:t>5/23/2010</a:t>
            </a:fld>
            <a:endParaRPr lang="en-US" dirty="0"/>
          </a:p>
        </p:txBody>
      </p:sp>
      <p:sp>
        <p:nvSpPr>
          <p:cNvPr id="548868"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l" defTabSz="922338">
              <a:defRPr sz="1200">
                <a:latin typeface="Times New Roman" pitchFamily="18" charset="0"/>
              </a:defRPr>
            </a:lvl1pPr>
          </a:lstStyle>
          <a:p>
            <a:pPr>
              <a:defRPr/>
            </a:pPr>
            <a:endParaRPr lang="en-US"/>
          </a:p>
        </p:txBody>
      </p:sp>
      <p:sp>
        <p:nvSpPr>
          <p:cNvPr id="548869"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atin typeface="Times New Roman" pitchFamily="18" charset="0"/>
              </a:defRPr>
            </a:lvl1pPr>
          </a:lstStyle>
          <a:p>
            <a:pPr>
              <a:defRPr/>
            </a:pPr>
            <a:fld id="{D6D89A72-23E5-4A2C-9EFB-298A6E5B6B8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l" defTabSz="922338">
              <a:defRPr sz="1200">
                <a:latin typeface="Times New Roman" pitchFamily="18" charset="0"/>
              </a:defRPr>
            </a:lvl1pPr>
          </a:lstStyle>
          <a:p>
            <a:pPr>
              <a:defRPr/>
            </a:pPr>
            <a:endParaRPr lang="en-US"/>
          </a:p>
        </p:txBody>
      </p:sp>
      <p:sp>
        <p:nvSpPr>
          <p:cNvPr id="12291"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atin typeface="Times New Roman" pitchFamily="18" charset="0"/>
              </a:defRPr>
            </a:lvl1pPr>
          </a:lstStyle>
          <a:p>
            <a:pPr>
              <a:defRPr/>
            </a:pPr>
            <a:fld id="{53707898-C091-468E-BB21-E470215271C9}" type="datetimeFigureOut">
              <a:rPr lang="en-US"/>
              <a:pPr>
                <a:defRPr/>
              </a:pPr>
              <a:t>5/23/2010</a:t>
            </a:fld>
            <a:endParaRPr lang="en-US" dirty="0"/>
          </a:p>
        </p:txBody>
      </p:sp>
      <p:sp>
        <p:nvSpPr>
          <p:cNvPr id="64516"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l" defTabSz="922338">
              <a:defRPr sz="1200">
                <a:latin typeface="Times New Roman" pitchFamily="18" charset="0"/>
              </a:defRPr>
            </a:lvl1pPr>
          </a:lstStyle>
          <a:p>
            <a:pPr>
              <a:defRPr/>
            </a:pPr>
            <a:endParaRPr lang="en-US"/>
          </a:p>
        </p:txBody>
      </p:sp>
      <p:sp>
        <p:nvSpPr>
          <p:cNvPr id="12295"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atin typeface="Times New Roman" pitchFamily="18" charset="0"/>
              </a:defRPr>
            </a:lvl1pPr>
          </a:lstStyle>
          <a:p>
            <a:pPr>
              <a:defRPr/>
            </a:pPr>
            <a:fld id="{E1F6C726-2A46-4B7E-8A8A-7377D64250C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FDA382E-6246-41C0-8A88-76FD35738835}" type="slidenum">
              <a:rPr lang="en-US" smtClean="0"/>
              <a:pPr/>
              <a:t>1</a:t>
            </a:fld>
            <a:endParaRPr lang="en-US" smtClean="0"/>
          </a:p>
        </p:txBody>
      </p:sp>
      <p:sp>
        <p:nvSpPr>
          <p:cNvPr id="6553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652FD634-5E91-4B3A-89C0-93AF39685FFF}" type="slidenum">
              <a:rPr lang="en-US" sz="1200">
                <a:latin typeface="Times New Roman" pitchFamily="18" charset="0"/>
              </a:rPr>
              <a:pPr algn="r" defTabSz="922338"/>
              <a:t>1</a:t>
            </a:fld>
            <a:endParaRPr lang="en-US" sz="1200">
              <a:latin typeface="Times New Roman" pitchFamily="18" charset="0"/>
            </a:endParaRPr>
          </a:p>
        </p:txBody>
      </p:sp>
      <p:sp>
        <p:nvSpPr>
          <p:cNvPr id="65540" name="Rectangle 2"/>
          <p:cNvSpPr>
            <a:spLocks noGrp="1" noRot="1" noChangeAspect="1" noChangeArrowheads="1" noTextEdit="1"/>
          </p:cNvSpPr>
          <p:nvPr>
            <p:ph type="sldImg"/>
          </p:nvPr>
        </p:nvSpPr>
        <p:spPr>
          <a:xfrm>
            <a:off x="1165225" y="692150"/>
            <a:ext cx="4605338" cy="3455988"/>
          </a:xfrm>
          <a:ln/>
        </p:spPr>
      </p:sp>
      <p:sp>
        <p:nvSpPr>
          <p:cNvPr id="65541" name="Rectangle 3"/>
          <p:cNvSpPr>
            <a:spLocks noGrp="1" noChangeArrowheads="1"/>
          </p:cNvSpPr>
          <p:nvPr>
            <p:ph type="body" idx="1"/>
          </p:nvPr>
        </p:nvSpPr>
        <p:spPr>
          <a:xfrm>
            <a:off x="923925" y="4378325"/>
            <a:ext cx="5086350" cy="4149725"/>
          </a:xfrm>
          <a:noFill/>
          <a:ln/>
        </p:spPr>
        <p:txBody>
          <a:bodyPr/>
          <a:lstStyle/>
          <a:p>
            <a:pPr eaLnBrk="1" hangingPunct="1"/>
            <a:endParaRPr lang="en-US" sz="14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46F9DB1-7C48-43CE-AF48-BE8978918BB7}" type="slidenum">
              <a:rPr lang="en-US" smtClean="0"/>
              <a:pPr/>
              <a:t>10</a:t>
            </a:fld>
            <a:endParaRPr lang="en-US" smtClean="0"/>
          </a:p>
        </p:txBody>
      </p:sp>
      <p:sp>
        <p:nvSpPr>
          <p:cNvPr id="12390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15BEF62F-705C-40F9-850E-023A552DF8CE}" type="slidenum">
              <a:rPr lang="en-US" sz="1200">
                <a:latin typeface="Times New Roman" pitchFamily="18" charset="0"/>
              </a:rPr>
              <a:pPr algn="r" defTabSz="922338"/>
              <a:t>10</a:t>
            </a:fld>
            <a:endParaRPr lang="en-US" sz="1200">
              <a:latin typeface="Times New Roman" pitchFamily="18"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smtClean="0"/>
          </a:p>
        </p:txBody>
      </p:sp>
      <p:sp>
        <p:nvSpPr>
          <p:cNvPr id="193540" name="Slide Number Placeholder 3"/>
          <p:cNvSpPr>
            <a:spLocks noGrp="1"/>
          </p:cNvSpPr>
          <p:nvPr>
            <p:ph type="sldNum" sz="quarter" idx="5"/>
          </p:nvPr>
        </p:nvSpPr>
        <p:spPr>
          <a:noFill/>
        </p:spPr>
        <p:txBody>
          <a:bodyPr/>
          <a:lstStyle/>
          <a:p>
            <a:fld id="{82986B9C-43AA-4C3D-93C9-A1BD3613D353}" type="slidenum">
              <a:rPr lang="en-US" smtClean="0"/>
              <a:pPr/>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US" smtClean="0"/>
          </a:p>
        </p:txBody>
      </p:sp>
      <p:sp>
        <p:nvSpPr>
          <p:cNvPr id="194564" name="Slide Number Placeholder 3"/>
          <p:cNvSpPr>
            <a:spLocks noGrp="1"/>
          </p:cNvSpPr>
          <p:nvPr>
            <p:ph type="sldNum" sz="quarter" idx="5"/>
          </p:nvPr>
        </p:nvSpPr>
        <p:spPr>
          <a:noFill/>
        </p:spPr>
        <p:txBody>
          <a:bodyPr/>
          <a:lstStyle/>
          <a:p>
            <a:fld id="{D4FA2F6A-F229-44C8-9899-99566B54BC8D}" type="slidenum">
              <a:rPr lang="en-US" smtClean="0"/>
              <a:pPr/>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US" smtClean="0"/>
          </a:p>
        </p:txBody>
      </p:sp>
      <p:sp>
        <p:nvSpPr>
          <p:cNvPr id="195588" name="Slide Number Placeholder 3"/>
          <p:cNvSpPr>
            <a:spLocks noGrp="1"/>
          </p:cNvSpPr>
          <p:nvPr>
            <p:ph type="sldNum" sz="quarter" idx="5"/>
          </p:nvPr>
        </p:nvSpPr>
        <p:spPr>
          <a:noFill/>
        </p:spPr>
        <p:txBody>
          <a:bodyPr/>
          <a:lstStyle/>
          <a:p>
            <a:fld id="{957AF173-6EB3-476E-A41F-E600561FA636}" type="slidenum">
              <a:rPr lang="en-US" smtClean="0"/>
              <a:pPr/>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A8983D97-D2FD-4644-9661-77E2C7E557A9}" type="slidenum">
              <a:rPr lang="en-US" smtClean="0"/>
              <a:pPr/>
              <a:t>103</a:t>
            </a:fld>
            <a:endParaRPr lang="en-US" smtClean="0"/>
          </a:p>
        </p:txBody>
      </p:sp>
      <p:sp>
        <p:nvSpPr>
          <p:cNvPr id="206851" name="Slide Image Placeholder 1"/>
          <p:cNvSpPr>
            <a:spLocks noGrp="1" noRot="1" noChangeAspect="1" noTextEdit="1"/>
          </p:cNvSpPr>
          <p:nvPr>
            <p:ph type="sldImg"/>
          </p:nvPr>
        </p:nvSpPr>
        <p:spPr>
          <a:ln/>
        </p:spPr>
      </p:sp>
      <p:sp>
        <p:nvSpPr>
          <p:cNvPr id="206852" name="Notes Placeholder 2"/>
          <p:cNvSpPr>
            <a:spLocks noGrp="1"/>
          </p:cNvSpPr>
          <p:nvPr>
            <p:ph type="body" idx="1"/>
          </p:nvPr>
        </p:nvSpPr>
        <p:spPr>
          <a:noFill/>
          <a:ln/>
        </p:spPr>
        <p:txBody>
          <a:bodyPr/>
          <a:lstStyle/>
          <a:p>
            <a:r>
              <a:rPr lang="en-US" smtClean="0"/>
              <a:t>Jai, please fix the diagram so that it matches what’s in the text.</a:t>
            </a:r>
          </a:p>
        </p:txBody>
      </p:sp>
      <p:sp>
        <p:nvSpPr>
          <p:cNvPr id="206853"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2CE0DC73-825C-4B33-987D-527F5CB37FB9}" type="slidenum">
              <a:rPr lang="en-US" sz="1200">
                <a:latin typeface="Times New Roman" pitchFamily="18" charset="0"/>
              </a:rPr>
              <a:pPr algn="r" defTabSz="922338"/>
              <a:t>103</a:t>
            </a:fld>
            <a:endParaRPr lang="en-US" sz="1200">
              <a:latin typeface="Times New Roman" pitchFamily="18"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31067519-E876-44C5-9BF2-4C7DF5BE5671}" type="slidenum">
              <a:rPr lang="en-US" smtClean="0"/>
              <a:pPr/>
              <a:t>104</a:t>
            </a:fld>
            <a:endParaRPr lang="en-US" smtClean="0"/>
          </a:p>
        </p:txBody>
      </p:sp>
      <p:sp>
        <p:nvSpPr>
          <p:cNvPr id="207875" name="Slide Image Placeholder 1"/>
          <p:cNvSpPr>
            <a:spLocks noGrp="1" noRot="1" noChangeAspect="1" noTextEdit="1"/>
          </p:cNvSpPr>
          <p:nvPr>
            <p:ph type="sldImg"/>
          </p:nvPr>
        </p:nvSpPr>
        <p:spPr>
          <a:ln/>
        </p:spPr>
      </p:sp>
      <p:sp>
        <p:nvSpPr>
          <p:cNvPr id="207876" name="Notes Placeholder 2"/>
          <p:cNvSpPr>
            <a:spLocks noGrp="1"/>
          </p:cNvSpPr>
          <p:nvPr>
            <p:ph type="body" idx="1"/>
          </p:nvPr>
        </p:nvSpPr>
        <p:spPr>
          <a:noFill/>
          <a:ln/>
        </p:spPr>
        <p:txBody>
          <a:bodyPr/>
          <a:lstStyle/>
          <a:p>
            <a:r>
              <a:rPr lang="en-US" smtClean="0"/>
              <a:t>Jai, please fix the diagram so that it matches what’s in the text.</a:t>
            </a:r>
          </a:p>
        </p:txBody>
      </p:sp>
      <p:sp>
        <p:nvSpPr>
          <p:cNvPr id="207877"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512F3F0-AAAF-4FE4-9662-B62AB89B5674}" type="slidenum">
              <a:rPr lang="en-US" sz="1200">
                <a:latin typeface="Times New Roman" pitchFamily="18" charset="0"/>
              </a:rPr>
              <a:pPr algn="r" defTabSz="922338"/>
              <a:t>104</a:t>
            </a:fld>
            <a:endParaRPr lang="en-US" sz="1200">
              <a:latin typeface="Times New Roman" pitchFamily="18"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FB2B62F5-D8F9-44C2-8690-0B650CA95B2C}" type="slidenum">
              <a:rPr lang="en-US" smtClean="0"/>
              <a:pPr/>
              <a:t>105</a:t>
            </a:fld>
            <a:endParaRPr lang="en-US" smtClean="0"/>
          </a:p>
        </p:txBody>
      </p:sp>
      <p:sp>
        <p:nvSpPr>
          <p:cNvPr id="208899" name="Slide Image Placeholder 1"/>
          <p:cNvSpPr>
            <a:spLocks noGrp="1" noRot="1" noChangeAspect="1" noTextEdit="1"/>
          </p:cNvSpPr>
          <p:nvPr>
            <p:ph type="sldImg"/>
          </p:nvPr>
        </p:nvSpPr>
        <p:spPr>
          <a:ln/>
        </p:spPr>
      </p:sp>
      <p:sp>
        <p:nvSpPr>
          <p:cNvPr id="208900" name="Notes Placeholder 2"/>
          <p:cNvSpPr>
            <a:spLocks noGrp="1"/>
          </p:cNvSpPr>
          <p:nvPr>
            <p:ph type="body" idx="1"/>
          </p:nvPr>
        </p:nvSpPr>
        <p:spPr>
          <a:noFill/>
          <a:ln/>
        </p:spPr>
        <p:txBody>
          <a:bodyPr/>
          <a:lstStyle/>
          <a:p>
            <a:endParaRPr lang="en-US" dirty="0" smtClean="0"/>
          </a:p>
        </p:txBody>
      </p:sp>
      <p:sp>
        <p:nvSpPr>
          <p:cNvPr id="208901"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99B98C9-A362-459A-9A41-3F5E0243CED1}" type="slidenum">
              <a:rPr lang="en-US" sz="1200">
                <a:latin typeface="Times New Roman" pitchFamily="18" charset="0"/>
              </a:rPr>
              <a:pPr algn="r" defTabSz="922338"/>
              <a:t>105</a:t>
            </a:fld>
            <a:endParaRPr lang="en-US" sz="1200">
              <a:latin typeface="Times New Roman" pitchFamily="18"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960D5006-D7FD-4672-8BA7-0467C9F8233A}" type="slidenum">
              <a:rPr lang="en-US" smtClean="0"/>
              <a:pPr/>
              <a:t>106</a:t>
            </a:fld>
            <a:endParaRPr lang="en-US" smtClean="0"/>
          </a:p>
        </p:txBody>
      </p:sp>
      <p:sp>
        <p:nvSpPr>
          <p:cNvPr id="209923" name="Slide Image Placeholder 1"/>
          <p:cNvSpPr>
            <a:spLocks noGrp="1" noRot="1" noChangeAspect="1" noTextEdit="1"/>
          </p:cNvSpPr>
          <p:nvPr>
            <p:ph type="sldImg"/>
          </p:nvPr>
        </p:nvSpPr>
        <p:spPr>
          <a:ln/>
        </p:spPr>
      </p:sp>
      <p:sp>
        <p:nvSpPr>
          <p:cNvPr id="209924" name="Notes Placeholder 2"/>
          <p:cNvSpPr>
            <a:spLocks noGrp="1"/>
          </p:cNvSpPr>
          <p:nvPr>
            <p:ph type="body" idx="1"/>
          </p:nvPr>
        </p:nvSpPr>
        <p:spPr>
          <a:noFill/>
          <a:ln/>
        </p:spPr>
        <p:txBody>
          <a:bodyPr/>
          <a:lstStyle/>
          <a:p>
            <a:endParaRPr lang="en-US" smtClean="0"/>
          </a:p>
        </p:txBody>
      </p:sp>
      <p:sp>
        <p:nvSpPr>
          <p:cNvPr id="209925"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641F9EF2-1F0F-452E-ABAC-5F5C8320688A}" type="slidenum">
              <a:rPr lang="en-US" sz="1200">
                <a:latin typeface="Times New Roman" pitchFamily="18" charset="0"/>
              </a:rPr>
              <a:pPr algn="r" defTabSz="922338"/>
              <a:t>106</a:t>
            </a:fld>
            <a:endParaRPr lang="en-US" sz="1200">
              <a:latin typeface="Times New Roman" pitchFamily="18"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75026D29-B01F-4080-BCBC-80AB0598ED5C}" type="slidenum">
              <a:rPr lang="en-US" smtClean="0"/>
              <a:pPr/>
              <a:t>107</a:t>
            </a:fld>
            <a:endParaRPr lang="en-US" smtClean="0"/>
          </a:p>
        </p:txBody>
      </p:sp>
      <p:sp>
        <p:nvSpPr>
          <p:cNvPr id="210947" name="Slide Image Placeholder 1"/>
          <p:cNvSpPr>
            <a:spLocks noGrp="1" noRot="1" noChangeAspect="1" noTextEdit="1"/>
          </p:cNvSpPr>
          <p:nvPr>
            <p:ph type="sldImg"/>
          </p:nvPr>
        </p:nvSpPr>
        <p:spPr>
          <a:ln/>
        </p:spPr>
      </p:sp>
      <p:sp>
        <p:nvSpPr>
          <p:cNvPr id="210948" name="Notes Placeholder 2"/>
          <p:cNvSpPr>
            <a:spLocks noGrp="1"/>
          </p:cNvSpPr>
          <p:nvPr>
            <p:ph type="body" idx="1"/>
          </p:nvPr>
        </p:nvSpPr>
        <p:spPr>
          <a:noFill/>
          <a:ln/>
        </p:spPr>
        <p:txBody>
          <a:bodyPr/>
          <a:lstStyle/>
          <a:p>
            <a:endParaRPr lang="en-US" smtClean="0"/>
          </a:p>
        </p:txBody>
      </p:sp>
      <p:sp>
        <p:nvSpPr>
          <p:cNvPr id="210949"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4F066ED4-0AE6-46A2-936D-62CBC28181AD}" type="slidenum">
              <a:rPr lang="en-US" sz="1200">
                <a:latin typeface="Times New Roman" pitchFamily="18" charset="0"/>
              </a:rPr>
              <a:pPr algn="r" defTabSz="922338"/>
              <a:t>107</a:t>
            </a:fld>
            <a:endParaRPr lang="en-US" sz="1200">
              <a:latin typeface="Times New Roman" pitchFamily="18"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F8D533F6-1A33-421B-9BDA-1D7F57E8B17F}" type="slidenum">
              <a:rPr lang="en-US" smtClean="0"/>
              <a:pPr/>
              <a:t>108</a:t>
            </a:fld>
            <a:endParaRPr lang="en-US" smtClean="0"/>
          </a:p>
        </p:txBody>
      </p:sp>
      <p:sp>
        <p:nvSpPr>
          <p:cNvPr id="211971" name="Slide Image Placeholder 1"/>
          <p:cNvSpPr>
            <a:spLocks noGrp="1" noRot="1" noChangeAspect="1" noTextEdit="1"/>
          </p:cNvSpPr>
          <p:nvPr>
            <p:ph type="sldImg"/>
          </p:nvPr>
        </p:nvSpPr>
        <p:spPr>
          <a:ln/>
        </p:spPr>
      </p:sp>
      <p:sp>
        <p:nvSpPr>
          <p:cNvPr id="211972" name="Notes Placeholder 2"/>
          <p:cNvSpPr>
            <a:spLocks noGrp="1"/>
          </p:cNvSpPr>
          <p:nvPr>
            <p:ph type="body" idx="1"/>
          </p:nvPr>
        </p:nvSpPr>
        <p:spPr>
          <a:noFill/>
          <a:ln/>
        </p:spPr>
        <p:txBody>
          <a:bodyPr/>
          <a:lstStyle/>
          <a:p>
            <a:endParaRPr lang="en-US" dirty="0" smtClean="0"/>
          </a:p>
        </p:txBody>
      </p:sp>
      <p:sp>
        <p:nvSpPr>
          <p:cNvPr id="211973"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85659575-D68C-48E3-8C91-68EB1A36F95A}" type="slidenum">
              <a:rPr lang="en-US" sz="1200">
                <a:latin typeface="Times New Roman" pitchFamily="18" charset="0"/>
              </a:rPr>
              <a:pPr algn="r" defTabSz="922338"/>
              <a:t>108</a:t>
            </a:fld>
            <a:endParaRPr lang="en-US" sz="1200">
              <a:latin typeface="Times New Roman"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31EDEF36-8E6E-49B0-8756-13D25E720B76}" type="slidenum">
              <a:rPr lang="en-US" smtClean="0"/>
              <a:pPr/>
              <a:t>109</a:t>
            </a:fld>
            <a:endParaRPr lang="en-US" smtClean="0"/>
          </a:p>
        </p:txBody>
      </p:sp>
      <p:sp>
        <p:nvSpPr>
          <p:cNvPr id="212995" name="Slide Image Placeholder 1"/>
          <p:cNvSpPr>
            <a:spLocks noGrp="1" noRot="1" noChangeAspect="1" noTextEdit="1"/>
          </p:cNvSpPr>
          <p:nvPr>
            <p:ph type="sldImg"/>
          </p:nvPr>
        </p:nvSpPr>
        <p:spPr>
          <a:ln/>
        </p:spPr>
      </p:sp>
      <p:sp>
        <p:nvSpPr>
          <p:cNvPr id="212996" name="Notes Placeholder 2"/>
          <p:cNvSpPr>
            <a:spLocks noGrp="1"/>
          </p:cNvSpPr>
          <p:nvPr>
            <p:ph type="body" idx="1"/>
          </p:nvPr>
        </p:nvSpPr>
        <p:spPr>
          <a:noFill/>
          <a:ln/>
        </p:spPr>
        <p:txBody>
          <a:bodyPr/>
          <a:lstStyle/>
          <a:p>
            <a:endParaRPr lang="en-US" smtClean="0"/>
          </a:p>
        </p:txBody>
      </p:sp>
      <p:sp>
        <p:nvSpPr>
          <p:cNvPr id="212997"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AE344A6-4822-4654-9A71-A6C733CA4FA1}" type="slidenum">
              <a:rPr lang="en-US" sz="1200">
                <a:latin typeface="Times New Roman" pitchFamily="18" charset="0"/>
              </a:rPr>
              <a:pPr algn="r" defTabSz="922338"/>
              <a:t>109</a:t>
            </a:fld>
            <a:endParaRPr 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E888B1A-7DFC-45E4-B10F-7765E0E9421F}" type="slidenum">
              <a:rPr lang="en-US" smtClean="0"/>
              <a:pPr/>
              <a:t>11</a:t>
            </a:fld>
            <a:endParaRPr lang="en-US" smtClean="0"/>
          </a:p>
        </p:txBody>
      </p:sp>
      <p:sp>
        <p:nvSpPr>
          <p:cNvPr id="124931"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B42F535F-0C3A-46D7-AC4B-8804C0FCD653}" type="slidenum">
              <a:rPr lang="en-US" sz="1200">
                <a:latin typeface="Times New Roman" pitchFamily="18" charset="0"/>
              </a:rPr>
              <a:pPr algn="r" defTabSz="922338"/>
              <a:t>11</a:t>
            </a:fld>
            <a:endParaRPr lang="en-US" sz="1200">
              <a:latin typeface="Times New Roman" pitchFamily="18"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59707F5F-6D78-4B4D-A26F-C74E414CD613}" type="slidenum">
              <a:rPr lang="en-US" smtClean="0"/>
              <a:pPr/>
              <a:t>110</a:t>
            </a:fld>
            <a:endParaRPr lang="en-US" smtClean="0"/>
          </a:p>
        </p:txBody>
      </p:sp>
      <p:sp>
        <p:nvSpPr>
          <p:cNvPr id="214019" name="Slide Image Placeholder 1"/>
          <p:cNvSpPr>
            <a:spLocks noGrp="1" noRot="1" noChangeAspect="1" noTextEdit="1"/>
          </p:cNvSpPr>
          <p:nvPr>
            <p:ph type="sldImg"/>
          </p:nvPr>
        </p:nvSpPr>
        <p:spPr>
          <a:ln/>
        </p:spPr>
      </p:sp>
      <p:sp>
        <p:nvSpPr>
          <p:cNvPr id="214020" name="Notes Placeholder 2"/>
          <p:cNvSpPr>
            <a:spLocks noGrp="1"/>
          </p:cNvSpPr>
          <p:nvPr>
            <p:ph type="body" idx="1"/>
          </p:nvPr>
        </p:nvSpPr>
        <p:spPr>
          <a:noFill/>
          <a:ln/>
        </p:spPr>
        <p:txBody>
          <a:bodyPr/>
          <a:lstStyle/>
          <a:p>
            <a:endParaRPr lang="en-US" smtClean="0"/>
          </a:p>
        </p:txBody>
      </p:sp>
      <p:sp>
        <p:nvSpPr>
          <p:cNvPr id="214021"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7347254-EFA2-45A8-90E8-D551708182AD}" type="slidenum">
              <a:rPr lang="en-US" sz="1200">
                <a:latin typeface="Times New Roman" pitchFamily="18" charset="0"/>
              </a:rPr>
              <a:pPr algn="r" defTabSz="922338"/>
              <a:t>110</a:t>
            </a:fld>
            <a:endParaRPr lang="en-US" sz="1200">
              <a:latin typeface="Times New Roman" pitchFamily="18"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A347EBA3-DD62-4F3C-A98E-CAE45BBA1F58}" type="slidenum">
              <a:rPr lang="en-US" smtClean="0"/>
              <a:pPr/>
              <a:t>111</a:t>
            </a:fld>
            <a:endParaRPr lang="en-US" smtClean="0"/>
          </a:p>
        </p:txBody>
      </p:sp>
      <p:sp>
        <p:nvSpPr>
          <p:cNvPr id="215043" name="Slide Image Placeholder 1"/>
          <p:cNvSpPr>
            <a:spLocks noGrp="1" noRot="1" noChangeAspect="1" noTextEdit="1"/>
          </p:cNvSpPr>
          <p:nvPr>
            <p:ph type="sldImg"/>
          </p:nvPr>
        </p:nvSpPr>
        <p:spPr>
          <a:ln/>
        </p:spPr>
      </p:sp>
      <p:sp>
        <p:nvSpPr>
          <p:cNvPr id="215044" name="Notes Placeholder 2"/>
          <p:cNvSpPr>
            <a:spLocks noGrp="1"/>
          </p:cNvSpPr>
          <p:nvPr>
            <p:ph type="body" idx="1"/>
          </p:nvPr>
        </p:nvSpPr>
        <p:spPr>
          <a:noFill/>
          <a:ln/>
        </p:spPr>
        <p:txBody>
          <a:bodyPr/>
          <a:lstStyle/>
          <a:p>
            <a:endParaRPr lang="en-US" smtClean="0"/>
          </a:p>
        </p:txBody>
      </p:sp>
      <p:sp>
        <p:nvSpPr>
          <p:cNvPr id="215045"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2D8AE434-13E5-44F8-8984-DF41A9AECAEE}" type="slidenum">
              <a:rPr lang="en-US" sz="1200">
                <a:latin typeface="Times New Roman" pitchFamily="18" charset="0"/>
              </a:rPr>
              <a:pPr algn="r" defTabSz="922338"/>
              <a:t>111</a:t>
            </a:fld>
            <a:endParaRPr lang="en-US" sz="1200">
              <a:latin typeface="Times New Roman" pitchFamily="18"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10B679C3-459E-477C-8F0E-1D66738A7788}" type="slidenum">
              <a:rPr lang="en-US" smtClean="0"/>
              <a:pPr/>
              <a:t>112</a:t>
            </a:fld>
            <a:endParaRPr lang="en-US" smtClean="0"/>
          </a:p>
        </p:txBody>
      </p:sp>
      <p:sp>
        <p:nvSpPr>
          <p:cNvPr id="216067" name="Slide Image Placeholder 1"/>
          <p:cNvSpPr>
            <a:spLocks noGrp="1" noRot="1" noChangeAspect="1" noTextEdit="1"/>
          </p:cNvSpPr>
          <p:nvPr>
            <p:ph type="sldImg"/>
          </p:nvPr>
        </p:nvSpPr>
        <p:spPr>
          <a:ln/>
        </p:spPr>
      </p:sp>
      <p:sp>
        <p:nvSpPr>
          <p:cNvPr id="216068" name="Notes Placeholder 2"/>
          <p:cNvSpPr>
            <a:spLocks noGrp="1"/>
          </p:cNvSpPr>
          <p:nvPr>
            <p:ph type="body" idx="1"/>
          </p:nvPr>
        </p:nvSpPr>
        <p:spPr>
          <a:noFill/>
          <a:ln/>
        </p:spPr>
        <p:txBody>
          <a:bodyPr/>
          <a:lstStyle/>
          <a:p>
            <a:endParaRPr lang="en-US" smtClean="0"/>
          </a:p>
        </p:txBody>
      </p:sp>
      <p:sp>
        <p:nvSpPr>
          <p:cNvPr id="216069"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FCEA082F-E70C-41AD-A285-E581C476AA3C}" type="slidenum">
              <a:rPr lang="en-US" sz="1200">
                <a:latin typeface="Times New Roman" pitchFamily="18" charset="0"/>
              </a:rPr>
              <a:pPr algn="r" defTabSz="922338"/>
              <a:t>112</a:t>
            </a:fld>
            <a:endParaRPr lang="en-US" sz="1200">
              <a:latin typeface="Times New Roman" pitchFamily="18"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99064057-8502-44E0-BF78-75BB77A4511D}" type="slidenum">
              <a:rPr lang="en-US" smtClean="0"/>
              <a:pPr/>
              <a:t>113</a:t>
            </a:fld>
            <a:endParaRPr lang="en-US" smtClean="0"/>
          </a:p>
        </p:txBody>
      </p:sp>
      <p:sp>
        <p:nvSpPr>
          <p:cNvPr id="217091" name="Slide Image Placeholder 1"/>
          <p:cNvSpPr>
            <a:spLocks noGrp="1" noRot="1" noChangeAspect="1" noTextEdit="1"/>
          </p:cNvSpPr>
          <p:nvPr>
            <p:ph type="sldImg"/>
          </p:nvPr>
        </p:nvSpPr>
        <p:spPr>
          <a:ln/>
        </p:spPr>
      </p:sp>
      <p:sp>
        <p:nvSpPr>
          <p:cNvPr id="217092" name="Notes Placeholder 2"/>
          <p:cNvSpPr>
            <a:spLocks noGrp="1"/>
          </p:cNvSpPr>
          <p:nvPr>
            <p:ph type="body" idx="1"/>
          </p:nvPr>
        </p:nvSpPr>
        <p:spPr>
          <a:noFill/>
          <a:ln/>
        </p:spPr>
        <p:txBody>
          <a:bodyPr/>
          <a:lstStyle/>
          <a:p>
            <a:endParaRPr lang="en-US" smtClean="0"/>
          </a:p>
        </p:txBody>
      </p:sp>
      <p:sp>
        <p:nvSpPr>
          <p:cNvPr id="217093"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721C60AA-4734-457E-872F-B35439FD55FB}" type="slidenum">
              <a:rPr lang="en-US" sz="1200">
                <a:latin typeface="Times New Roman" pitchFamily="18" charset="0"/>
              </a:rPr>
              <a:pPr algn="r" defTabSz="922338"/>
              <a:t>113</a:t>
            </a:fld>
            <a:endParaRPr lang="en-US" sz="1200">
              <a:latin typeface="Times New Roman" pitchFamily="18"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AC5742AC-3E6E-4873-83E7-B2417196E15B}" type="slidenum">
              <a:rPr lang="en-US" smtClean="0"/>
              <a:pPr/>
              <a:t>114</a:t>
            </a:fld>
            <a:endParaRPr lang="en-US" smtClean="0"/>
          </a:p>
        </p:txBody>
      </p:sp>
      <p:sp>
        <p:nvSpPr>
          <p:cNvPr id="218115" name="Slide Image Placeholder 1"/>
          <p:cNvSpPr>
            <a:spLocks noGrp="1" noRot="1" noChangeAspect="1" noTextEdit="1"/>
          </p:cNvSpPr>
          <p:nvPr>
            <p:ph type="sldImg"/>
          </p:nvPr>
        </p:nvSpPr>
        <p:spPr>
          <a:ln/>
        </p:spPr>
      </p:sp>
      <p:sp>
        <p:nvSpPr>
          <p:cNvPr id="218116" name="Notes Placeholder 2"/>
          <p:cNvSpPr>
            <a:spLocks noGrp="1"/>
          </p:cNvSpPr>
          <p:nvPr>
            <p:ph type="body" idx="1"/>
          </p:nvPr>
        </p:nvSpPr>
        <p:spPr>
          <a:noFill/>
          <a:ln/>
        </p:spPr>
        <p:txBody>
          <a:bodyPr/>
          <a:lstStyle/>
          <a:p>
            <a:endParaRPr lang="en-US" smtClean="0"/>
          </a:p>
        </p:txBody>
      </p:sp>
      <p:sp>
        <p:nvSpPr>
          <p:cNvPr id="218117"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60AD72D8-8195-4F4F-A1F2-BB99EE5124E1}" type="slidenum">
              <a:rPr lang="en-US" sz="1200">
                <a:latin typeface="Times New Roman" pitchFamily="18" charset="0"/>
              </a:rPr>
              <a:pPr algn="r" defTabSz="922338"/>
              <a:t>114</a:t>
            </a:fld>
            <a:endParaRPr lang="en-US" sz="1200">
              <a:latin typeface="Times New Roman" pitchFamily="18"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7F6F886F-BCDC-406E-A3FE-960F2BE5B89B}" type="slidenum">
              <a:rPr lang="en-US" smtClean="0"/>
              <a:pPr/>
              <a:t>115</a:t>
            </a:fld>
            <a:endParaRPr lang="en-US" smtClean="0"/>
          </a:p>
        </p:txBody>
      </p:sp>
      <p:sp>
        <p:nvSpPr>
          <p:cNvPr id="219139" name="Slide Image Placeholder 1"/>
          <p:cNvSpPr>
            <a:spLocks noGrp="1" noRot="1" noChangeAspect="1" noTextEdit="1"/>
          </p:cNvSpPr>
          <p:nvPr>
            <p:ph type="sldImg"/>
          </p:nvPr>
        </p:nvSpPr>
        <p:spPr>
          <a:ln/>
        </p:spPr>
      </p:sp>
      <p:sp>
        <p:nvSpPr>
          <p:cNvPr id="219140" name="Notes Placeholder 2"/>
          <p:cNvSpPr>
            <a:spLocks noGrp="1"/>
          </p:cNvSpPr>
          <p:nvPr>
            <p:ph type="body" idx="1"/>
          </p:nvPr>
        </p:nvSpPr>
        <p:spPr>
          <a:noFill/>
          <a:ln/>
        </p:spPr>
        <p:txBody>
          <a:bodyPr/>
          <a:lstStyle/>
          <a:p>
            <a:endParaRPr lang="en-US" smtClean="0"/>
          </a:p>
        </p:txBody>
      </p:sp>
      <p:sp>
        <p:nvSpPr>
          <p:cNvPr id="219141"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0CF9414-CDED-44CC-8D76-6CB9A969E66E}" type="slidenum">
              <a:rPr lang="en-US" sz="1200">
                <a:latin typeface="Times New Roman" pitchFamily="18" charset="0"/>
              </a:rPr>
              <a:pPr algn="r" defTabSz="922338"/>
              <a:t>115</a:t>
            </a:fld>
            <a:endParaRPr lang="en-US" sz="1200">
              <a:latin typeface="Times New Roman" pitchFamily="18"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7D3148DE-D374-40B3-9D43-B9FF42314FC7}" type="slidenum">
              <a:rPr lang="en-US" smtClean="0"/>
              <a:pPr/>
              <a:t>116</a:t>
            </a:fld>
            <a:endParaRPr lang="en-US" smtClean="0"/>
          </a:p>
        </p:txBody>
      </p:sp>
      <p:sp>
        <p:nvSpPr>
          <p:cNvPr id="20480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8E87514E-C7E2-4633-9684-2FAABD2FC3D4}" type="slidenum">
              <a:rPr lang="en-US" sz="1200">
                <a:latin typeface="Times New Roman" pitchFamily="18" charset="0"/>
              </a:rPr>
              <a:pPr algn="r" defTabSz="922338"/>
              <a:t>116</a:t>
            </a:fld>
            <a:endParaRPr lang="en-US" sz="1200">
              <a:latin typeface="Times New Roman" pitchFamily="18" charset="0"/>
            </a:endParaRPr>
          </a:p>
        </p:txBody>
      </p:sp>
      <p:sp>
        <p:nvSpPr>
          <p:cNvPr id="204804" name="Rectangle 2"/>
          <p:cNvSpPr>
            <a:spLocks noGrp="1" noRot="1" noChangeAspect="1" noChangeArrowheads="1" noTextEdit="1"/>
          </p:cNvSpPr>
          <p:nvPr>
            <p:ph type="sldImg"/>
          </p:nvPr>
        </p:nvSpPr>
        <p:spPr>
          <a:ln/>
        </p:spPr>
      </p:sp>
      <p:sp>
        <p:nvSpPr>
          <p:cNvPr id="2048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endParaRPr lang="en-US" smtClean="0"/>
          </a:p>
        </p:txBody>
      </p:sp>
      <p:sp>
        <p:nvSpPr>
          <p:cNvPr id="205828" name="Slide Number Placeholder 3"/>
          <p:cNvSpPr>
            <a:spLocks noGrp="1"/>
          </p:cNvSpPr>
          <p:nvPr>
            <p:ph type="sldNum" sz="quarter" idx="5"/>
          </p:nvPr>
        </p:nvSpPr>
        <p:spPr>
          <a:noFill/>
        </p:spPr>
        <p:txBody>
          <a:bodyPr/>
          <a:lstStyle/>
          <a:p>
            <a:fld id="{C7042DD2-58FE-4AE5-B144-4B34EEBAC73B}" type="slidenum">
              <a:rPr lang="en-US" smtClean="0"/>
              <a:pPr/>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118</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1600512B-7C6B-484E-A8FC-C0EDBF5C81EF}" type="slidenum">
              <a:rPr lang="en-US" smtClean="0"/>
              <a:pPr/>
              <a:t>12</a:t>
            </a:fld>
            <a:endParaRPr lang="en-US" smtClean="0"/>
          </a:p>
        </p:txBody>
      </p:sp>
      <p:sp>
        <p:nvSpPr>
          <p:cNvPr id="125955"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C852327-3001-4E24-A54D-2A79B45AC98C}" type="slidenum">
              <a:rPr lang="en-US" sz="1200">
                <a:latin typeface="Times New Roman" pitchFamily="18" charset="0"/>
              </a:rPr>
              <a:pPr algn="r" defTabSz="922338"/>
              <a:t>12</a:t>
            </a:fld>
            <a:endParaRPr lang="en-US" sz="1200">
              <a:latin typeface="Times New Roman" pitchFamily="18"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120</a:t>
            </a:fld>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121</a:t>
            </a:fld>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122</a:t>
            </a:fld>
            <a:endParaRPr lang="en-US"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123</a:t>
            </a:fld>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F9C78-A6AA-4094-91E6-F4B073D4DA13}" type="slidenum">
              <a:rPr lang="en-US"/>
              <a:pPr/>
              <a:t>124</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125</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126</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fld id="{78C2E4E6-DDDA-4AB6-8E35-2726D96E1F95}" type="slidenum">
              <a:rPr lang="en-US" smtClean="0"/>
              <a:pPr/>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128</a:t>
            </a:fld>
            <a:endParaRPr lang="en-US" dirty="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13</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13</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130</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131</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132</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132</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133</a:t>
            </a:fld>
            <a:endParaRPr lang="en-US" dirty="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63B5037-082F-43B8-A5A6-57BE131BF4FF}" type="slidenum">
              <a:rPr lang="en-US" smtClean="0"/>
              <a:pPr/>
              <a:t>134</a:t>
            </a:fld>
            <a:endParaRPr lang="en-US" smtClean="0"/>
          </a:p>
        </p:txBody>
      </p:sp>
      <p:sp>
        <p:nvSpPr>
          <p:cNvPr id="89091" name="Rectangle 2"/>
          <p:cNvSpPr>
            <a:spLocks noGrp="1" noRot="1" noChangeAspect="1" noChangeArrowheads="1" noTextEdit="1"/>
          </p:cNvSpPr>
          <p:nvPr>
            <p:ph type="sldImg"/>
          </p:nvPr>
        </p:nvSpPr>
        <p:spPr>
          <a:xfrm>
            <a:off x="1163638" y="692150"/>
            <a:ext cx="4608512" cy="3455988"/>
          </a:xfrm>
          <a:ln/>
        </p:spPr>
      </p:sp>
      <p:sp>
        <p:nvSpPr>
          <p:cNvPr id="89092"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59BD21E-27F4-4B68-806E-EA5DF4D989EE}" type="slidenum">
              <a:rPr lang="en-US" smtClean="0"/>
              <a:pPr/>
              <a:t>135</a:t>
            </a:fld>
            <a:endParaRPr lang="en-US" smtClean="0"/>
          </a:p>
        </p:txBody>
      </p:sp>
      <p:sp>
        <p:nvSpPr>
          <p:cNvPr id="90115" name="Rectangle 2"/>
          <p:cNvSpPr>
            <a:spLocks noGrp="1" noRot="1" noChangeAspect="1" noChangeArrowheads="1" noTextEdit="1"/>
          </p:cNvSpPr>
          <p:nvPr>
            <p:ph type="sldImg"/>
          </p:nvPr>
        </p:nvSpPr>
        <p:spPr>
          <a:xfrm>
            <a:off x="1163638" y="692150"/>
            <a:ext cx="4608512" cy="3455988"/>
          </a:xfrm>
          <a:ln/>
        </p:spPr>
      </p:sp>
      <p:sp>
        <p:nvSpPr>
          <p:cNvPr id="90116"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8E9AC4E-EFC5-4D58-AA5E-335CBFAFE84E}" type="slidenum">
              <a:rPr lang="en-US" smtClean="0"/>
              <a:pPr/>
              <a:t>136</a:t>
            </a:fld>
            <a:endParaRPr lang="en-US" smtClean="0"/>
          </a:p>
        </p:txBody>
      </p:sp>
      <p:sp>
        <p:nvSpPr>
          <p:cNvPr id="9113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0745086-47C5-4730-8326-EDE1E19730C5}" type="slidenum">
              <a:rPr lang="en-US" sz="1200">
                <a:latin typeface="Times New Roman" pitchFamily="18" charset="0"/>
              </a:rPr>
              <a:pPr algn="r" defTabSz="922338"/>
              <a:t>136</a:t>
            </a:fld>
            <a:endParaRPr lang="en-US" sz="1200">
              <a:latin typeface="Times New Roman" pitchFamily="18"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98A7C22-7DD9-4FA7-8E96-72A68EEA2109}" type="slidenum">
              <a:rPr lang="en-US" smtClean="0"/>
              <a:pPr/>
              <a:t>137</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65A2FDC-1747-4681-8BEC-F93E1CC1C194}" type="slidenum">
              <a:rPr lang="en-US" smtClean="0"/>
              <a:pPr/>
              <a:t>138</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B5727313-B40B-4519-94F8-BA351739A7F8}" type="slidenum">
              <a:rPr lang="en-US" smtClean="0"/>
              <a:pPr/>
              <a:t>139</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14</a:t>
            </a:fld>
            <a:endParaRPr lang="en-US" dirty="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B730475-2D75-44AE-9341-1421D676A27C}" type="slidenum">
              <a:rPr lang="en-US" smtClean="0"/>
              <a:pPr/>
              <a:t>140</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B8BD2B0-98EF-44DC-985C-1D39749BCA37}" type="slidenum">
              <a:rPr lang="en-US" smtClean="0"/>
              <a:pPr/>
              <a:t>141</a:t>
            </a:fld>
            <a:endParaRPr lang="en-US" smtClean="0"/>
          </a:p>
        </p:txBody>
      </p:sp>
      <p:sp>
        <p:nvSpPr>
          <p:cNvPr id="96259" name="Slide Image Placeholder 1"/>
          <p:cNvSpPr>
            <a:spLocks noGrp="1" noRot="1" noChangeAspect="1" noTextEdit="1"/>
          </p:cNvSpPr>
          <p:nvPr>
            <p:ph type="sldImg"/>
          </p:nvPr>
        </p:nvSpPr>
        <p:spPr>
          <a:ln/>
        </p:spPr>
      </p:sp>
      <p:sp>
        <p:nvSpPr>
          <p:cNvPr id="96260" name="Notes Placeholder 2"/>
          <p:cNvSpPr>
            <a:spLocks noGrp="1"/>
          </p:cNvSpPr>
          <p:nvPr>
            <p:ph type="body" idx="1"/>
          </p:nvPr>
        </p:nvSpPr>
        <p:spPr>
          <a:noFill/>
          <a:ln/>
        </p:spPr>
        <p:txBody>
          <a:bodyPr/>
          <a:lstStyle/>
          <a:p>
            <a:endParaRPr lang="en-US" dirty="0" smtClean="0"/>
          </a:p>
        </p:txBody>
      </p:sp>
      <p:sp>
        <p:nvSpPr>
          <p:cNvPr id="96261"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8152DC35-75FE-44D2-AA21-A1783F345F57}" type="slidenum">
              <a:rPr lang="en-US" sz="1200">
                <a:latin typeface="Times New Roman" pitchFamily="18" charset="0"/>
              </a:rPr>
              <a:pPr algn="r" defTabSz="922338"/>
              <a:t>141</a:t>
            </a:fld>
            <a:endParaRPr lang="en-US" sz="1200">
              <a:latin typeface="Times New Roman" pitchFamily="18"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C7B3B55-4610-4743-B06E-A21A38EC687C}" type="slidenum">
              <a:rPr lang="en-US" smtClean="0"/>
              <a:pPr/>
              <a:t>142</a:t>
            </a:fld>
            <a:endParaRPr lang="en-US" smtClean="0"/>
          </a:p>
        </p:txBody>
      </p:sp>
      <p:sp>
        <p:nvSpPr>
          <p:cNvPr id="98307" name="Slide Image Placeholder 1"/>
          <p:cNvSpPr>
            <a:spLocks noGrp="1" noRot="1" noChangeAspect="1" noTextEdit="1"/>
          </p:cNvSpPr>
          <p:nvPr>
            <p:ph type="sldImg"/>
          </p:nvPr>
        </p:nvSpPr>
        <p:spPr>
          <a:ln/>
        </p:spPr>
      </p:sp>
      <p:sp>
        <p:nvSpPr>
          <p:cNvPr id="98308" name="Notes Placeholder 2"/>
          <p:cNvSpPr>
            <a:spLocks noGrp="1"/>
          </p:cNvSpPr>
          <p:nvPr>
            <p:ph type="body" idx="1"/>
          </p:nvPr>
        </p:nvSpPr>
        <p:spPr>
          <a:noFill/>
          <a:ln/>
        </p:spPr>
        <p:txBody>
          <a:bodyPr/>
          <a:lstStyle/>
          <a:p>
            <a:endParaRPr lang="en-US" smtClean="0"/>
          </a:p>
        </p:txBody>
      </p:sp>
      <p:sp>
        <p:nvSpPr>
          <p:cNvPr id="98309"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0C3F3D86-56C3-48A5-82D5-80857EDE1183}" type="slidenum">
              <a:rPr lang="en-US" sz="1200">
                <a:latin typeface="Times New Roman" pitchFamily="18" charset="0"/>
              </a:rPr>
              <a:pPr algn="r" defTabSz="922338"/>
              <a:t>142</a:t>
            </a:fld>
            <a:endParaRPr lang="en-US" sz="1200">
              <a:latin typeface="Times New Roman" pitchFamily="18"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80E5605-B56D-4C54-B0B7-42C85530401B}" type="slidenum">
              <a:rPr lang="en-US" smtClean="0"/>
              <a:pPr/>
              <a:t>143</a:t>
            </a:fld>
            <a:endParaRPr lang="en-US" smtClean="0"/>
          </a:p>
        </p:txBody>
      </p:sp>
      <p:sp>
        <p:nvSpPr>
          <p:cNvPr id="99331" name="Slide Image Placeholder 1"/>
          <p:cNvSpPr>
            <a:spLocks noGrp="1" noRot="1" noChangeAspect="1" noTextEdit="1"/>
          </p:cNvSpPr>
          <p:nvPr>
            <p:ph type="sldImg"/>
          </p:nvPr>
        </p:nvSpPr>
        <p:spPr>
          <a:ln/>
        </p:spPr>
      </p:sp>
      <p:sp>
        <p:nvSpPr>
          <p:cNvPr id="99332" name="Notes Placeholder 2"/>
          <p:cNvSpPr>
            <a:spLocks noGrp="1"/>
          </p:cNvSpPr>
          <p:nvPr>
            <p:ph type="body" idx="1"/>
          </p:nvPr>
        </p:nvSpPr>
        <p:spPr>
          <a:noFill/>
          <a:ln/>
        </p:spPr>
        <p:txBody>
          <a:bodyPr/>
          <a:lstStyle/>
          <a:p>
            <a:endParaRPr lang="en-US" smtClean="0"/>
          </a:p>
        </p:txBody>
      </p:sp>
      <p:sp>
        <p:nvSpPr>
          <p:cNvPr id="99333"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551B7143-EC5F-41B2-9DD0-82EE462D9EBC}" type="slidenum">
              <a:rPr lang="en-US" sz="1200">
                <a:latin typeface="Times New Roman" pitchFamily="18" charset="0"/>
              </a:rPr>
              <a:pPr algn="r" defTabSz="922338"/>
              <a:t>143</a:t>
            </a:fld>
            <a:endParaRPr lang="en-US" sz="1200">
              <a:latin typeface="Times New Roman" pitchFamily="18"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7D75EDA-1A84-4276-AB30-B96A9E8CF489}" type="slidenum">
              <a:rPr lang="en-US" smtClean="0"/>
              <a:pPr/>
              <a:t>144</a:t>
            </a:fld>
            <a:endParaRPr lang="en-US" smtClean="0"/>
          </a:p>
        </p:txBody>
      </p:sp>
      <p:sp>
        <p:nvSpPr>
          <p:cNvPr id="100355" name="Slide Image Placeholder 1"/>
          <p:cNvSpPr>
            <a:spLocks noGrp="1" noRot="1" noChangeAspect="1" noTextEdit="1"/>
          </p:cNvSpPr>
          <p:nvPr>
            <p:ph type="sldImg"/>
          </p:nvPr>
        </p:nvSpPr>
        <p:spPr>
          <a:ln/>
        </p:spPr>
      </p:sp>
      <p:sp>
        <p:nvSpPr>
          <p:cNvPr id="100356" name="Notes Placeholder 2"/>
          <p:cNvSpPr>
            <a:spLocks noGrp="1"/>
          </p:cNvSpPr>
          <p:nvPr>
            <p:ph type="body" idx="1"/>
          </p:nvPr>
        </p:nvSpPr>
        <p:spPr>
          <a:noFill/>
          <a:ln/>
        </p:spPr>
        <p:txBody>
          <a:bodyPr/>
          <a:lstStyle/>
          <a:p>
            <a:endParaRPr lang="en-US" smtClean="0"/>
          </a:p>
        </p:txBody>
      </p:sp>
      <p:sp>
        <p:nvSpPr>
          <p:cNvPr id="100357"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F19312F5-6FC2-4DEA-B249-759C8C1859B0}" type="slidenum">
              <a:rPr lang="en-US" sz="1200">
                <a:latin typeface="Times New Roman" pitchFamily="18" charset="0"/>
              </a:rPr>
              <a:pPr algn="r" defTabSz="922338"/>
              <a:t>144</a:t>
            </a:fld>
            <a:endParaRPr lang="en-US" sz="1200">
              <a:latin typeface="Times New Roman" pitchFamily="18"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E79E2EA-7390-4314-B240-B2B996FE4841}" type="slidenum">
              <a:rPr lang="en-US" smtClean="0"/>
              <a:pPr/>
              <a:t>145</a:t>
            </a:fld>
            <a:endParaRPr lang="en-US" smtClean="0"/>
          </a:p>
        </p:txBody>
      </p:sp>
      <p:sp>
        <p:nvSpPr>
          <p:cNvPr id="101379" name="Slide Image Placeholder 1"/>
          <p:cNvSpPr>
            <a:spLocks noGrp="1" noRot="1" noChangeAspect="1" noTextEdit="1"/>
          </p:cNvSpPr>
          <p:nvPr>
            <p:ph type="sldImg"/>
          </p:nvPr>
        </p:nvSpPr>
        <p:spPr>
          <a:ln/>
        </p:spPr>
      </p:sp>
      <p:sp>
        <p:nvSpPr>
          <p:cNvPr id="101380" name="Notes Placeholder 2"/>
          <p:cNvSpPr>
            <a:spLocks noGrp="1"/>
          </p:cNvSpPr>
          <p:nvPr>
            <p:ph type="body" idx="1"/>
          </p:nvPr>
        </p:nvSpPr>
        <p:spPr>
          <a:noFill/>
          <a:ln/>
        </p:spPr>
        <p:txBody>
          <a:bodyPr/>
          <a:lstStyle/>
          <a:p>
            <a:endParaRPr lang="en-US" smtClean="0"/>
          </a:p>
        </p:txBody>
      </p:sp>
      <p:sp>
        <p:nvSpPr>
          <p:cNvPr id="101381"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88103F5F-5467-4E68-83AD-4872EF22B4F1}" type="slidenum">
              <a:rPr lang="en-US" sz="1200">
                <a:latin typeface="Times New Roman" pitchFamily="18" charset="0"/>
              </a:rPr>
              <a:pPr algn="r" defTabSz="922338"/>
              <a:t>145</a:t>
            </a:fld>
            <a:endParaRPr lang="en-US" sz="1200">
              <a:latin typeface="Times New Roman" pitchFamily="18"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E23BB7C-E632-4ADA-8081-E357C6388269}" type="slidenum">
              <a:rPr lang="en-US" smtClean="0"/>
              <a:pPr/>
              <a:t>146</a:t>
            </a:fld>
            <a:endParaRPr lang="en-US" smtClean="0"/>
          </a:p>
        </p:txBody>
      </p:sp>
      <p:sp>
        <p:nvSpPr>
          <p:cNvPr id="102403" name="Slide Image Placeholder 1"/>
          <p:cNvSpPr>
            <a:spLocks noGrp="1" noRot="1" noChangeAspect="1" noTextEdit="1"/>
          </p:cNvSpPr>
          <p:nvPr>
            <p:ph type="sldImg"/>
          </p:nvPr>
        </p:nvSpPr>
        <p:spPr>
          <a:ln/>
        </p:spPr>
      </p:sp>
      <p:sp>
        <p:nvSpPr>
          <p:cNvPr id="102404" name="Notes Placeholder 2"/>
          <p:cNvSpPr>
            <a:spLocks noGrp="1"/>
          </p:cNvSpPr>
          <p:nvPr>
            <p:ph type="body" idx="1"/>
          </p:nvPr>
        </p:nvSpPr>
        <p:spPr>
          <a:noFill/>
          <a:ln/>
        </p:spPr>
        <p:txBody>
          <a:bodyPr/>
          <a:lstStyle/>
          <a:p>
            <a:endParaRPr lang="en-US" smtClean="0"/>
          </a:p>
        </p:txBody>
      </p:sp>
      <p:sp>
        <p:nvSpPr>
          <p:cNvPr id="102405"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4193D6A7-3A94-42C1-8EBE-EF1E58F7BF2B}" type="slidenum">
              <a:rPr lang="en-US" sz="1200">
                <a:latin typeface="Times New Roman" pitchFamily="18" charset="0"/>
              </a:rPr>
              <a:pPr algn="r" defTabSz="922338"/>
              <a:t>146</a:t>
            </a:fld>
            <a:endParaRPr lang="en-US" sz="1200">
              <a:latin typeface="Times New Roman" pitchFamily="18"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716517-A1C6-412F-B9CB-C303964A38A9}" type="slidenum">
              <a:rPr lang="en-US" smtClean="0"/>
              <a:pPr/>
              <a:t>147</a:t>
            </a:fld>
            <a:endParaRPr lang="en-US" smtClean="0"/>
          </a:p>
        </p:txBody>
      </p:sp>
      <p:sp>
        <p:nvSpPr>
          <p:cNvPr id="103427" name="Slide Image Placeholder 1"/>
          <p:cNvSpPr>
            <a:spLocks noGrp="1" noRot="1" noChangeAspect="1" noTextEdit="1"/>
          </p:cNvSpPr>
          <p:nvPr>
            <p:ph type="sldImg"/>
          </p:nvPr>
        </p:nvSpPr>
        <p:spPr>
          <a:ln/>
        </p:spPr>
      </p:sp>
      <p:sp>
        <p:nvSpPr>
          <p:cNvPr id="103428" name="Notes Placeholder 2"/>
          <p:cNvSpPr>
            <a:spLocks noGrp="1"/>
          </p:cNvSpPr>
          <p:nvPr>
            <p:ph type="body" idx="1"/>
          </p:nvPr>
        </p:nvSpPr>
        <p:spPr>
          <a:noFill/>
          <a:ln/>
        </p:spPr>
        <p:txBody>
          <a:bodyPr/>
          <a:lstStyle/>
          <a:p>
            <a:endParaRPr lang="en-US" smtClean="0"/>
          </a:p>
        </p:txBody>
      </p:sp>
      <p:sp>
        <p:nvSpPr>
          <p:cNvPr id="103429"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2D50C8BE-A6F8-4A7D-8794-AD7651B4698F}" type="slidenum">
              <a:rPr lang="en-US" sz="1200">
                <a:latin typeface="Times New Roman" pitchFamily="18" charset="0"/>
              </a:rPr>
              <a:pPr algn="r" defTabSz="922338"/>
              <a:t>147</a:t>
            </a:fld>
            <a:endParaRPr lang="en-US" sz="1200">
              <a:latin typeface="Times New Roman" pitchFamily="18"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1F56205-64C1-4A04-9C0C-230701649FCC}" type="slidenum">
              <a:rPr lang="en-US" smtClean="0"/>
              <a:pPr/>
              <a:t>148</a:t>
            </a:fld>
            <a:endParaRPr lang="en-US" smtClean="0"/>
          </a:p>
        </p:txBody>
      </p:sp>
      <p:sp>
        <p:nvSpPr>
          <p:cNvPr id="104451" name="Slide Image Placeholder 1"/>
          <p:cNvSpPr>
            <a:spLocks noGrp="1" noRot="1" noChangeAspect="1" noTextEdit="1"/>
          </p:cNvSpPr>
          <p:nvPr>
            <p:ph type="sldImg"/>
          </p:nvPr>
        </p:nvSpPr>
        <p:spPr>
          <a:ln/>
        </p:spPr>
      </p:sp>
      <p:sp>
        <p:nvSpPr>
          <p:cNvPr id="104452" name="Notes Placeholder 2"/>
          <p:cNvSpPr>
            <a:spLocks noGrp="1"/>
          </p:cNvSpPr>
          <p:nvPr>
            <p:ph type="body" idx="1"/>
          </p:nvPr>
        </p:nvSpPr>
        <p:spPr>
          <a:noFill/>
          <a:ln/>
        </p:spPr>
        <p:txBody>
          <a:bodyPr/>
          <a:lstStyle/>
          <a:p>
            <a:endParaRPr lang="en-US" smtClean="0"/>
          </a:p>
        </p:txBody>
      </p:sp>
      <p:sp>
        <p:nvSpPr>
          <p:cNvPr id="104453"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2896698E-3ED8-4330-A91C-AD0678F4DCB2}" type="slidenum">
              <a:rPr lang="en-US" sz="1200">
                <a:latin typeface="Times New Roman" pitchFamily="18" charset="0"/>
              </a:rPr>
              <a:pPr algn="r" defTabSz="922338"/>
              <a:t>148</a:t>
            </a:fld>
            <a:endParaRPr lang="en-US" sz="1200">
              <a:latin typeface="Times New Roman" pitchFamily="18"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A596FD0-823D-4BA4-985F-121C5B356546}" type="slidenum">
              <a:rPr lang="en-US" smtClean="0"/>
              <a:pPr/>
              <a:t>149</a:t>
            </a:fld>
            <a:endParaRPr lang="en-US" smtClean="0"/>
          </a:p>
        </p:txBody>
      </p:sp>
      <p:sp>
        <p:nvSpPr>
          <p:cNvPr id="105475" name="Slide Image Placeholder 1"/>
          <p:cNvSpPr>
            <a:spLocks noGrp="1" noRot="1" noChangeAspect="1" noTextEdit="1"/>
          </p:cNvSpPr>
          <p:nvPr>
            <p:ph type="sldImg"/>
          </p:nvPr>
        </p:nvSpPr>
        <p:spPr>
          <a:ln/>
        </p:spPr>
      </p:sp>
      <p:sp>
        <p:nvSpPr>
          <p:cNvPr id="105476" name="Notes Placeholder 2"/>
          <p:cNvSpPr>
            <a:spLocks noGrp="1"/>
          </p:cNvSpPr>
          <p:nvPr>
            <p:ph type="body" idx="1"/>
          </p:nvPr>
        </p:nvSpPr>
        <p:spPr>
          <a:noFill/>
          <a:ln/>
        </p:spPr>
        <p:txBody>
          <a:bodyPr/>
          <a:lstStyle/>
          <a:p>
            <a:endParaRPr lang="en-US" smtClean="0"/>
          </a:p>
        </p:txBody>
      </p:sp>
      <p:sp>
        <p:nvSpPr>
          <p:cNvPr id="105477"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D21605D-E0D9-48AB-8CBB-6D5FFEBC8E81}" type="slidenum">
              <a:rPr lang="en-US" sz="1200">
                <a:latin typeface="Times New Roman" pitchFamily="18" charset="0"/>
              </a:rPr>
              <a:pPr algn="r" defTabSz="922338"/>
              <a:t>149</a:t>
            </a:fld>
            <a:endParaRPr 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15</a:t>
            </a:fld>
            <a:endParaRPr lang="en-US" dirty="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A74F5F2-BB05-4CD5-A113-297D39127648}" type="slidenum">
              <a:rPr lang="en-US" smtClean="0"/>
              <a:pPr/>
              <a:t>150</a:t>
            </a:fld>
            <a:endParaRPr lang="en-US" smtClean="0"/>
          </a:p>
        </p:txBody>
      </p:sp>
      <p:sp>
        <p:nvSpPr>
          <p:cNvPr id="106499" name="Slide Image Placeholder 1"/>
          <p:cNvSpPr>
            <a:spLocks noGrp="1" noRot="1" noChangeAspect="1" noTextEdit="1"/>
          </p:cNvSpPr>
          <p:nvPr>
            <p:ph type="sldImg"/>
          </p:nvPr>
        </p:nvSpPr>
        <p:spPr>
          <a:ln/>
        </p:spPr>
      </p:sp>
      <p:sp>
        <p:nvSpPr>
          <p:cNvPr id="106500" name="Notes Placeholder 2"/>
          <p:cNvSpPr>
            <a:spLocks noGrp="1"/>
          </p:cNvSpPr>
          <p:nvPr>
            <p:ph type="body" idx="1"/>
          </p:nvPr>
        </p:nvSpPr>
        <p:spPr>
          <a:noFill/>
          <a:ln/>
        </p:spPr>
        <p:txBody>
          <a:bodyPr/>
          <a:lstStyle/>
          <a:p>
            <a:endParaRPr lang="en-US" smtClean="0"/>
          </a:p>
        </p:txBody>
      </p:sp>
      <p:sp>
        <p:nvSpPr>
          <p:cNvPr id="106501"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00823B59-FFDB-4F3F-806A-968A17896AFD}" type="slidenum">
              <a:rPr lang="en-US" sz="1200">
                <a:latin typeface="Times New Roman" pitchFamily="18" charset="0"/>
              </a:rPr>
              <a:pPr algn="r" defTabSz="922338"/>
              <a:t>150</a:t>
            </a:fld>
            <a:endParaRPr lang="en-US" sz="1200">
              <a:latin typeface="Times New Roman" pitchFamily="18"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5934D9F-6700-4106-9B3B-ADF310B36C6D}" type="slidenum">
              <a:rPr lang="en-US" smtClean="0"/>
              <a:pPr/>
              <a:t>151</a:t>
            </a:fld>
            <a:endParaRPr lang="en-US" smtClean="0"/>
          </a:p>
        </p:txBody>
      </p:sp>
      <p:sp>
        <p:nvSpPr>
          <p:cNvPr id="107523" name="Slide Image Placeholder 1"/>
          <p:cNvSpPr>
            <a:spLocks noGrp="1" noRot="1" noChangeAspect="1" noTextEdit="1"/>
          </p:cNvSpPr>
          <p:nvPr>
            <p:ph type="sldImg"/>
          </p:nvPr>
        </p:nvSpPr>
        <p:spPr>
          <a:ln/>
        </p:spPr>
      </p:sp>
      <p:sp>
        <p:nvSpPr>
          <p:cNvPr id="107524" name="Notes Placeholder 2"/>
          <p:cNvSpPr>
            <a:spLocks noGrp="1"/>
          </p:cNvSpPr>
          <p:nvPr>
            <p:ph type="body" idx="1"/>
          </p:nvPr>
        </p:nvSpPr>
        <p:spPr>
          <a:noFill/>
          <a:ln/>
        </p:spPr>
        <p:txBody>
          <a:bodyPr/>
          <a:lstStyle/>
          <a:p>
            <a:endParaRPr lang="en-US" smtClean="0"/>
          </a:p>
        </p:txBody>
      </p:sp>
      <p:sp>
        <p:nvSpPr>
          <p:cNvPr id="107525"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B9CBBBB6-FB21-4D47-82BC-1196C79241E0}" type="slidenum">
              <a:rPr lang="en-US" sz="1200">
                <a:latin typeface="Times New Roman" pitchFamily="18" charset="0"/>
              </a:rPr>
              <a:pPr algn="r" defTabSz="922338"/>
              <a:t>151</a:t>
            </a:fld>
            <a:endParaRPr lang="en-US" sz="1200">
              <a:latin typeface="Times New Roman" pitchFamily="18"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8E951F0-D131-47FD-89C2-2BD42E7DF5EF}" type="slidenum">
              <a:rPr lang="en-US" smtClean="0"/>
              <a:pPr/>
              <a:t>152</a:t>
            </a:fld>
            <a:endParaRPr lang="en-US" smtClean="0"/>
          </a:p>
        </p:txBody>
      </p:sp>
      <p:sp>
        <p:nvSpPr>
          <p:cNvPr id="108547" name="Slide Image Placeholder 1"/>
          <p:cNvSpPr>
            <a:spLocks noGrp="1" noRot="1" noChangeAspect="1" noTextEdit="1"/>
          </p:cNvSpPr>
          <p:nvPr>
            <p:ph type="sldImg"/>
          </p:nvPr>
        </p:nvSpPr>
        <p:spPr>
          <a:ln/>
        </p:spPr>
      </p:sp>
      <p:sp>
        <p:nvSpPr>
          <p:cNvPr id="108548" name="Notes Placeholder 2"/>
          <p:cNvSpPr>
            <a:spLocks noGrp="1"/>
          </p:cNvSpPr>
          <p:nvPr>
            <p:ph type="body" idx="1"/>
          </p:nvPr>
        </p:nvSpPr>
        <p:spPr>
          <a:noFill/>
          <a:ln/>
        </p:spPr>
        <p:txBody>
          <a:bodyPr/>
          <a:lstStyle/>
          <a:p>
            <a:endParaRPr lang="en-US" smtClean="0"/>
          </a:p>
        </p:txBody>
      </p:sp>
      <p:sp>
        <p:nvSpPr>
          <p:cNvPr id="108549"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A659F00-DDCD-4B0E-9A06-FF2C7B8BB182}" type="slidenum">
              <a:rPr lang="en-US" sz="1200">
                <a:latin typeface="Times New Roman" pitchFamily="18" charset="0"/>
              </a:rPr>
              <a:pPr algn="r" defTabSz="922338"/>
              <a:t>152</a:t>
            </a:fld>
            <a:endParaRPr lang="en-US" sz="1200">
              <a:latin typeface="Times New Roman" pitchFamily="18"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153</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ED0F07DC-BB3D-410B-9037-28CAC671BDC2}" type="slidenum">
              <a:rPr lang="en-US" sz="1200"/>
              <a:pPr algn="r"/>
              <a:t>154</a:t>
            </a:fld>
            <a:endParaRPr lang="en-US" sz="1200" dirty="0"/>
          </a:p>
        </p:txBody>
      </p:sp>
      <p:sp>
        <p:nvSpPr>
          <p:cNvPr id="46082" name="Placeholder 2"/>
          <p:cNvSpPr>
            <a:spLocks noGrp="1" noRot="1" noChangeAspect="1" noChangeArrowheads="1" noTextEdit="1"/>
          </p:cNvSpPr>
          <p:nvPr>
            <p:ph type="sldImg"/>
          </p:nvPr>
        </p:nvSpPr>
        <p:spPr>
          <a:solidFill>
            <a:srgbClr val="FFFFFF"/>
          </a:solidFill>
          <a:ln/>
        </p:spPr>
      </p:sp>
      <p:sp>
        <p:nvSpPr>
          <p:cNvPr id="46083"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motivate CBSE-based FT by showing how it improves upon DOC-based FT.</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D7675F4F-E090-4285-9AFC-BD7CD30850D9}" type="slidenum">
              <a:rPr lang="en-US" sz="1200"/>
              <a:pPr algn="r"/>
              <a:t>155</a:t>
            </a:fld>
            <a:endParaRPr lang="en-US" sz="1200" dirty="0"/>
          </a:p>
        </p:txBody>
      </p:sp>
      <p:sp>
        <p:nvSpPr>
          <p:cNvPr id="48130" name="Placeholder 2"/>
          <p:cNvSpPr>
            <a:spLocks noGrp="1" noRot="1" noChangeAspect="1" noChangeArrowheads="1" noTextEdit="1"/>
          </p:cNvSpPr>
          <p:nvPr>
            <p:ph type="sldImg"/>
          </p:nvPr>
        </p:nvSpPr>
        <p:spPr>
          <a:solidFill>
            <a:srgbClr val="FFFFFF"/>
          </a:solidFill>
          <a:ln/>
        </p:spPr>
      </p:sp>
      <p:sp>
        <p:nvSpPr>
          <p:cNvPr id="48131"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motivate CBSE-based FT by showing how it improves upon DOC-based FT.</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B40267C2-2771-4892-8E4D-870BC0E2AF34}" type="slidenum">
              <a:rPr lang="en-US" sz="1200"/>
              <a:pPr algn="r"/>
              <a:t>156</a:t>
            </a:fld>
            <a:endParaRPr lang="en-US" sz="1200" dirty="0"/>
          </a:p>
        </p:txBody>
      </p:sp>
      <p:sp>
        <p:nvSpPr>
          <p:cNvPr id="50178" name="Placeholder 2"/>
          <p:cNvSpPr>
            <a:spLocks noGrp="1" noRot="1" noChangeAspect="1" noChangeArrowheads="1" noTextEdit="1"/>
          </p:cNvSpPr>
          <p:nvPr>
            <p:ph type="sldImg"/>
          </p:nvPr>
        </p:nvSpPr>
        <p:spPr>
          <a:solidFill>
            <a:srgbClr val="FFFFFF"/>
          </a:solidFill>
          <a:ln/>
        </p:spPr>
      </p:sp>
      <p:sp>
        <p:nvSpPr>
          <p:cNvPr id="50179"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motivate CBSE-based FT by showing how it improves upon DOC-based FT.</a:t>
            </a: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01E79FB0-5AB7-46D5-A35A-541A662E51C9}" type="slidenum">
              <a:rPr lang="en-US" sz="1200"/>
              <a:pPr algn="r"/>
              <a:t>157</a:t>
            </a:fld>
            <a:endParaRPr lang="en-US" sz="1200" dirty="0"/>
          </a:p>
        </p:txBody>
      </p:sp>
      <p:sp>
        <p:nvSpPr>
          <p:cNvPr id="52226" name="Placeholder 2"/>
          <p:cNvSpPr>
            <a:spLocks noGrp="1" noRot="1" noChangeAspect="1" noChangeArrowheads="1" noTextEdit="1"/>
          </p:cNvSpPr>
          <p:nvPr>
            <p:ph type="sldImg"/>
          </p:nvPr>
        </p:nvSpPr>
        <p:spPr>
          <a:solidFill>
            <a:srgbClr val="FFFFFF"/>
          </a:solidFill>
          <a:ln/>
        </p:spPr>
      </p:sp>
      <p:sp>
        <p:nvSpPr>
          <p:cNvPr id="52227"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motivate CBSE-based FT by showing how it improves upon DOC-based FT.</a:t>
            </a: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noChangeArrowheads="1" noTextEdit="1"/>
          </p:cNvSpPr>
          <p:nvPr>
            <p:ph type="sldImg"/>
          </p:nvPr>
        </p:nvSpPr>
        <p:spPr>
          <a:solidFill>
            <a:srgbClr val="FFFFFF"/>
          </a:solidFill>
          <a:ln/>
        </p:spPr>
      </p:sp>
      <p:sp>
        <p:nvSpPr>
          <p:cNvPr id="54274"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noChangeArrowheads="1" noTextEdit="1"/>
          </p:cNvSpPr>
          <p:nvPr>
            <p:ph type="sldImg"/>
          </p:nvPr>
        </p:nvSpPr>
        <p:spPr>
          <a:solidFill>
            <a:srgbClr val="FFFFFF"/>
          </a:solidFill>
          <a:ln/>
        </p:spPr>
      </p:sp>
      <p:sp>
        <p:nvSpPr>
          <p:cNvPr id="56322"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16</a:t>
            </a:fld>
            <a:endParaRPr lang="en-US" dirty="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Placeholder 2"/>
          <p:cNvSpPr>
            <a:spLocks noGrp="1" noRot="1" noChangeAspect="1" noChangeArrowheads="1" noTextEdit="1"/>
          </p:cNvSpPr>
          <p:nvPr>
            <p:ph type="sldImg"/>
          </p:nvPr>
        </p:nvSpPr>
        <p:spPr>
          <a:solidFill>
            <a:srgbClr val="FFFFFF"/>
          </a:solidFill>
          <a:ln/>
        </p:spPr>
      </p:sp>
      <p:sp>
        <p:nvSpPr>
          <p:cNvPr id="58370"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Placeholder 2"/>
          <p:cNvSpPr>
            <a:spLocks noGrp="1" noRot="1" noChangeAspect="1" noChangeArrowheads="1" noTextEdit="1"/>
          </p:cNvSpPr>
          <p:nvPr>
            <p:ph type="sldImg"/>
          </p:nvPr>
        </p:nvSpPr>
        <p:spPr>
          <a:solidFill>
            <a:srgbClr val="FFFFFF"/>
          </a:solidFill>
          <a:ln/>
        </p:spPr>
      </p:sp>
      <p:sp>
        <p:nvSpPr>
          <p:cNvPr id="60418"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Placeholder 2"/>
          <p:cNvSpPr>
            <a:spLocks noGrp="1" noRot="1" noChangeAspect="1" noChangeArrowheads="1" noTextEdit="1"/>
          </p:cNvSpPr>
          <p:nvPr>
            <p:ph type="sldImg"/>
          </p:nvPr>
        </p:nvSpPr>
        <p:spPr>
          <a:solidFill>
            <a:srgbClr val="FFFFFF"/>
          </a:solidFill>
          <a:ln/>
        </p:spPr>
      </p:sp>
      <p:sp>
        <p:nvSpPr>
          <p:cNvPr id="62466"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Placeholder 2"/>
          <p:cNvSpPr>
            <a:spLocks noGrp="1" noRot="1" noChangeAspect="1" noChangeArrowheads="1" noTextEdit="1"/>
          </p:cNvSpPr>
          <p:nvPr>
            <p:ph type="sldImg"/>
          </p:nvPr>
        </p:nvSpPr>
        <p:spPr>
          <a:solidFill>
            <a:srgbClr val="FFFFFF"/>
          </a:solidFill>
          <a:ln/>
        </p:spPr>
      </p:sp>
      <p:sp>
        <p:nvSpPr>
          <p:cNvPr id="64514"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Placeholder 2"/>
          <p:cNvSpPr>
            <a:spLocks noGrp="1" noRot="1" noChangeAspect="1" noChangeArrowheads="1" noTextEdit="1"/>
          </p:cNvSpPr>
          <p:nvPr>
            <p:ph type="sldImg"/>
          </p:nvPr>
        </p:nvSpPr>
        <p:spPr>
          <a:solidFill>
            <a:srgbClr val="FFFFFF"/>
          </a:solidFill>
          <a:ln/>
        </p:spPr>
      </p:sp>
      <p:sp>
        <p:nvSpPr>
          <p:cNvPr id="66562"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Placeholder 2"/>
          <p:cNvSpPr>
            <a:spLocks noGrp="1" noRot="1" noChangeAspect="1" noChangeArrowheads="1" noTextEdit="1"/>
          </p:cNvSpPr>
          <p:nvPr>
            <p:ph type="sldImg"/>
          </p:nvPr>
        </p:nvSpPr>
        <p:spPr>
          <a:solidFill>
            <a:srgbClr val="FFFFFF"/>
          </a:solidFill>
          <a:ln/>
        </p:spPr>
      </p:sp>
      <p:sp>
        <p:nvSpPr>
          <p:cNvPr id="68610"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Placeholder 2"/>
          <p:cNvSpPr>
            <a:spLocks noGrp="1" noRot="1" noChangeAspect="1" noChangeArrowheads="1" noTextEdit="1"/>
          </p:cNvSpPr>
          <p:nvPr>
            <p:ph type="sldImg"/>
          </p:nvPr>
        </p:nvSpPr>
        <p:spPr>
          <a:solidFill>
            <a:srgbClr val="FFFFFF"/>
          </a:solidFill>
          <a:ln/>
        </p:spPr>
      </p:sp>
      <p:sp>
        <p:nvSpPr>
          <p:cNvPr id="70658"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laceholder 2"/>
          <p:cNvSpPr>
            <a:spLocks noGrp="1" noRot="1" noChangeAspect="1" noChangeArrowheads="1" noTextEdit="1"/>
          </p:cNvSpPr>
          <p:nvPr>
            <p:ph type="sldImg"/>
          </p:nvPr>
        </p:nvSpPr>
        <p:spPr>
          <a:solidFill>
            <a:srgbClr val="FFFFFF"/>
          </a:solidFill>
          <a:ln/>
        </p:spPr>
      </p:sp>
      <p:sp>
        <p:nvSpPr>
          <p:cNvPr id="72706"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Placeholder 2"/>
          <p:cNvSpPr>
            <a:spLocks noGrp="1" noRot="1" noChangeAspect="1" noChangeArrowheads="1" noTextEdit="1"/>
          </p:cNvSpPr>
          <p:nvPr>
            <p:ph type="sldImg"/>
          </p:nvPr>
        </p:nvSpPr>
        <p:spPr>
          <a:solidFill>
            <a:srgbClr val="FFFFFF"/>
          </a:solidFill>
          <a:ln/>
        </p:spPr>
      </p:sp>
      <p:sp>
        <p:nvSpPr>
          <p:cNvPr id="74754"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Placeholder 2"/>
          <p:cNvSpPr>
            <a:spLocks noGrp="1" noRot="1" noChangeAspect="1" noChangeArrowheads="1" noTextEdit="1"/>
          </p:cNvSpPr>
          <p:nvPr>
            <p:ph type="sldImg"/>
          </p:nvPr>
        </p:nvSpPr>
        <p:spPr>
          <a:solidFill>
            <a:srgbClr val="FFFFFF"/>
          </a:solidFill>
          <a:ln/>
        </p:spPr>
      </p:sp>
      <p:sp>
        <p:nvSpPr>
          <p:cNvPr id="76802"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17</a:t>
            </a:fld>
            <a:endParaRPr lang="en-U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Placeholder 2"/>
          <p:cNvSpPr>
            <a:spLocks noGrp="1" noRot="1" noChangeAspect="1" noChangeArrowheads="1" noTextEdit="1"/>
          </p:cNvSpPr>
          <p:nvPr>
            <p:ph type="sldImg"/>
          </p:nvPr>
        </p:nvSpPr>
        <p:spPr>
          <a:solidFill>
            <a:srgbClr val="FFFFFF"/>
          </a:solidFill>
          <a:ln/>
        </p:spPr>
      </p:sp>
      <p:sp>
        <p:nvSpPr>
          <p:cNvPr id="78850"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Placeholder 2"/>
          <p:cNvSpPr>
            <a:spLocks noGrp="1" noRot="1" noChangeAspect="1" noChangeArrowheads="1" noTextEdit="1"/>
          </p:cNvSpPr>
          <p:nvPr>
            <p:ph type="sldImg"/>
          </p:nvPr>
        </p:nvSpPr>
        <p:spPr>
          <a:solidFill>
            <a:srgbClr val="FFFFFF"/>
          </a:solidFill>
          <a:ln/>
        </p:spPr>
      </p:sp>
      <p:sp>
        <p:nvSpPr>
          <p:cNvPr id="80898"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Placeholder 2"/>
          <p:cNvSpPr>
            <a:spLocks noGrp="1" noRot="1" noChangeAspect="1" noChangeArrowheads="1" noTextEdit="1"/>
          </p:cNvSpPr>
          <p:nvPr>
            <p:ph type="sldImg"/>
          </p:nvPr>
        </p:nvSpPr>
        <p:spPr>
          <a:solidFill>
            <a:srgbClr val="FFFFFF"/>
          </a:solidFill>
          <a:ln/>
        </p:spPr>
      </p:sp>
      <p:sp>
        <p:nvSpPr>
          <p:cNvPr id="82946"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Placeholder 2"/>
          <p:cNvSpPr>
            <a:spLocks noGrp="1" noRot="1" noChangeAspect="1" noChangeArrowheads="1" noTextEdit="1"/>
          </p:cNvSpPr>
          <p:nvPr>
            <p:ph type="sldImg"/>
          </p:nvPr>
        </p:nvSpPr>
        <p:spPr>
          <a:solidFill>
            <a:srgbClr val="FFFFFF"/>
          </a:solidFill>
          <a:ln/>
        </p:spPr>
      </p:sp>
      <p:sp>
        <p:nvSpPr>
          <p:cNvPr id="84994"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E509870A-2594-44DA-AB5A-3DEEC20780A6}" type="slidenum">
              <a:rPr lang="en-US" sz="1200"/>
              <a:pPr algn="r"/>
              <a:t>174</a:t>
            </a:fld>
            <a:endParaRPr lang="en-US" sz="1200" dirty="0"/>
          </a:p>
        </p:txBody>
      </p:sp>
      <p:sp>
        <p:nvSpPr>
          <p:cNvPr id="87042" name="Placeholder 2"/>
          <p:cNvSpPr>
            <a:spLocks noGrp="1" noRot="1" noChangeAspect="1" noChangeArrowheads="1"/>
          </p:cNvSpPr>
          <p:nvPr>
            <p:ph type="sldImg"/>
          </p:nvPr>
        </p:nvSpPr>
        <p:spPr>
          <a:solidFill>
            <a:srgbClr val="FFFFFF"/>
          </a:solidFill>
          <a:ln/>
        </p:spPr>
      </p:sp>
      <p:sp>
        <p:nvSpPr>
          <p:cNvPr id="87043"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F917A4CD-5814-4E19-B30E-43701BED3CA5}" type="slidenum">
              <a:rPr lang="en-US" sz="1200"/>
              <a:pPr algn="r"/>
              <a:t>175</a:t>
            </a:fld>
            <a:endParaRPr lang="en-US" sz="1200" dirty="0"/>
          </a:p>
        </p:txBody>
      </p:sp>
      <p:sp>
        <p:nvSpPr>
          <p:cNvPr id="91138" name="Placeholder 2"/>
          <p:cNvSpPr>
            <a:spLocks noGrp="1" noRot="1" noChangeAspect="1" noChangeArrowheads="1"/>
          </p:cNvSpPr>
          <p:nvPr>
            <p:ph type="sldImg"/>
          </p:nvPr>
        </p:nvSpPr>
        <p:spPr>
          <a:solidFill>
            <a:srgbClr val="FFFFFF"/>
          </a:solidFill>
          <a:ln/>
        </p:spPr>
      </p:sp>
      <p:sp>
        <p:nvSpPr>
          <p:cNvPr id="91139"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3AB69523-37FE-49F0-880C-1507C71CD88C}" type="slidenum">
              <a:rPr lang="en-US" sz="1200"/>
              <a:pPr algn="r"/>
              <a:t>176</a:t>
            </a:fld>
            <a:endParaRPr lang="en-US" sz="1200" dirty="0"/>
          </a:p>
        </p:txBody>
      </p:sp>
      <p:sp>
        <p:nvSpPr>
          <p:cNvPr id="93186" name="Placeholder 2"/>
          <p:cNvSpPr>
            <a:spLocks noGrp="1" noRot="1" noChangeAspect="1" noChangeArrowheads="1"/>
          </p:cNvSpPr>
          <p:nvPr>
            <p:ph type="sldImg"/>
          </p:nvPr>
        </p:nvSpPr>
        <p:spPr>
          <a:solidFill>
            <a:srgbClr val="FFFFFF"/>
          </a:solidFill>
          <a:ln/>
        </p:spPr>
      </p:sp>
      <p:sp>
        <p:nvSpPr>
          <p:cNvPr id="93187"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9A2CEEB3-652C-42E3-A752-694C5DCBFD26}" type="slidenum">
              <a:rPr lang="en-US" sz="1200"/>
              <a:pPr algn="r"/>
              <a:t>177</a:t>
            </a:fld>
            <a:endParaRPr lang="en-US" sz="1200" dirty="0"/>
          </a:p>
        </p:txBody>
      </p:sp>
      <p:sp>
        <p:nvSpPr>
          <p:cNvPr id="95234" name="Placeholder 2"/>
          <p:cNvSpPr>
            <a:spLocks noGrp="1" noRot="1" noChangeAspect="1" noChangeArrowheads="1"/>
          </p:cNvSpPr>
          <p:nvPr>
            <p:ph type="sldImg"/>
          </p:nvPr>
        </p:nvSpPr>
        <p:spPr>
          <a:solidFill>
            <a:srgbClr val="FFFFFF"/>
          </a:solidFill>
          <a:ln/>
        </p:spPr>
      </p:sp>
      <p:sp>
        <p:nvSpPr>
          <p:cNvPr id="95235"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E415D7E9-AD1E-441C-A766-2BA35E7922EF}" type="slidenum">
              <a:rPr lang="en-US" sz="1200"/>
              <a:pPr algn="r"/>
              <a:t>178</a:t>
            </a:fld>
            <a:endParaRPr lang="en-US" sz="1200" dirty="0"/>
          </a:p>
        </p:txBody>
      </p:sp>
      <p:sp>
        <p:nvSpPr>
          <p:cNvPr id="97282" name="Placeholder 2"/>
          <p:cNvSpPr>
            <a:spLocks noGrp="1" noRot="1" noChangeAspect="1" noChangeArrowheads="1"/>
          </p:cNvSpPr>
          <p:nvPr>
            <p:ph type="sldImg"/>
          </p:nvPr>
        </p:nvSpPr>
        <p:spPr>
          <a:solidFill>
            <a:srgbClr val="FFFFFF"/>
          </a:solidFill>
          <a:ln/>
        </p:spPr>
      </p:sp>
      <p:sp>
        <p:nvSpPr>
          <p:cNvPr id="97283"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4E609213-9B9F-400A-8B37-18E8620FB1A1}" type="slidenum">
              <a:rPr lang="en-US" sz="1200"/>
              <a:pPr algn="r"/>
              <a:t>179</a:t>
            </a:fld>
            <a:endParaRPr lang="en-US" sz="1200" dirty="0"/>
          </a:p>
        </p:txBody>
      </p:sp>
      <p:sp>
        <p:nvSpPr>
          <p:cNvPr id="99330" name="Placeholder 2"/>
          <p:cNvSpPr>
            <a:spLocks noGrp="1" noRot="1" noChangeAspect="1" noChangeArrowheads="1"/>
          </p:cNvSpPr>
          <p:nvPr>
            <p:ph type="sldImg"/>
          </p:nvPr>
        </p:nvSpPr>
        <p:spPr>
          <a:solidFill>
            <a:srgbClr val="FFFFFF"/>
          </a:solidFill>
          <a:ln/>
        </p:spPr>
      </p:sp>
      <p:sp>
        <p:nvSpPr>
          <p:cNvPr id="99331"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18</a:t>
            </a:fld>
            <a:endParaRPr lang="en-U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Placeholder 2"/>
          <p:cNvSpPr>
            <a:spLocks noGrp="1" noRot="1" noChangeAspect="1" noChangeArrowheads="1" noTextEdit="1"/>
          </p:cNvSpPr>
          <p:nvPr>
            <p:ph type="sldImg"/>
          </p:nvPr>
        </p:nvSpPr>
        <p:spPr>
          <a:solidFill>
            <a:srgbClr val="FFFFFF"/>
          </a:solidFill>
          <a:ln/>
        </p:spPr>
      </p:sp>
      <p:sp>
        <p:nvSpPr>
          <p:cNvPr id="101378"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Placeholder 2"/>
          <p:cNvSpPr>
            <a:spLocks noGrp="1" noRot="1" noChangeAspect="1" noChangeArrowheads="1" noTextEdit="1"/>
          </p:cNvSpPr>
          <p:nvPr>
            <p:ph type="sldImg"/>
          </p:nvPr>
        </p:nvSpPr>
        <p:spPr>
          <a:solidFill>
            <a:srgbClr val="FFFFFF"/>
          </a:solidFill>
          <a:ln/>
        </p:spPr>
      </p:sp>
      <p:sp>
        <p:nvSpPr>
          <p:cNvPr id="103426"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Placeholder 2"/>
          <p:cNvSpPr>
            <a:spLocks noGrp="1" noRot="1" noChangeAspect="1" noChangeArrowheads="1" noTextEdit="1"/>
          </p:cNvSpPr>
          <p:nvPr>
            <p:ph type="sldImg"/>
          </p:nvPr>
        </p:nvSpPr>
        <p:spPr>
          <a:solidFill>
            <a:srgbClr val="FFFFFF"/>
          </a:solidFill>
          <a:ln/>
        </p:spPr>
      </p:sp>
      <p:sp>
        <p:nvSpPr>
          <p:cNvPr id="105474"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Placeholder 2"/>
          <p:cNvSpPr>
            <a:spLocks noGrp="1" noRot="1" noChangeAspect="1" noChangeArrowheads="1" noTextEdit="1"/>
          </p:cNvSpPr>
          <p:nvPr>
            <p:ph type="sldImg"/>
          </p:nvPr>
        </p:nvSpPr>
        <p:spPr>
          <a:solidFill>
            <a:srgbClr val="FFFFFF"/>
          </a:solidFill>
          <a:ln/>
        </p:spPr>
      </p:sp>
      <p:sp>
        <p:nvSpPr>
          <p:cNvPr id="107522"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Placeholder 2"/>
          <p:cNvSpPr>
            <a:spLocks noGrp="1" noRot="1" noChangeAspect="1" noChangeArrowheads="1" noTextEdit="1"/>
          </p:cNvSpPr>
          <p:nvPr>
            <p:ph type="sldImg"/>
          </p:nvPr>
        </p:nvSpPr>
        <p:spPr>
          <a:solidFill>
            <a:srgbClr val="FFFFFF"/>
          </a:solidFill>
          <a:ln/>
        </p:spPr>
      </p:sp>
      <p:sp>
        <p:nvSpPr>
          <p:cNvPr id="109570"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Placeholder 2"/>
          <p:cNvSpPr>
            <a:spLocks noGrp="1" noRot="1" noChangeAspect="1" noChangeArrowheads="1" noTextEdit="1"/>
          </p:cNvSpPr>
          <p:nvPr>
            <p:ph type="sldImg"/>
          </p:nvPr>
        </p:nvSpPr>
        <p:spPr>
          <a:solidFill>
            <a:srgbClr val="FFFFFF"/>
          </a:solidFill>
          <a:ln/>
        </p:spPr>
      </p:sp>
      <p:sp>
        <p:nvSpPr>
          <p:cNvPr id="111618"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EB53FEFA-3BEF-4312-8990-6F67C0F60792}" type="slidenum">
              <a:rPr lang="en-US" sz="1200"/>
              <a:pPr algn="r"/>
              <a:t>186</a:t>
            </a:fld>
            <a:endParaRPr lang="en-US" sz="1200" dirty="0"/>
          </a:p>
        </p:txBody>
      </p:sp>
      <p:sp>
        <p:nvSpPr>
          <p:cNvPr id="115714" name="Placeholder 2"/>
          <p:cNvSpPr>
            <a:spLocks noGrp="1" noRot="1" noChangeAspect="1" noChangeArrowheads="1" noTextEdit="1"/>
          </p:cNvSpPr>
          <p:nvPr>
            <p:ph type="sldImg"/>
          </p:nvPr>
        </p:nvSpPr>
        <p:spPr>
          <a:solidFill>
            <a:srgbClr val="FFFFFF"/>
          </a:solidFill>
          <a:ln/>
        </p:spPr>
      </p:sp>
      <p:sp>
        <p:nvSpPr>
          <p:cNvPr id="115715"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215CA9A6-FBCA-4891-A52B-D07FC34DDB1C}" type="slidenum">
              <a:rPr lang="en-US" sz="1200"/>
              <a:pPr algn="r"/>
              <a:t>187</a:t>
            </a:fld>
            <a:endParaRPr lang="en-US" sz="1200" dirty="0"/>
          </a:p>
        </p:txBody>
      </p:sp>
      <p:sp>
        <p:nvSpPr>
          <p:cNvPr id="117762" name="Placeholder 2"/>
          <p:cNvSpPr>
            <a:spLocks noGrp="1" noRot="1" noChangeAspect="1" noChangeArrowheads="1" noTextEdit="1"/>
          </p:cNvSpPr>
          <p:nvPr>
            <p:ph type="sldImg"/>
          </p:nvPr>
        </p:nvSpPr>
        <p:spPr>
          <a:solidFill>
            <a:srgbClr val="FFFFFF"/>
          </a:solidFill>
          <a:ln/>
        </p:spPr>
      </p:sp>
      <p:sp>
        <p:nvSpPr>
          <p:cNvPr id="117763"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replace the notational figure of the chess pieces with something that pertains to your motivating example.  Please change the heading of this slide.</a:t>
            </a: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23B2E886-B770-41D9-B8C9-DE613F3B7707}" type="slidenum">
              <a:rPr lang="en-US" sz="1200"/>
              <a:pPr algn="r"/>
              <a:t>188</a:t>
            </a:fld>
            <a:endParaRPr lang="en-US" sz="1200" dirty="0"/>
          </a:p>
        </p:txBody>
      </p:sp>
      <p:sp>
        <p:nvSpPr>
          <p:cNvPr id="119810" name="Placeholder 2"/>
          <p:cNvSpPr>
            <a:spLocks noGrp="1" noRot="1" noChangeAspect="1" noChangeArrowheads="1" noTextEdit="1"/>
          </p:cNvSpPr>
          <p:nvPr>
            <p:ph type="sldImg"/>
          </p:nvPr>
        </p:nvSpPr>
        <p:spPr>
          <a:solidFill>
            <a:srgbClr val="FFFFFF"/>
          </a:solidFill>
          <a:ln/>
        </p:spPr>
      </p:sp>
      <p:sp>
        <p:nvSpPr>
          <p:cNvPr id="119811"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spell out “CHESS”!!</a:t>
            </a: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7BDB9957-1277-4B1A-9029-26DDFB69AADC}" type="slidenum">
              <a:rPr lang="en-US" sz="1200"/>
              <a:pPr algn="r"/>
              <a:t>189</a:t>
            </a:fld>
            <a:endParaRPr lang="en-US" sz="1200" dirty="0"/>
          </a:p>
        </p:txBody>
      </p:sp>
      <p:sp>
        <p:nvSpPr>
          <p:cNvPr id="121858" name="Placeholder 2"/>
          <p:cNvSpPr>
            <a:spLocks noGrp="1" noRot="1" noChangeAspect="1" noChangeArrowheads="1" noTextEdit="1"/>
          </p:cNvSpPr>
          <p:nvPr>
            <p:ph type="sldImg"/>
          </p:nvPr>
        </p:nvSpPr>
        <p:spPr>
          <a:solidFill>
            <a:srgbClr val="FFFFFF"/>
          </a:solidFill>
          <a:ln/>
        </p:spPr>
      </p:sp>
      <p:sp>
        <p:nvSpPr>
          <p:cNvPr id="121859"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replace the notational figure of the chess pieces with something that pertains to your motivating example.  Please change the heading of this 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19</a:t>
            </a:fld>
            <a:endParaRPr lang="en-US" dirty="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8EEA2F93-7777-4DF8-BD63-EC4A7BAB9A15}" type="slidenum">
              <a:rPr lang="en-US" sz="1200"/>
              <a:pPr algn="r"/>
              <a:t>190</a:t>
            </a:fld>
            <a:endParaRPr lang="en-US" sz="1200" dirty="0"/>
          </a:p>
        </p:txBody>
      </p:sp>
      <p:sp>
        <p:nvSpPr>
          <p:cNvPr id="123906" name="Placeholder 2"/>
          <p:cNvSpPr>
            <a:spLocks noGrp="1" noRot="1" noChangeAspect="1" noChangeArrowheads="1" noTextEdit="1"/>
          </p:cNvSpPr>
          <p:nvPr>
            <p:ph type="sldImg"/>
          </p:nvPr>
        </p:nvSpPr>
        <p:spPr>
          <a:solidFill>
            <a:srgbClr val="FFFFFF"/>
          </a:solidFill>
          <a:ln/>
        </p:spPr>
      </p:sp>
      <p:sp>
        <p:nvSpPr>
          <p:cNvPr id="123907"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replace the notational figure of the chess pieces with something that pertains to your motivating example.  Please change the heading of this slide.</a:t>
            </a: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DA008C5D-09EF-442B-9169-1D5353DEBAB7}" type="slidenum">
              <a:rPr lang="en-US" sz="1200"/>
              <a:pPr algn="r"/>
              <a:t>191</a:t>
            </a:fld>
            <a:endParaRPr lang="en-US" sz="1200" dirty="0"/>
          </a:p>
        </p:txBody>
      </p:sp>
      <p:sp>
        <p:nvSpPr>
          <p:cNvPr id="125954" name="Placeholder 2"/>
          <p:cNvSpPr>
            <a:spLocks noGrp="1" noRot="1" noChangeAspect="1" noChangeArrowheads="1" noTextEdit="1"/>
          </p:cNvSpPr>
          <p:nvPr>
            <p:ph type="sldImg"/>
          </p:nvPr>
        </p:nvSpPr>
        <p:spPr>
          <a:solidFill>
            <a:srgbClr val="FFFFFF"/>
          </a:solidFill>
          <a:ln/>
        </p:spPr>
      </p:sp>
      <p:sp>
        <p:nvSpPr>
          <p:cNvPr id="125955"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replace the notational figure of the chess pieces with something that pertains to your motivating example.  Please change the heading of this slide.</a:t>
            </a: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05AF51E5-D1AF-47AC-924B-A4E5169C24BA}" type="slidenum">
              <a:rPr lang="en-US" sz="1200"/>
              <a:pPr algn="r"/>
              <a:t>192</a:t>
            </a:fld>
            <a:endParaRPr lang="en-US" sz="1200" dirty="0"/>
          </a:p>
        </p:txBody>
      </p:sp>
      <p:sp>
        <p:nvSpPr>
          <p:cNvPr id="128002" name="Placeholder 2"/>
          <p:cNvSpPr>
            <a:spLocks noGrp="1" noRot="1" noChangeAspect="1" noChangeArrowheads="1" noTextEdit="1"/>
          </p:cNvSpPr>
          <p:nvPr>
            <p:ph type="sldImg"/>
          </p:nvPr>
        </p:nvSpPr>
        <p:spPr>
          <a:solidFill>
            <a:srgbClr val="FFFFFF"/>
          </a:solidFill>
          <a:ln/>
        </p:spPr>
      </p:sp>
      <p:sp>
        <p:nvSpPr>
          <p:cNvPr id="128003"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this table is also hard to read!</a:t>
            </a: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D3121BC4-15C9-4721-AABC-8210D51CA4D8}" type="slidenum">
              <a:rPr lang="en-US" sz="1200"/>
              <a:pPr algn="r"/>
              <a:t>193</a:t>
            </a:fld>
            <a:endParaRPr lang="en-US" sz="1200" dirty="0"/>
          </a:p>
        </p:txBody>
      </p:sp>
      <p:sp>
        <p:nvSpPr>
          <p:cNvPr id="130050" name="Placeholder 2"/>
          <p:cNvSpPr>
            <a:spLocks noGrp="1" noRot="1" noChangeAspect="1" noChangeArrowheads="1" noTextEdit="1"/>
          </p:cNvSpPr>
          <p:nvPr>
            <p:ph type="sldImg"/>
          </p:nvPr>
        </p:nvSpPr>
        <p:spPr>
          <a:solidFill>
            <a:srgbClr val="FFFFFF"/>
          </a:solidFill>
          <a:ln/>
        </p:spPr>
      </p:sp>
      <p:sp>
        <p:nvSpPr>
          <p:cNvPr id="130051"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this table is also hard to read!</a:t>
            </a: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F7AEE2DB-A1D9-43FD-9C28-79AFB5B4FE2A}" type="slidenum">
              <a:rPr lang="en-US" sz="1200"/>
              <a:pPr algn="r"/>
              <a:t>194</a:t>
            </a:fld>
            <a:endParaRPr lang="en-US" sz="1200" dirty="0"/>
          </a:p>
        </p:txBody>
      </p:sp>
      <p:sp>
        <p:nvSpPr>
          <p:cNvPr id="134146" name="Placeholder 2"/>
          <p:cNvSpPr>
            <a:spLocks noGrp="1" noRot="1" noChangeAspect="1" noChangeArrowheads="1" noTextEdit="1"/>
          </p:cNvSpPr>
          <p:nvPr>
            <p:ph type="sldImg"/>
          </p:nvPr>
        </p:nvSpPr>
        <p:spPr>
          <a:solidFill>
            <a:srgbClr val="FFFFFF"/>
          </a:solidFill>
          <a:ln/>
        </p:spPr>
      </p:sp>
      <p:sp>
        <p:nvSpPr>
          <p:cNvPr id="134147"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rephrase the context so that it uses the motivating example to show what’s going on.</a:t>
            </a: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BD3D9641-D9B9-4DBD-A820-609DCC75BAAC}" type="slidenum">
              <a:rPr lang="en-US" sz="1200"/>
              <a:pPr algn="r"/>
              <a:t>195</a:t>
            </a:fld>
            <a:endParaRPr lang="en-US" sz="1200" dirty="0"/>
          </a:p>
        </p:txBody>
      </p:sp>
      <p:sp>
        <p:nvSpPr>
          <p:cNvPr id="136194" name="Placeholder 2"/>
          <p:cNvSpPr>
            <a:spLocks noGrp="1" noRot="1" noChangeAspect="1" noChangeArrowheads="1" noTextEdit="1"/>
          </p:cNvSpPr>
          <p:nvPr>
            <p:ph type="sldImg"/>
          </p:nvPr>
        </p:nvSpPr>
        <p:spPr>
          <a:solidFill>
            <a:srgbClr val="FFFFFF"/>
          </a:solidFill>
          <a:ln/>
        </p:spPr>
      </p:sp>
      <p:sp>
        <p:nvSpPr>
          <p:cNvPr id="136195"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rephrase the context so that it uses the motivating example to show what’s going on.</a:t>
            </a: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D8C64353-7DDD-4C9D-8154-459A875CB164}" type="slidenum">
              <a:rPr lang="en-US" sz="1200"/>
              <a:pPr algn="r"/>
              <a:t>196</a:t>
            </a:fld>
            <a:endParaRPr lang="en-US" sz="1200" dirty="0"/>
          </a:p>
        </p:txBody>
      </p:sp>
      <p:sp>
        <p:nvSpPr>
          <p:cNvPr id="138242" name="Placeholder 2"/>
          <p:cNvSpPr>
            <a:spLocks noGrp="1" noRot="1" noChangeAspect="1" noChangeArrowheads="1" noTextEdit="1"/>
          </p:cNvSpPr>
          <p:nvPr>
            <p:ph type="sldImg"/>
          </p:nvPr>
        </p:nvSpPr>
        <p:spPr>
          <a:solidFill>
            <a:srgbClr val="FFFFFF"/>
          </a:solidFill>
          <a:ln/>
        </p:spPr>
      </p:sp>
      <p:sp>
        <p:nvSpPr>
          <p:cNvPr id="138243"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rephrase the context so that it uses the motivating example to show what’s going on.</a:t>
            </a: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BEB47D44-9235-4691-A379-C3406F09BE56}" type="slidenum">
              <a:rPr lang="en-US" sz="1200"/>
              <a:pPr algn="r"/>
              <a:t>197</a:t>
            </a:fld>
            <a:endParaRPr lang="en-US" sz="1200" dirty="0"/>
          </a:p>
        </p:txBody>
      </p:sp>
      <p:sp>
        <p:nvSpPr>
          <p:cNvPr id="140290" name="Placeholder 2"/>
          <p:cNvSpPr>
            <a:spLocks noGrp="1" noRot="1" noChangeAspect="1" noChangeArrowheads="1" noTextEdit="1"/>
          </p:cNvSpPr>
          <p:nvPr>
            <p:ph type="sldImg"/>
          </p:nvPr>
        </p:nvSpPr>
        <p:spPr>
          <a:solidFill>
            <a:srgbClr val="FFFFFF"/>
          </a:solidFill>
          <a:ln/>
        </p:spPr>
      </p:sp>
      <p:sp>
        <p:nvSpPr>
          <p:cNvPr id="140291"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rephrase the context so that it uses the motivating example to show what’s going on.</a:t>
            </a: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AE137723-900A-42D6-96E4-671A400BF43C}" type="slidenum">
              <a:rPr lang="en-US" sz="1200"/>
              <a:pPr algn="r"/>
              <a:t>198</a:t>
            </a:fld>
            <a:endParaRPr lang="en-US" sz="1200" dirty="0"/>
          </a:p>
        </p:txBody>
      </p:sp>
      <p:sp>
        <p:nvSpPr>
          <p:cNvPr id="142338" name="Placeholder 2"/>
          <p:cNvSpPr>
            <a:spLocks noGrp="1" noRot="1" noChangeAspect="1" noChangeArrowheads="1" noTextEdit="1"/>
          </p:cNvSpPr>
          <p:nvPr>
            <p:ph type="sldImg"/>
          </p:nvPr>
        </p:nvSpPr>
        <p:spPr>
          <a:solidFill>
            <a:srgbClr val="FFFFFF"/>
          </a:solidFill>
          <a:ln/>
        </p:spPr>
      </p:sp>
      <p:sp>
        <p:nvSpPr>
          <p:cNvPr id="142339"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F65BBA5B-1F98-4620-8D48-B7380BBC0E3E}" type="slidenum">
              <a:rPr lang="en-US" sz="1200"/>
              <a:pPr algn="r"/>
              <a:t>199</a:t>
            </a:fld>
            <a:endParaRPr lang="en-US" sz="1200" dirty="0"/>
          </a:p>
        </p:txBody>
      </p:sp>
      <p:sp>
        <p:nvSpPr>
          <p:cNvPr id="144386" name="Placeholder 2"/>
          <p:cNvSpPr>
            <a:spLocks noGrp="1" noRot="1" noChangeAspect="1" noChangeArrowheads="1" noTextEdit="1"/>
          </p:cNvSpPr>
          <p:nvPr>
            <p:ph type="sldImg"/>
          </p:nvPr>
        </p:nvSpPr>
        <p:spPr>
          <a:solidFill>
            <a:srgbClr val="FFFFFF"/>
          </a:solidFill>
          <a:ln/>
        </p:spPr>
      </p:sp>
      <p:sp>
        <p:nvSpPr>
          <p:cNvPr id="144387"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2</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2</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0BC1B40-536E-4306-868C-F77DD3FBC012}" type="slidenum">
              <a:rPr lang="en-US" smtClean="0"/>
              <a:pPr/>
              <a:t>20</a:t>
            </a:fld>
            <a:endParaRPr lang="en-US" smtClean="0"/>
          </a:p>
        </p:txBody>
      </p:sp>
      <p:sp>
        <p:nvSpPr>
          <p:cNvPr id="12800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571EE452-6D8E-4ACA-B1FF-EAF707E02465}" type="slidenum">
              <a:rPr lang="en-US" sz="1200">
                <a:latin typeface="Times New Roman" pitchFamily="18" charset="0"/>
              </a:rPr>
              <a:pPr algn="r" defTabSz="922338"/>
              <a:t>20</a:t>
            </a:fld>
            <a:endParaRPr lang="en-US" sz="1200">
              <a:latin typeface="Times New Roman" pitchFamily="18" charset="0"/>
            </a:endParaRPr>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53874A3E-05B3-4CA2-87CA-0FF23F0FF23E}" type="slidenum">
              <a:rPr lang="en-US" sz="1200"/>
              <a:pPr algn="r"/>
              <a:t>200</a:t>
            </a:fld>
            <a:endParaRPr lang="en-US" sz="1200" dirty="0"/>
          </a:p>
        </p:txBody>
      </p:sp>
      <p:sp>
        <p:nvSpPr>
          <p:cNvPr id="146434" name="Placeholder 2"/>
          <p:cNvSpPr>
            <a:spLocks noGrp="1" noRot="1" noChangeAspect="1" noChangeArrowheads="1" noTextEdit="1"/>
          </p:cNvSpPr>
          <p:nvPr>
            <p:ph type="sldImg"/>
          </p:nvPr>
        </p:nvSpPr>
        <p:spPr>
          <a:solidFill>
            <a:srgbClr val="FFFFFF"/>
          </a:solidFill>
          <a:ln/>
        </p:spPr>
      </p:sp>
      <p:sp>
        <p:nvSpPr>
          <p:cNvPr id="146435"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please make sure to have parallel structure with the single component replication discussion.</a:t>
            </a: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A435B77A-4D6A-4891-AEAF-811278E75C58}" type="slidenum">
              <a:rPr lang="en-US" sz="1200"/>
              <a:pPr algn="r"/>
              <a:t>201</a:t>
            </a:fld>
            <a:endParaRPr lang="en-US" sz="1200" dirty="0"/>
          </a:p>
        </p:txBody>
      </p:sp>
      <p:sp>
        <p:nvSpPr>
          <p:cNvPr id="148482" name="Placeholder 2"/>
          <p:cNvSpPr>
            <a:spLocks noGrp="1" noRot="1" noChangeAspect="1" noChangeArrowheads="1" noTextEdit="1"/>
          </p:cNvSpPr>
          <p:nvPr>
            <p:ph type="sldImg"/>
          </p:nvPr>
        </p:nvSpPr>
        <p:spPr>
          <a:solidFill>
            <a:srgbClr val="FFFFFF"/>
          </a:solidFill>
          <a:ln/>
        </p:spPr>
      </p:sp>
      <p:sp>
        <p:nvSpPr>
          <p:cNvPr id="148483"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9785ACD9-4043-4EF1-971C-94DD69539BEF}" type="slidenum">
              <a:rPr lang="en-US" sz="1200"/>
              <a:pPr algn="r"/>
              <a:t>202</a:t>
            </a:fld>
            <a:endParaRPr lang="en-US" sz="1200" dirty="0"/>
          </a:p>
        </p:txBody>
      </p:sp>
      <p:sp>
        <p:nvSpPr>
          <p:cNvPr id="150530" name="Placeholder 2"/>
          <p:cNvSpPr>
            <a:spLocks noGrp="1" noRot="1" noChangeAspect="1" noChangeArrowheads="1" noTextEdit="1"/>
          </p:cNvSpPr>
          <p:nvPr>
            <p:ph type="sldImg"/>
          </p:nvPr>
        </p:nvSpPr>
        <p:spPr>
          <a:solidFill>
            <a:srgbClr val="FFFFFF"/>
          </a:solidFill>
          <a:ln/>
        </p:spPr>
      </p:sp>
      <p:sp>
        <p:nvSpPr>
          <p:cNvPr id="150531"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can you add a visualization of this?</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EB95A460-63C1-443E-8AB3-15C8130C6054}" type="slidenum">
              <a:rPr lang="en-US" sz="1200"/>
              <a:pPr algn="r"/>
              <a:t>203</a:t>
            </a:fld>
            <a:endParaRPr lang="en-US" sz="1200" dirty="0"/>
          </a:p>
        </p:txBody>
      </p:sp>
      <p:sp>
        <p:nvSpPr>
          <p:cNvPr id="152578" name="Placeholder 2"/>
          <p:cNvSpPr>
            <a:spLocks noGrp="1" noRot="1" noChangeAspect="1" noChangeArrowheads="1" noTextEdit="1"/>
          </p:cNvSpPr>
          <p:nvPr>
            <p:ph type="sldImg"/>
          </p:nvPr>
        </p:nvSpPr>
        <p:spPr>
          <a:solidFill>
            <a:srgbClr val="FFFFFF"/>
          </a:solidFill>
          <a:ln/>
        </p:spPr>
      </p:sp>
      <p:sp>
        <p:nvSpPr>
          <p:cNvPr id="152579"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can you add a visualization of this?</a:t>
            </a:r>
          </a:p>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2B328A00-CB15-4C9E-8086-2689B395C8F5}" type="slidenum">
              <a:rPr lang="en-US" sz="1200"/>
              <a:pPr algn="r"/>
              <a:t>204</a:t>
            </a:fld>
            <a:endParaRPr lang="en-US" sz="1200" dirty="0"/>
          </a:p>
        </p:txBody>
      </p:sp>
      <p:sp>
        <p:nvSpPr>
          <p:cNvPr id="154626" name="Placeholder 2"/>
          <p:cNvSpPr>
            <a:spLocks noGrp="1" noRot="1" noChangeAspect="1" noChangeArrowheads="1" noTextEdit="1"/>
          </p:cNvSpPr>
          <p:nvPr>
            <p:ph type="sldImg"/>
          </p:nvPr>
        </p:nvSpPr>
        <p:spPr>
          <a:solidFill>
            <a:srgbClr val="FFFFFF"/>
          </a:solidFill>
          <a:ln/>
        </p:spPr>
      </p:sp>
      <p:sp>
        <p:nvSpPr>
          <p:cNvPr id="154627"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r>
              <a:rPr lang="en-US" smtClean="0">
                <a:latin typeface="Arial" pitchFamily="-123" charset="0"/>
                <a:ea typeface="ＭＳ Ｐゴシック" pitchFamily="-123" charset="-128"/>
                <a:cs typeface="ＭＳ Ｐゴシック" pitchFamily="-123" charset="-128"/>
              </a:rPr>
              <a:t>Friedhelm, can you add a visualization of this?</a:t>
            </a:r>
          </a:p>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50CF7FB8-A8B6-41AA-8B1A-CF360668EF33}" type="slidenum">
              <a:rPr lang="en-US" sz="1200"/>
              <a:pPr algn="r"/>
              <a:t>205</a:t>
            </a:fld>
            <a:endParaRPr lang="en-US" sz="1200" dirty="0"/>
          </a:p>
        </p:txBody>
      </p:sp>
      <p:sp>
        <p:nvSpPr>
          <p:cNvPr id="156674" name="Placeholder 2"/>
          <p:cNvSpPr>
            <a:spLocks noGrp="1" noRot="1" noChangeAspect="1" noChangeArrowheads="1"/>
          </p:cNvSpPr>
          <p:nvPr>
            <p:ph type="sldImg"/>
          </p:nvPr>
        </p:nvSpPr>
        <p:spPr>
          <a:solidFill>
            <a:srgbClr val="FFFFFF"/>
          </a:solidFill>
          <a:ln/>
        </p:spPr>
      </p:sp>
      <p:sp>
        <p:nvSpPr>
          <p:cNvPr id="156675"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7D865798-2D28-4399-B379-9AF82979C61F}" type="slidenum">
              <a:rPr lang="en-US" sz="1200"/>
              <a:pPr algn="r"/>
              <a:t>206</a:t>
            </a:fld>
            <a:endParaRPr lang="en-US" sz="1200" dirty="0"/>
          </a:p>
        </p:txBody>
      </p:sp>
      <p:sp>
        <p:nvSpPr>
          <p:cNvPr id="158722" name="Placeholder 2"/>
          <p:cNvSpPr>
            <a:spLocks noGrp="1" noRot="1" noChangeAspect="1" noChangeArrowheads="1"/>
          </p:cNvSpPr>
          <p:nvPr>
            <p:ph type="sldImg"/>
          </p:nvPr>
        </p:nvSpPr>
        <p:spPr>
          <a:solidFill>
            <a:srgbClr val="FFFFFF"/>
          </a:solidFill>
          <a:ln/>
        </p:spPr>
      </p:sp>
      <p:sp>
        <p:nvSpPr>
          <p:cNvPr id="158723"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71BB6AED-9AE1-42D3-BD96-71EB8F524795}" type="slidenum">
              <a:rPr lang="en-US" sz="1200"/>
              <a:pPr algn="r"/>
              <a:t>207</a:t>
            </a:fld>
            <a:endParaRPr lang="en-US" sz="1200" dirty="0"/>
          </a:p>
        </p:txBody>
      </p:sp>
      <p:sp>
        <p:nvSpPr>
          <p:cNvPr id="160770" name="Placeholder 2"/>
          <p:cNvSpPr>
            <a:spLocks noGrp="1" noRot="1" noChangeAspect="1" noChangeArrowheads="1"/>
          </p:cNvSpPr>
          <p:nvPr>
            <p:ph type="sldImg"/>
          </p:nvPr>
        </p:nvSpPr>
        <p:spPr>
          <a:solidFill>
            <a:srgbClr val="FFFFFF"/>
          </a:solidFill>
          <a:ln/>
        </p:spPr>
      </p:sp>
      <p:sp>
        <p:nvSpPr>
          <p:cNvPr id="160771"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D6837A79-59EA-47E3-BD8B-B9C3CAC8B920}" type="slidenum">
              <a:rPr lang="en-US" sz="1200"/>
              <a:pPr algn="r"/>
              <a:t>208</a:t>
            </a:fld>
            <a:endParaRPr lang="en-US" sz="1200" dirty="0"/>
          </a:p>
        </p:txBody>
      </p:sp>
      <p:sp>
        <p:nvSpPr>
          <p:cNvPr id="162818" name="Placeholder 2"/>
          <p:cNvSpPr>
            <a:spLocks noGrp="1" noRot="1" noChangeAspect="1" noChangeArrowheads="1"/>
          </p:cNvSpPr>
          <p:nvPr>
            <p:ph type="sldImg"/>
          </p:nvPr>
        </p:nvSpPr>
        <p:spPr>
          <a:solidFill>
            <a:srgbClr val="FFFFFF"/>
          </a:solidFill>
          <a:ln/>
        </p:spPr>
      </p:sp>
      <p:sp>
        <p:nvSpPr>
          <p:cNvPr id="162819"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0CFED9B1-E951-454A-8052-4C522205F91F}" type="slidenum">
              <a:rPr lang="en-US" sz="1200"/>
              <a:pPr algn="r"/>
              <a:t>209</a:t>
            </a:fld>
            <a:endParaRPr lang="en-US" sz="1200" dirty="0"/>
          </a:p>
        </p:txBody>
      </p:sp>
      <p:sp>
        <p:nvSpPr>
          <p:cNvPr id="164866" name="Placeholder 2"/>
          <p:cNvSpPr>
            <a:spLocks noGrp="1" noRot="1" noChangeAspect="1" noChangeArrowheads="1"/>
          </p:cNvSpPr>
          <p:nvPr>
            <p:ph type="sldImg"/>
          </p:nvPr>
        </p:nvSpPr>
        <p:spPr>
          <a:solidFill>
            <a:srgbClr val="FFFFFF"/>
          </a:solidFill>
          <a:ln/>
        </p:spPr>
      </p:sp>
      <p:sp>
        <p:nvSpPr>
          <p:cNvPr id="164867"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6327529D-AC44-4A1A-A557-E71B1DC56ED6}" type="slidenum">
              <a:rPr lang="en-US" smtClean="0"/>
              <a:pPr/>
              <a:t>21</a:t>
            </a:fld>
            <a:endParaRPr lang="en-US" smtClean="0"/>
          </a:p>
        </p:txBody>
      </p:sp>
      <p:sp>
        <p:nvSpPr>
          <p:cNvPr id="12902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7FA46161-8549-4F5B-8941-7EB13B684A98}" type="slidenum">
              <a:rPr lang="en-US" sz="1200">
                <a:latin typeface="Times New Roman" pitchFamily="18" charset="0"/>
              </a:rPr>
              <a:pPr algn="r" defTabSz="922338"/>
              <a:t>21</a:t>
            </a:fld>
            <a:endParaRPr lang="en-US" sz="1200">
              <a:latin typeface="Times New Roman" pitchFamily="18"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182B9524-AABF-4F39-BB9E-FAF8AE6136F9}" type="slidenum">
              <a:rPr lang="en-US" sz="1200"/>
              <a:pPr algn="r"/>
              <a:t>210</a:t>
            </a:fld>
            <a:endParaRPr lang="en-US" sz="1200" dirty="0"/>
          </a:p>
        </p:txBody>
      </p:sp>
      <p:sp>
        <p:nvSpPr>
          <p:cNvPr id="166914" name="Placeholder 2"/>
          <p:cNvSpPr>
            <a:spLocks noGrp="1" noRot="1" noChangeAspect="1" noChangeArrowheads="1"/>
          </p:cNvSpPr>
          <p:nvPr>
            <p:ph type="sldImg"/>
          </p:nvPr>
        </p:nvSpPr>
        <p:spPr>
          <a:solidFill>
            <a:srgbClr val="FFFFFF"/>
          </a:solidFill>
          <a:ln/>
        </p:spPr>
      </p:sp>
      <p:sp>
        <p:nvSpPr>
          <p:cNvPr id="166915"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3D4F0FBC-3D42-4BAB-A9C8-246A6D097486}" type="slidenum">
              <a:rPr lang="en-US" sz="1200"/>
              <a:pPr algn="r"/>
              <a:t>211</a:t>
            </a:fld>
            <a:endParaRPr lang="en-US" sz="1200" dirty="0"/>
          </a:p>
        </p:txBody>
      </p:sp>
      <p:sp>
        <p:nvSpPr>
          <p:cNvPr id="168962" name="Placeholder 2"/>
          <p:cNvSpPr>
            <a:spLocks noGrp="1" noRot="1" noChangeAspect="1" noChangeArrowheads="1"/>
          </p:cNvSpPr>
          <p:nvPr>
            <p:ph type="sldImg"/>
          </p:nvPr>
        </p:nvSpPr>
        <p:spPr>
          <a:solidFill>
            <a:srgbClr val="FFFFFF"/>
          </a:solidFill>
          <a:ln/>
        </p:spPr>
      </p:sp>
      <p:sp>
        <p:nvSpPr>
          <p:cNvPr id="168963"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A4C9CCB2-9C78-423F-9DDA-D2D17DBBCB64}" type="slidenum">
              <a:rPr lang="en-US" sz="1200"/>
              <a:pPr algn="r"/>
              <a:t>212</a:t>
            </a:fld>
            <a:endParaRPr lang="en-US" sz="1200" dirty="0"/>
          </a:p>
        </p:txBody>
      </p:sp>
      <p:sp>
        <p:nvSpPr>
          <p:cNvPr id="171010" name="Placeholder 2"/>
          <p:cNvSpPr>
            <a:spLocks noGrp="1" noRot="1" noChangeAspect="1" noChangeArrowheads="1"/>
          </p:cNvSpPr>
          <p:nvPr>
            <p:ph type="sldImg"/>
          </p:nvPr>
        </p:nvSpPr>
        <p:spPr>
          <a:solidFill>
            <a:srgbClr val="FFFFFF"/>
          </a:solidFill>
          <a:ln/>
        </p:spPr>
      </p:sp>
      <p:sp>
        <p:nvSpPr>
          <p:cNvPr id="171011"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08369997-2A53-41BC-9658-FA38B6ABC913}" type="slidenum">
              <a:rPr lang="en-US" sz="1200"/>
              <a:pPr algn="r"/>
              <a:t>213</a:t>
            </a:fld>
            <a:endParaRPr lang="en-US" sz="1200" dirty="0"/>
          </a:p>
        </p:txBody>
      </p:sp>
      <p:sp>
        <p:nvSpPr>
          <p:cNvPr id="173058" name="Placeholder 2"/>
          <p:cNvSpPr>
            <a:spLocks noGrp="1" noRot="1" noChangeAspect="1" noChangeArrowheads="1"/>
          </p:cNvSpPr>
          <p:nvPr>
            <p:ph type="sldImg"/>
          </p:nvPr>
        </p:nvSpPr>
        <p:spPr>
          <a:solidFill>
            <a:srgbClr val="FFFFFF"/>
          </a:solidFill>
          <a:ln/>
        </p:spPr>
      </p:sp>
      <p:sp>
        <p:nvSpPr>
          <p:cNvPr id="173059"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26116400-1DB2-44E5-A750-92D44B298756}" type="slidenum">
              <a:rPr lang="en-US" sz="1200"/>
              <a:pPr algn="r"/>
              <a:t>214</a:t>
            </a:fld>
            <a:endParaRPr lang="en-US" sz="1200" dirty="0"/>
          </a:p>
        </p:txBody>
      </p:sp>
      <p:sp>
        <p:nvSpPr>
          <p:cNvPr id="175106" name="Placeholder 2"/>
          <p:cNvSpPr>
            <a:spLocks noGrp="1" noRot="1" noChangeAspect="1" noChangeArrowheads="1"/>
          </p:cNvSpPr>
          <p:nvPr>
            <p:ph type="sldImg"/>
          </p:nvPr>
        </p:nvSpPr>
        <p:spPr>
          <a:solidFill>
            <a:srgbClr val="FFFFFF"/>
          </a:solidFill>
          <a:ln/>
        </p:spPr>
      </p:sp>
      <p:sp>
        <p:nvSpPr>
          <p:cNvPr id="175107"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BC3475A3-7A69-4E31-A1F7-8DE2FB92A34D}" type="slidenum">
              <a:rPr lang="en-US" sz="1200"/>
              <a:pPr algn="r"/>
              <a:t>215</a:t>
            </a:fld>
            <a:endParaRPr lang="en-US" sz="1200" dirty="0"/>
          </a:p>
        </p:txBody>
      </p:sp>
      <p:sp>
        <p:nvSpPr>
          <p:cNvPr id="177154" name="Placeholder 2"/>
          <p:cNvSpPr>
            <a:spLocks noGrp="1" noRot="1" noChangeAspect="1" noChangeArrowheads="1"/>
          </p:cNvSpPr>
          <p:nvPr>
            <p:ph type="sldImg"/>
          </p:nvPr>
        </p:nvSpPr>
        <p:spPr>
          <a:solidFill>
            <a:srgbClr val="FFFFFF"/>
          </a:solidFill>
          <a:ln/>
        </p:spPr>
      </p:sp>
      <p:sp>
        <p:nvSpPr>
          <p:cNvPr id="177155"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6C219ED5-283C-442D-9780-FB5A0957806B}" type="slidenum">
              <a:rPr lang="en-US" sz="1200"/>
              <a:pPr algn="r"/>
              <a:t>216</a:t>
            </a:fld>
            <a:endParaRPr lang="en-US" sz="1200" dirty="0"/>
          </a:p>
        </p:txBody>
      </p:sp>
      <p:sp>
        <p:nvSpPr>
          <p:cNvPr id="179202" name="Placeholder 2"/>
          <p:cNvSpPr>
            <a:spLocks noGrp="1" noRot="1" noChangeAspect="1" noChangeArrowheads="1"/>
          </p:cNvSpPr>
          <p:nvPr>
            <p:ph type="sldImg"/>
          </p:nvPr>
        </p:nvSpPr>
        <p:spPr>
          <a:solidFill>
            <a:srgbClr val="FFFFFF"/>
          </a:solidFill>
          <a:ln/>
        </p:spPr>
      </p:sp>
      <p:sp>
        <p:nvSpPr>
          <p:cNvPr id="179203"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4DCBE34A-163C-4A43-B41F-E07319539D1C}" type="slidenum">
              <a:rPr lang="en-US" sz="1200"/>
              <a:pPr algn="r"/>
              <a:t>217</a:t>
            </a:fld>
            <a:endParaRPr lang="en-US" sz="1200" dirty="0"/>
          </a:p>
        </p:txBody>
      </p:sp>
      <p:sp>
        <p:nvSpPr>
          <p:cNvPr id="181250" name="Placeholder 2"/>
          <p:cNvSpPr>
            <a:spLocks noGrp="1" noRot="1" noChangeAspect="1" noChangeArrowheads="1"/>
          </p:cNvSpPr>
          <p:nvPr>
            <p:ph type="sldImg"/>
          </p:nvPr>
        </p:nvSpPr>
        <p:spPr>
          <a:solidFill>
            <a:srgbClr val="FFFFFF"/>
          </a:solidFill>
          <a:ln/>
        </p:spPr>
      </p:sp>
      <p:sp>
        <p:nvSpPr>
          <p:cNvPr id="181251"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9B01A1BE-DB86-4368-8D04-8D606588FAA1}" type="slidenum">
              <a:rPr lang="en-US" sz="1200"/>
              <a:pPr algn="r"/>
              <a:t>218</a:t>
            </a:fld>
            <a:endParaRPr lang="en-US" sz="1200" dirty="0"/>
          </a:p>
        </p:txBody>
      </p:sp>
      <p:sp>
        <p:nvSpPr>
          <p:cNvPr id="183298" name="Placeholder 2"/>
          <p:cNvSpPr>
            <a:spLocks noGrp="1" noRot="1" noChangeAspect="1" noChangeArrowheads="1"/>
          </p:cNvSpPr>
          <p:nvPr>
            <p:ph type="sldImg"/>
          </p:nvPr>
        </p:nvSpPr>
        <p:spPr>
          <a:solidFill>
            <a:srgbClr val="FFFFFF"/>
          </a:solidFill>
          <a:ln/>
        </p:spPr>
      </p:sp>
      <p:sp>
        <p:nvSpPr>
          <p:cNvPr id="183299"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52CA7F77-E50C-4B36-A934-456299ADA0B6}" type="slidenum">
              <a:rPr lang="en-US" sz="1200"/>
              <a:pPr algn="r"/>
              <a:t>219</a:t>
            </a:fld>
            <a:endParaRPr lang="en-US" sz="1200" dirty="0"/>
          </a:p>
        </p:txBody>
      </p:sp>
      <p:sp>
        <p:nvSpPr>
          <p:cNvPr id="185346" name="Placeholder 2"/>
          <p:cNvSpPr>
            <a:spLocks noGrp="1" noRot="1" noChangeAspect="1" noChangeArrowheads="1"/>
          </p:cNvSpPr>
          <p:nvPr>
            <p:ph type="sldImg"/>
          </p:nvPr>
        </p:nvSpPr>
        <p:spPr>
          <a:solidFill>
            <a:srgbClr val="FFFFFF"/>
          </a:solidFill>
          <a:ln/>
        </p:spPr>
      </p:sp>
      <p:sp>
        <p:nvSpPr>
          <p:cNvPr id="185347"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A4C5AA1E-19BD-4759-AD56-186A98F60A67}" type="slidenum">
              <a:rPr lang="en-US" smtClean="0"/>
              <a:pPr/>
              <a:t>22</a:t>
            </a:fld>
            <a:endParaRPr lang="en-US" smtClean="0"/>
          </a:p>
        </p:txBody>
      </p:sp>
      <p:sp>
        <p:nvSpPr>
          <p:cNvPr id="130051"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E194F8AD-45D6-4FAF-8B1C-77061E4CD895}" type="slidenum">
              <a:rPr lang="en-US" sz="1200">
                <a:latin typeface="Times New Roman" pitchFamily="18" charset="0"/>
              </a:rPr>
              <a:pPr algn="r" defTabSz="922338"/>
              <a:t>22</a:t>
            </a:fld>
            <a:endParaRPr lang="en-US" sz="1200">
              <a:latin typeface="Times New Roman" pitchFamily="18" charset="0"/>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146C6A3A-7B4D-467F-B0EE-82AB9DC0568E}" type="slidenum">
              <a:rPr lang="en-US" sz="1200"/>
              <a:pPr algn="r"/>
              <a:t>220</a:t>
            </a:fld>
            <a:endParaRPr lang="en-US" sz="1200" dirty="0"/>
          </a:p>
        </p:txBody>
      </p:sp>
      <p:sp>
        <p:nvSpPr>
          <p:cNvPr id="187394" name="Placeholder 2"/>
          <p:cNvSpPr>
            <a:spLocks noGrp="1" noRot="1" noChangeAspect="1" noChangeArrowheads="1"/>
          </p:cNvSpPr>
          <p:nvPr>
            <p:ph type="sldImg"/>
          </p:nvPr>
        </p:nvSpPr>
        <p:spPr>
          <a:solidFill>
            <a:srgbClr val="FFFFFF"/>
          </a:solidFill>
          <a:ln/>
        </p:spPr>
      </p:sp>
      <p:sp>
        <p:nvSpPr>
          <p:cNvPr id="187395"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A854A59B-319A-4BDB-8D1B-401050E58533}" type="slidenum">
              <a:rPr lang="en-US" sz="1200"/>
              <a:pPr algn="r"/>
              <a:t>221</a:t>
            </a:fld>
            <a:endParaRPr lang="en-US" sz="1200" dirty="0"/>
          </a:p>
        </p:txBody>
      </p:sp>
      <p:sp>
        <p:nvSpPr>
          <p:cNvPr id="189442" name="Placeholder 2"/>
          <p:cNvSpPr>
            <a:spLocks noGrp="1" noRot="1" noChangeAspect="1" noChangeArrowheads="1"/>
          </p:cNvSpPr>
          <p:nvPr>
            <p:ph type="sldImg"/>
          </p:nvPr>
        </p:nvSpPr>
        <p:spPr>
          <a:solidFill>
            <a:srgbClr val="FFFFFF"/>
          </a:solidFill>
          <a:ln/>
        </p:spPr>
      </p:sp>
      <p:sp>
        <p:nvSpPr>
          <p:cNvPr id="189443"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03F5DD42-7824-4552-976E-8E70BC9B1307}" type="slidenum">
              <a:rPr lang="en-US" sz="1200"/>
              <a:pPr algn="r"/>
              <a:t>222</a:t>
            </a:fld>
            <a:endParaRPr lang="en-US" sz="1200" dirty="0"/>
          </a:p>
        </p:txBody>
      </p:sp>
      <p:sp>
        <p:nvSpPr>
          <p:cNvPr id="191490" name="Placeholder 2"/>
          <p:cNvSpPr>
            <a:spLocks noGrp="1" noRot="1" noChangeAspect="1" noChangeArrowheads="1"/>
          </p:cNvSpPr>
          <p:nvPr>
            <p:ph type="sldImg"/>
          </p:nvPr>
        </p:nvSpPr>
        <p:spPr>
          <a:solidFill>
            <a:srgbClr val="FFFFFF"/>
          </a:solidFill>
          <a:ln/>
        </p:spPr>
      </p:sp>
      <p:sp>
        <p:nvSpPr>
          <p:cNvPr id="191491"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CB869B5E-1E49-4E0E-B1AF-6E59051882FC}" type="slidenum">
              <a:rPr lang="en-US" sz="1200"/>
              <a:pPr algn="r"/>
              <a:t>223</a:t>
            </a:fld>
            <a:endParaRPr lang="en-US" sz="1200" dirty="0"/>
          </a:p>
        </p:txBody>
      </p:sp>
      <p:sp>
        <p:nvSpPr>
          <p:cNvPr id="193538" name="Placeholder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9CA0AA72-B129-4DFF-9A29-6B7FE86B7557}" type="slidenum">
              <a:rPr lang="en-US" sz="1200"/>
              <a:pPr algn="r"/>
              <a:t>224</a:t>
            </a:fld>
            <a:endParaRPr lang="en-US" sz="1200" dirty="0"/>
          </a:p>
        </p:txBody>
      </p:sp>
      <p:sp>
        <p:nvSpPr>
          <p:cNvPr id="195586" name="Placeholder 2"/>
          <p:cNvSpPr>
            <a:spLocks noGrp="1" noRot="1" noChangeAspect="1" noChangeArrowheads="1"/>
          </p:cNvSpPr>
          <p:nvPr>
            <p:ph type="sldImg"/>
          </p:nvPr>
        </p:nvSpPr>
        <p:spPr>
          <a:solidFill>
            <a:srgbClr val="FFFFFF"/>
          </a:solidFill>
          <a:ln/>
        </p:spPr>
      </p:sp>
      <p:sp>
        <p:nvSpPr>
          <p:cNvPr id="1955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749FAB30-9247-462F-B83D-53B46110BDA1}" type="slidenum">
              <a:rPr lang="en-US" sz="1200"/>
              <a:pPr algn="r"/>
              <a:t>225</a:t>
            </a:fld>
            <a:endParaRPr lang="en-US" sz="1200" dirty="0"/>
          </a:p>
        </p:txBody>
      </p:sp>
      <p:sp>
        <p:nvSpPr>
          <p:cNvPr id="197634" name="Placeholder 2"/>
          <p:cNvSpPr>
            <a:spLocks noGrp="1" noRot="1" noChangeAspect="1" noChangeArrowheads="1"/>
          </p:cNvSpPr>
          <p:nvPr>
            <p:ph type="sldImg"/>
          </p:nvPr>
        </p:nvSpPr>
        <p:spPr>
          <a:solidFill>
            <a:srgbClr val="FFFFFF"/>
          </a:solidFill>
          <a:ln/>
        </p:spPr>
      </p:sp>
      <p:sp>
        <p:nvSpPr>
          <p:cNvPr id="19763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Placeholder 2"/>
          <p:cNvSpPr>
            <a:spLocks noGrp="1" noRot="1" noChangeAspect="1" noChangeArrowheads="1" noTextEdit="1"/>
          </p:cNvSpPr>
          <p:nvPr>
            <p:ph type="sldImg"/>
          </p:nvPr>
        </p:nvSpPr>
        <p:spPr>
          <a:solidFill>
            <a:srgbClr val="FFFFFF"/>
          </a:solidFill>
          <a:ln/>
        </p:spPr>
      </p:sp>
      <p:sp>
        <p:nvSpPr>
          <p:cNvPr id="199682"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Placeholder 2"/>
          <p:cNvSpPr>
            <a:spLocks noGrp="1" noRot="1" noChangeAspect="1" noChangeArrowheads="1" noTextEdit="1"/>
          </p:cNvSpPr>
          <p:nvPr>
            <p:ph type="sldImg"/>
          </p:nvPr>
        </p:nvSpPr>
        <p:spPr>
          <a:solidFill>
            <a:srgbClr val="FFFFFF"/>
          </a:solidFill>
          <a:ln/>
        </p:spPr>
      </p:sp>
      <p:sp>
        <p:nvSpPr>
          <p:cNvPr id="201730"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Placeholder 2"/>
          <p:cNvSpPr>
            <a:spLocks noGrp="1" noRot="1" noChangeAspect="1" noChangeArrowheads="1" noTextEdit="1"/>
          </p:cNvSpPr>
          <p:nvPr>
            <p:ph type="sldImg"/>
          </p:nvPr>
        </p:nvSpPr>
        <p:spPr>
          <a:solidFill>
            <a:srgbClr val="FFFFFF"/>
          </a:solidFill>
          <a:ln/>
        </p:spPr>
      </p:sp>
      <p:sp>
        <p:nvSpPr>
          <p:cNvPr id="203778" name="Placeholder 3"/>
          <p:cNvSpPr>
            <a:spLocks noGrp="1" noChangeArrowheads="1"/>
          </p:cNvSpPr>
          <p:nvPr>
            <p:ph type="body" idx="1"/>
          </p:nvPr>
        </p:nvSpPr>
        <p:spPr>
          <a:xfrm>
            <a:off x="693420" y="4379595"/>
            <a:ext cx="5547360" cy="4149090"/>
          </a:xfrm>
          <a:noFill/>
          <a:ln>
            <a:solidFill>
              <a:srgbClr val="000000"/>
            </a:solidFill>
          </a:ln>
        </p:spPr>
        <p:txBody>
          <a:bodyPr/>
          <a:lstStyle/>
          <a:p>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D6D3CE80-4423-48AF-9D7C-2C16DA012F41}" type="slidenum">
              <a:rPr lang="en-US" sz="1200"/>
              <a:pPr algn="r"/>
              <a:t>229</a:t>
            </a:fld>
            <a:endParaRPr lang="en-US" sz="1200" dirty="0"/>
          </a:p>
        </p:txBody>
      </p:sp>
      <p:sp>
        <p:nvSpPr>
          <p:cNvPr id="205826" name="Placeholder 2"/>
          <p:cNvSpPr>
            <a:spLocks noGrp="1" noRot="1" noChangeAspect="1" noChangeArrowheads="1"/>
          </p:cNvSpPr>
          <p:nvPr>
            <p:ph type="sldImg"/>
          </p:nvPr>
        </p:nvSpPr>
        <p:spPr>
          <a:solidFill>
            <a:srgbClr val="FFFFFF"/>
          </a:solidFill>
          <a:ln/>
        </p:spPr>
      </p:sp>
      <p:sp>
        <p:nvSpPr>
          <p:cNvPr id="205827"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C9596DC-C001-4120-89AB-0480EB020C71}" type="slidenum">
              <a:rPr lang="en-US" smtClean="0"/>
              <a:pPr/>
              <a:t>23</a:t>
            </a:fld>
            <a:endParaRPr lang="en-US" smtClean="0"/>
          </a:p>
        </p:txBody>
      </p:sp>
      <p:sp>
        <p:nvSpPr>
          <p:cNvPr id="131075"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21CDA9F4-881C-41BA-82FF-A29E35A7682F}" type="slidenum">
              <a:rPr lang="en-US" sz="1200">
                <a:latin typeface="Times New Roman" pitchFamily="18" charset="0"/>
              </a:rPr>
              <a:pPr algn="r" defTabSz="922338"/>
              <a:t>23</a:t>
            </a:fld>
            <a:endParaRPr lang="en-US" sz="1200">
              <a:latin typeface="Times New Roman" pitchFamily="18"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3B001EDA-6993-46D4-B4DF-008D41CEAE03}" type="slidenum">
              <a:rPr lang="en-US" sz="1200"/>
              <a:pPr algn="r"/>
              <a:t>230</a:t>
            </a:fld>
            <a:endParaRPr lang="en-US" sz="1200" dirty="0"/>
          </a:p>
        </p:txBody>
      </p:sp>
      <p:sp>
        <p:nvSpPr>
          <p:cNvPr id="207874" name="Placeholder 2"/>
          <p:cNvSpPr>
            <a:spLocks noGrp="1" noRot="1" noChangeAspect="1" noChangeArrowheads="1"/>
          </p:cNvSpPr>
          <p:nvPr>
            <p:ph type="sldImg"/>
          </p:nvPr>
        </p:nvSpPr>
        <p:spPr>
          <a:solidFill>
            <a:srgbClr val="FFFFFF"/>
          </a:solidFill>
          <a:ln/>
        </p:spPr>
      </p:sp>
      <p:sp>
        <p:nvSpPr>
          <p:cNvPr id="207875"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CBBC4E4A-15B3-4076-85C0-DCA879A6172C}" type="slidenum">
              <a:rPr lang="en-US" sz="1200"/>
              <a:pPr algn="r"/>
              <a:t>231</a:t>
            </a:fld>
            <a:endParaRPr lang="en-US" sz="1200" dirty="0"/>
          </a:p>
        </p:txBody>
      </p:sp>
      <p:sp>
        <p:nvSpPr>
          <p:cNvPr id="209922" name="Placeholder 2"/>
          <p:cNvSpPr>
            <a:spLocks noGrp="1" noRot="1" noChangeAspect="1" noChangeArrowheads="1"/>
          </p:cNvSpPr>
          <p:nvPr>
            <p:ph type="sldImg"/>
          </p:nvPr>
        </p:nvSpPr>
        <p:spPr>
          <a:solidFill>
            <a:srgbClr val="FFFFFF"/>
          </a:solidFill>
          <a:ln/>
        </p:spPr>
      </p:sp>
      <p:sp>
        <p:nvSpPr>
          <p:cNvPr id="209923"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25D4A5E4-DBE9-40EF-BFF0-34809EF73189}" type="slidenum">
              <a:rPr lang="en-US" sz="1200"/>
              <a:pPr algn="r"/>
              <a:t>232</a:t>
            </a:fld>
            <a:endParaRPr lang="en-US" sz="1200" dirty="0"/>
          </a:p>
        </p:txBody>
      </p:sp>
      <p:sp>
        <p:nvSpPr>
          <p:cNvPr id="211970" name="Placeholder 2"/>
          <p:cNvSpPr>
            <a:spLocks noGrp="1" noRot="1" noChangeAspect="1" noChangeArrowheads="1"/>
          </p:cNvSpPr>
          <p:nvPr>
            <p:ph type="sldImg"/>
          </p:nvPr>
        </p:nvSpPr>
        <p:spPr>
          <a:solidFill>
            <a:srgbClr val="FFFFFF"/>
          </a:solidFill>
          <a:ln/>
        </p:spPr>
      </p:sp>
      <p:sp>
        <p:nvSpPr>
          <p:cNvPr id="211971"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E8DB55A7-6916-4E94-94BE-7338105364A4}" type="slidenum">
              <a:rPr lang="en-US" sz="1200"/>
              <a:pPr algn="r"/>
              <a:t>233</a:t>
            </a:fld>
            <a:endParaRPr lang="en-US" sz="1200" dirty="0"/>
          </a:p>
        </p:txBody>
      </p:sp>
      <p:sp>
        <p:nvSpPr>
          <p:cNvPr id="214018" name="Placeholder 2"/>
          <p:cNvSpPr>
            <a:spLocks noGrp="1" noRot="1" noChangeAspect="1" noChangeArrowheads="1"/>
          </p:cNvSpPr>
          <p:nvPr>
            <p:ph type="sldImg"/>
          </p:nvPr>
        </p:nvSpPr>
        <p:spPr>
          <a:solidFill>
            <a:srgbClr val="FFFFFF"/>
          </a:solidFill>
          <a:ln/>
        </p:spPr>
      </p:sp>
      <p:sp>
        <p:nvSpPr>
          <p:cNvPr id="214019"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4DFD6EDD-F85F-470E-BD15-992F18E7017C}" type="slidenum">
              <a:rPr lang="en-US" sz="1200"/>
              <a:pPr algn="r"/>
              <a:t>234</a:t>
            </a:fld>
            <a:endParaRPr lang="en-US" sz="1200" dirty="0"/>
          </a:p>
        </p:txBody>
      </p:sp>
      <p:sp>
        <p:nvSpPr>
          <p:cNvPr id="216066" name="Placeholder 2"/>
          <p:cNvSpPr>
            <a:spLocks noGrp="1" noRot="1" noChangeAspect="1" noChangeArrowheads="1"/>
          </p:cNvSpPr>
          <p:nvPr>
            <p:ph type="sldImg"/>
          </p:nvPr>
        </p:nvSpPr>
        <p:spPr>
          <a:solidFill>
            <a:srgbClr val="FFFFFF"/>
          </a:solidFill>
          <a:ln/>
        </p:spPr>
      </p:sp>
      <p:sp>
        <p:nvSpPr>
          <p:cNvPr id="216067"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0571242A-35F6-4830-B2F6-29D06322B8C7}" type="slidenum">
              <a:rPr lang="en-US" sz="1200"/>
              <a:pPr algn="r"/>
              <a:t>235</a:t>
            </a:fld>
            <a:endParaRPr lang="en-US" sz="1200" dirty="0"/>
          </a:p>
        </p:txBody>
      </p:sp>
      <p:sp>
        <p:nvSpPr>
          <p:cNvPr id="218114" name="Placeholder 2"/>
          <p:cNvSpPr>
            <a:spLocks noGrp="1" noRot="1" noChangeAspect="1" noChangeArrowheads="1" noTextEdit="1"/>
          </p:cNvSpPr>
          <p:nvPr>
            <p:ph type="sldImg"/>
          </p:nvPr>
        </p:nvSpPr>
        <p:spPr>
          <a:solidFill>
            <a:srgbClr val="FFFFFF"/>
          </a:solidFill>
          <a:ln/>
        </p:spPr>
      </p:sp>
      <p:sp>
        <p:nvSpPr>
          <p:cNvPr id="218115"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4DA78223-72B7-4487-9091-E0930469346F}" type="slidenum">
              <a:rPr lang="en-US" sz="1200"/>
              <a:pPr algn="r"/>
              <a:t>236</a:t>
            </a:fld>
            <a:endParaRPr lang="en-US" sz="1200" dirty="0"/>
          </a:p>
        </p:txBody>
      </p:sp>
      <p:sp>
        <p:nvSpPr>
          <p:cNvPr id="220162" name="Placeholder 2"/>
          <p:cNvSpPr>
            <a:spLocks noGrp="1" noRot="1" noChangeAspect="1" noChangeArrowheads="1" noTextEdit="1"/>
          </p:cNvSpPr>
          <p:nvPr>
            <p:ph type="sldImg"/>
          </p:nvPr>
        </p:nvSpPr>
        <p:spPr>
          <a:solidFill>
            <a:srgbClr val="FFFFFF"/>
          </a:solidFill>
          <a:ln/>
        </p:spPr>
      </p:sp>
      <p:sp>
        <p:nvSpPr>
          <p:cNvPr id="220163"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A234C2B0-73A7-4ABB-A5E7-BF4498F75789}" type="slidenum">
              <a:rPr lang="en-US" sz="1200"/>
              <a:pPr algn="r"/>
              <a:t>237</a:t>
            </a:fld>
            <a:endParaRPr lang="en-US" sz="1200" dirty="0"/>
          </a:p>
        </p:txBody>
      </p:sp>
      <p:sp>
        <p:nvSpPr>
          <p:cNvPr id="222210" name="Placeholder 2"/>
          <p:cNvSpPr>
            <a:spLocks noGrp="1" noRot="1" noChangeAspect="1" noChangeArrowheads="1" noTextEdit="1"/>
          </p:cNvSpPr>
          <p:nvPr>
            <p:ph type="sldImg"/>
          </p:nvPr>
        </p:nvSpPr>
        <p:spPr>
          <a:solidFill>
            <a:srgbClr val="FFFFFF"/>
          </a:solidFill>
          <a:ln/>
        </p:spPr>
      </p:sp>
      <p:sp>
        <p:nvSpPr>
          <p:cNvPr id="222211"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CC3E0DDE-3545-4B22-91F0-617238FB923D}" type="slidenum">
              <a:rPr lang="en-US" sz="1200"/>
              <a:pPr algn="r"/>
              <a:t>238</a:t>
            </a:fld>
            <a:endParaRPr lang="en-US" sz="1200" dirty="0"/>
          </a:p>
        </p:txBody>
      </p:sp>
      <p:sp>
        <p:nvSpPr>
          <p:cNvPr id="224258" name="Placeholder 2"/>
          <p:cNvSpPr>
            <a:spLocks noGrp="1" noRot="1" noChangeAspect="1" noChangeArrowheads="1" noTextEdit="1"/>
          </p:cNvSpPr>
          <p:nvPr>
            <p:ph type="sldImg"/>
          </p:nvPr>
        </p:nvSpPr>
        <p:spPr>
          <a:solidFill>
            <a:srgbClr val="FFFFFF"/>
          </a:solidFill>
          <a:ln/>
        </p:spPr>
      </p:sp>
      <p:sp>
        <p:nvSpPr>
          <p:cNvPr id="224259"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971657FB-4CB9-4B19-8A8B-4719610E3C51}" type="slidenum">
              <a:rPr lang="en-US" sz="1200"/>
              <a:pPr algn="r"/>
              <a:t>239</a:t>
            </a:fld>
            <a:endParaRPr lang="en-US" sz="1200" dirty="0"/>
          </a:p>
        </p:txBody>
      </p:sp>
      <p:sp>
        <p:nvSpPr>
          <p:cNvPr id="226306" name="Placeholder 2"/>
          <p:cNvSpPr>
            <a:spLocks noGrp="1" noRot="1" noChangeAspect="1" noChangeArrowheads="1" noTextEdit="1"/>
          </p:cNvSpPr>
          <p:nvPr>
            <p:ph type="sldImg"/>
          </p:nvPr>
        </p:nvSpPr>
        <p:spPr>
          <a:solidFill>
            <a:srgbClr val="FFFFFF"/>
          </a:solidFill>
          <a:ln/>
        </p:spPr>
      </p:sp>
      <p:sp>
        <p:nvSpPr>
          <p:cNvPr id="226307"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DB77DBC-A191-4291-9266-7E7920D55810}" type="slidenum">
              <a:rPr lang="en-US" smtClean="0"/>
              <a:pPr/>
              <a:t>24</a:t>
            </a:fld>
            <a:endParaRPr lang="en-US" smtClean="0"/>
          </a:p>
        </p:txBody>
      </p:sp>
      <p:sp>
        <p:nvSpPr>
          <p:cNvPr id="13209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2C51FD6-8CF7-4FD0-AD05-4B614FA857DC}" type="slidenum">
              <a:rPr lang="en-US" sz="1200">
                <a:latin typeface="Times New Roman" pitchFamily="18" charset="0"/>
              </a:rPr>
              <a:pPr algn="r" defTabSz="922338"/>
              <a:t>24</a:t>
            </a:fld>
            <a:endParaRPr lang="en-US" sz="1200">
              <a:latin typeface="Times New Roman" pitchFamily="18"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8FCDBE23-D034-4D50-A8C7-20A3ADD409EB}" type="slidenum">
              <a:rPr lang="en-US" sz="1200"/>
              <a:pPr algn="r"/>
              <a:t>240</a:t>
            </a:fld>
            <a:endParaRPr lang="en-US" sz="1200" dirty="0"/>
          </a:p>
        </p:txBody>
      </p:sp>
      <p:sp>
        <p:nvSpPr>
          <p:cNvPr id="228354" name="Placeholder 2"/>
          <p:cNvSpPr>
            <a:spLocks noGrp="1" noRot="1" noChangeAspect="1" noChangeArrowheads="1" noTextEdit="1"/>
          </p:cNvSpPr>
          <p:nvPr>
            <p:ph type="sldImg"/>
          </p:nvPr>
        </p:nvSpPr>
        <p:spPr>
          <a:solidFill>
            <a:srgbClr val="FFFFFF"/>
          </a:solidFill>
          <a:ln/>
        </p:spPr>
      </p:sp>
      <p:sp>
        <p:nvSpPr>
          <p:cNvPr id="228355"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78148F30-D139-4363-AD69-FA8B4527C9F1}" type="slidenum">
              <a:rPr lang="en-US" sz="1200"/>
              <a:pPr algn="r"/>
              <a:t>241</a:t>
            </a:fld>
            <a:endParaRPr lang="en-US" sz="1200" dirty="0"/>
          </a:p>
        </p:txBody>
      </p:sp>
      <p:sp>
        <p:nvSpPr>
          <p:cNvPr id="230402" name="Placeholder 2"/>
          <p:cNvSpPr>
            <a:spLocks noGrp="1" noRot="1" noChangeAspect="1" noChangeArrowheads="1" noTextEdit="1"/>
          </p:cNvSpPr>
          <p:nvPr>
            <p:ph type="sldImg"/>
          </p:nvPr>
        </p:nvSpPr>
        <p:spPr>
          <a:solidFill>
            <a:srgbClr val="FFFFFF"/>
          </a:solidFill>
          <a:ln/>
        </p:spPr>
      </p:sp>
      <p:sp>
        <p:nvSpPr>
          <p:cNvPr id="230403" name="Placeholder 3"/>
          <p:cNvSpPr>
            <a:spLocks noGrp="1" noChangeArrowheads="1"/>
          </p:cNvSpPr>
          <p:nvPr>
            <p:ph type="body" idx="1"/>
          </p:nvPr>
        </p:nvSpPr>
        <p:spPr>
          <a:xfrm>
            <a:off x="693420" y="4379595"/>
            <a:ext cx="5547360" cy="4149090"/>
          </a:xfrm>
          <a:no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905DED80-94B6-4332-BD96-88B8DA8C90E4}" type="slidenum">
              <a:rPr lang="en-US" sz="1200"/>
              <a:pPr algn="r"/>
              <a:t>242</a:t>
            </a:fld>
            <a:endParaRPr lang="en-US" sz="1200" dirty="0"/>
          </a:p>
        </p:txBody>
      </p:sp>
      <p:sp>
        <p:nvSpPr>
          <p:cNvPr id="232450" name="Placeholder 2"/>
          <p:cNvSpPr>
            <a:spLocks noGrp="1" noRot="1" noChangeAspect="1" noChangeArrowheads="1"/>
          </p:cNvSpPr>
          <p:nvPr>
            <p:ph type="sldImg"/>
          </p:nvPr>
        </p:nvSpPr>
        <p:spPr>
          <a:solidFill>
            <a:srgbClr val="FFFFFF"/>
          </a:solidFill>
          <a:ln/>
        </p:spPr>
      </p:sp>
      <p:sp>
        <p:nvSpPr>
          <p:cNvPr id="232451"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txBox="1">
            <a:spLocks noGrp="1" noChangeArrowheads="1"/>
          </p:cNvSpPr>
          <p:nvPr/>
        </p:nvSpPr>
        <p:spPr bwMode="auto">
          <a:xfrm>
            <a:off x="3927775" y="8757590"/>
            <a:ext cx="3004820" cy="461010"/>
          </a:xfrm>
          <a:prstGeom prst="rect">
            <a:avLst/>
          </a:prstGeom>
          <a:noFill/>
          <a:ln w="9525">
            <a:noFill/>
            <a:miter lim="800000"/>
            <a:headEnd/>
            <a:tailEnd/>
          </a:ln>
        </p:spPr>
        <p:txBody>
          <a:bodyPr lIns="92309" tIns="46154" rIns="92309" bIns="46154" anchor="b">
            <a:prstTxWarp prst="textNoShape">
              <a:avLst/>
            </a:prstTxWarp>
          </a:bodyPr>
          <a:lstStyle/>
          <a:p>
            <a:pPr algn="r"/>
            <a:fld id="{DDA72963-A34B-4E27-B63B-6527AF361E90}" type="slidenum">
              <a:rPr lang="en-US" sz="1200"/>
              <a:pPr algn="r"/>
              <a:t>243</a:t>
            </a:fld>
            <a:endParaRPr lang="en-US" sz="1200" dirty="0"/>
          </a:p>
        </p:txBody>
      </p:sp>
      <p:sp>
        <p:nvSpPr>
          <p:cNvPr id="234498" name="Placeholder 2"/>
          <p:cNvSpPr>
            <a:spLocks noGrp="1" noRot="1" noChangeAspect="1" noChangeArrowheads="1"/>
          </p:cNvSpPr>
          <p:nvPr>
            <p:ph type="sldImg"/>
          </p:nvPr>
        </p:nvSpPr>
        <p:spPr>
          <a:solidFill>
            <a:srgbClr val="FFFFFF"/>
          </a:solidFill>
          <a:ln/>
        </p:spPr>
      </p:sp>
      <p:sp>
        <p:nvSpPr>
          <p:cNvPr id="234499" name="Placeholder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244</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244</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245</a:t>
            </a:fld>
            <a:endParaRPr lang="en-US" dirty="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72BFF4E-F994-47E4-A462-7BEA66F77665}" type="slidenum">
              <a:rPr lang="en-US" smtClean="0"/>
              <a:pPr/>
              <a:t>246</a:t>
            </a:fld>
            <a:endParaRPr lang="en-US" smtClean="0"/>
          </a:p>
        </p:txBody>
      </p:sp>
      <p:sp>
        <p:nvSpPr>
          <p:cNvPr id="113667" name="Rectangle 2"/>
          <p:cNvSpPr>
            <a:spLocks noGrp="1" noRot="1" noChangeAspect="1" noChangeArrowheads="1" noTextEdit="1"/>
          </p:cNvSpPr>
          <p:nvPr>
            <p:ph type="sldImg"/>
          </p:nvPr>
        </p:nvSpPr>
        <p:spPr>
          <a:xfrm>
            <a:off x="1163638" y="692150"/>
            <a:ext cx="4608512" cy="3455988"/>
          </a:xfrm>
          <a:ln/>
        </p:spPr>
      </p:sp>
      <p:sp>
        <p:nvSpPr>
          <p:cNvPr id="113668"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72BFF4E-F994-47E4-A462-7BEA66F77665}" type="slidenum">
              <a:rPr lang="en-US" smtClean="0"/>
              <a:pPr/>
              <a:t>247</a:t>
            </a:fld>
            <a:endParaRPr lang="en-US" smtClean="0"/>
          </a:p>
        </p:txBody>
      </p:sp>
      <p:sp>
        <p:nvSpPr>
          <p:cNvPr id="113667" name="Rectangle 2"/>
          <p:cNvSpPr>
            <a:spLocks noGrp="1" noRot="1" noChangeAspect="1" noChangeArrowheads="1" noTextEdit="1"/>
          </p:cNvSpPr>
          <p:nvPr>
            <p:ph type="sldImg"/>
          </p:nvPr>
        </p:nvSpPr>
        <p:spPr>
          <a:xfrm>
            <a:off x="1163638" y="692150"/>
            <a:ext cx="4608512" cy="3455988"/>
          </a:xfrm>
          <a:ln/>
        </p:spPr>
      </p:sp>
      <p:sp>
        <p:nvSpPr>
          <p:cNvPr id="113668"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865B3BF-2E52-4D2A-8499-3D687A2C9A2E}" type="slidenum">
              <a:rPr lang="en-US" smtClean="0"/>
              <a:pPr/>
              <a:t>248</a:t>
            </a:fld>
            <a:endParaRPr lang="en-US" smtClean="0"/>
          </a:p>
        </p:txBody>
      </p:sp>
      <p:sp>
        <p:nvSpPr>
          <p:cNvPr id="114691"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E762E7BC-ADA8-421B-AD61-D14617D6163E}" type="slidenum">
              <a:rPr lang="en-US" sz="1200">
                <a:latin typeface="Times New Roman" pitchFamily="18" charset="0"/>
              </a:rPr>
              <a:pPr algn="r" defTabSz="922338"/>
              <a:t>248</a:t>
            </a:fld>
            <a:endParaRPr lang="en-US" sz="1200">
              <a:latin typeface="Times New Roman" pitchFamily="18" charset="0"/>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3AABAF5-EAB8-4A9C-B536-C698545AEB90}" type="slidenum">
              <a:rPr lang="en-US" smtClean="0"/>
              <a:pPr/>
              <a:t>249</a:t>
            </a:fld>
            <a:endParaRPr lang="en-US" smtClean="0"/>
          </a:p>
        </p:txBody>
      </p:sp>
      <p:sp>
        <p:nvSpPr>
          <p:cNvPr id="8192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59E3C389-0A70-4A54-81EC-2B6EB1122FFF}" type="slidenum">
              <a:rPr lang="en-US" sz="1200">
                <a:latin typeface="Times New Roman" pitchFamily="18" charset="0"/>
              </a:rPr>
              <a:pPr algn="r" defTabSz="922338"/>
              <a:t>249</a:t>
            </a:fld>
            <a:endParaRPr lang="en-US" sz="1200">
              <a:latin typeface="Times New Roman" pitchFamily="18" charset="0"/>
            </a:endParaRPr>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2DFEBC7-B379-4748-ACC8-F6398A2E605E}" type="slidenum">
              <a:rPr lang="en-US" smtClean="0"/>
              <a:pPr/>
              <a:t>25</a:t>
            </a:fld>
            <a:endParaRPr lang="en-US" smtClean="0"/>
          </a:p>
        </p:txBody>
      </p:sp>
      <p:sp>
        <p:nvSpPr>
          <p:cNvPr id="13414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20BBF212-77B6-41CE-986C-D9F90E9072D6}" type="slidenum">
              <a:rPr lang="en-US" sz="1200">
                <a:latin typeface="Times New Roman" pitchFamily="18" charset="0"/>
              </a:rPr>
              <a:pPr algn="r" defTabSz="922338"/>
              <a:t>25</a:t>
            </a:fld>
            <a:endParaRPr lang="en-US" sz="1200">
              <a:latin typeface="Times New Roman" pitchFamily="18"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7967883-84B5-422E-BF58-C5C1EBDACFDE}" type="slidenum">
              <a:rPr lang="en-US" smtClean="0"/>
              <a:pPr/>
              <a:t>250</a:t>
            </a:fld>
            <a:endParaRPr lang="en-US" smtClean="0"/>
          </a:p>
        </p:txBody>
      </p:sp>
      <p:sp>
        <p:nvSpPr>
          <p:cNvPr id="111619" name="Slide Image Placeholder 1"/>
          <p:cNvSpPr>
            <a:spLocks noGrp="1" noRot="1" noChangeAspect="1" noTextEdit="1"/>
          </p:cNvSpPr>
          <p:nvPr>
            <p:ph type="sldImg"/>
          </p:nvPr>
        </p:nvSpPr>
        <p:spPr>
          <a:ln/>
        </p:spPr>
      </p:sp>
      <p:sp>
        <p:nvSpPr>
          <p:cNvPr id="111620" name="Notes Placeholder 2"/>
          <p:cNvSpPr>
            <a:spLocks noGrp="1"/>
          </p:cNvSpPr>
          <p:nvPr>
            <p:ph type="body" idx="1"/>
          </p:nvPr>
        </p:nvSpPr>
        <p:spPr>
          <a:noFill/>
          <a:ln/>
        </p:spPr>
        <p:txBody>
          <a:bodyPr/>
          <a:lstStyle/>
          <a:p>
            <a:endParaRPr lang="en-US" smtClean="0"/>
          </a:p>
        </p:txBody>
      </p:sp>
      <p:sp>
        <p:nvSpPr>
          <p:cNvPr id="111621"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845E4BB-A478-449C-A371-DC7E31AA5881}" type="slidenum">
              <a:rPr lang="en-US" sz="1200">
                <a:latin typeface="Times New Roman" pitchFamily="18" charset="0"/>
              </a:rPr>
              <a:pPr algn="r" defTabSz="922338"/>
              <a:t>250</a:t>
            </a:fld>
            <a:endParaRPr lang="en-US" sz="1200">
              <a:latin typeface="Times New Roman" pitchFamily="18"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F408155F-A1C1-4AE0-915E-1ACF77490702}" type="slidenum">
              <a:rPr lang="en-US" sz="1200">
                <a:latin typeface="Times New Roman" pitchFamily="18" charset="0"/>
              </a:rPr>
              <a:pPr algn="r" defTabSz="922338"/>
              <a:t>251</a:t>
            </a:fld>
            <a:endParaRPr lang="en-US" sz="1200">
              <a:latin typeface="Times New Roman" pitchFamily="18" charset="0"/>
            </a:endParaRPr>
          </a:p>
        </p:txBody>
      </p:sp>
      <p:sp>
        <p:nvSpPr>
          <p:cNvPr id="164867" name="Slide Image Placeholder 1"/>
          <p:cNvSpPr>
            <a:spLocks noGrp="1" noRot="1" noChangeAspect="1" noTextEdit="1"/>
          </p:cNvSpPr>
          <p:nvPr>
            <p:ph type="sldImg"/>
          </p:nvPr>
        </p:nvSpPr>
        <p:spPr>
          <a:ln/>
        </p:spPr>
      </p:sp>
      <p:sp>
        <p:nvSpPr>
          <p:cNvPr id="164868" name="Notes Placeholder 2"/>
          <p:cNvSpPr>
            <a:spLocks noGrp="1"/>
          </p:cNvSpPr>
          <p:nvPr>
            <p:ph type="body" idx="1"/>
          </p:nvPr>
        </p:nvSpPr>
        <p:spPr>
          <a:noFill/>
          <a:ln/>
        </p:spPr>
        <p:txBody>
          <a:bodyPr/>
          <a:lstStyle/>
          <a:p>
            <a:endParaRPr lang="en-US" smtClean="0"/>
          </a:p>
        </p:txBody>
      </p:sp>
      <p:sp>
        <p:nvSpPr>
          <p:cNvPr id="164869"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3AFE4EB5-C473-4E7E-B5DF-BE2C3F19B412}" type="slidenum">
              <a:rPr lang="en-US" sz="1200">
                <a:latin typeface="Times New Roman" pitchFamily="18" charset="0"/>
              </a:rPr>
              <a:pPr algn="r" defTabSz="922338"/>
              <a:t>251</a:t>
            </a:fld>
            <a:endParaRPr lang="en-US" sz="1200">
              <a:latin typeface="Times New Roman" pitchFamily="18" charset="0"/>
            </a:endParaRP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BDE21E7-1F49-4DD8-930A-8C5ECD415930}" type="slidenum">
              <a:rPr lang="en-US" sz="1200">
                <a:latin typeface="Times New Roman" pitchFamily="18" charset="0"/>
              </a:rPr>
              <a:pPr algn="r" defTabSz="922338"/>
              <a:t>252</a:t>
            </a:fld>
            <a:endParaRPr lang="en-US" sz="1200">
              <a:latin typeface="Times New Roman" pitchFamily="18" charset="0"/>
            </a:endParaRPr>
          </a:p>
        </p:txBody>
      </p:sp>
      <p:sp>
        <p:nvSpPr>
          <p:cNvPr id="166915" name="Slide Image Placeholder 1"/>
          <p:cNvSpPr>
            <a:spLocks noGrp="1" noRot="1" noChangeAspect="1" noTextEdit="1"/>
          </p:cNvSpPr>
          <p:nvPr>
            <p:ph type="sldImg"/>
          </p:nvPr>
        </p:nvSpPr>
        <p:spPr>
          <a:ln/>
        </p:spPr>
      </p:sp>
      <p:sp>
        <p:nvSpPr>
          <p:cNvPr id="166916" name="Notes Placeholder 2"/>
          <p:cNvSpPr>
            <a:spLocks noGrp="1"/>
          </p:cNvSpPr>
          <p:nvPr>
            <p:ph type="body" idx="1"/>
          </p:nvPr>
        </p:nvSpPr>
        <p:spPr>
          <a:noFill/>
          <a:ln/>
        </p:spPr>
        <p:txBody>
          <a:bodyPr/>
          <a:lstStyle/>
          <a:p>
            <a:endParaRPr lang="en-US" smtClean="0"/>
          </a:p>
        </p:txBody>
      </p:sp>
      <p:sp>
        <p:nvSpPr>
          <p:cNvPr id="166917"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12FCFAA-545C-43DF-A413-87592602EE21}" type="slidenum">
              <a:rPr lang="en-US" sz="1200">
                <a:latin typeface="Times New Roman" pitchFamily="18" charset="0"/>
              </a:rPr>
              <a:pPr algn="r" defTabSz="922338"/>
              <a:t>252</a:t>
            </a:fld>
            <a:endParaRPr lang="en-US" sz="1200">
              <a:latin typeface="Times New Roman" pitchFamily="18"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23C5120-6193-4453-A53E-209938F8BBD6}" type="slidenum">
              <a:rPr lang="en-US" smtClean="0"/>
              <a:pPr/>
              <a:t>253</a:t>
            </a:fld>
            <a:endParaRPr lang="en-US" smtClean="0"/>
          </a:p>
        </p:txBody>
      </p:sp>
      <p:sp>
        <p:nvSpPr>
          <p:cNvPr id="11264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6852CBC1-3A46-4DA7-81E0-7A948B7E85AF}" type="slidenum">
              <a:rPr lang="en-US" sz="1200">
                <a:latin typeface="Times New Roman" pitchFamily="18" charset="0"/>
              </a:rPr>
              <a:pPr algn="r" defTabSz="922338"/>
              <a:t>253</a:t>
            </a:fld>
            <a:endParaRPr lang="en-US" sz="1200">
              <a:latin typeface="Times New Roman" pitchFamily="18"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A6BDE72-9EA7-4171-876C-59AF1925CFCD}" type="slidenum">
              <a:rPr lang="en-US" smtClean="0"/>
              <a:pPr/>
              <a:t>254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B720FA3-7705-4FCB-95D4-9F6AD7C473CC}" type="slidenum">
              <a:rPr lang="en-US" smtClean="0"/>
              <a:pPr/>
              <a:t>255</a:t>
            </a:fld>
            <a:endParaRPr lang="en-US" smtClean="0"/>
          </a:p>
        </p:txBody>
      </p:sp>
      <p:sp>
        <p:nvSpPr>
          <p:cNvPr id="116739" name="Slide Image Placeholder 1"/>
          <p:cNvSpPr>
            <a:spLocks noGrp="1" noRot="1" noChangeAspect="1" noTextEdit="1"/>
          </p:cNvSpPr>
          <p:nvPr>
            <p:ph type="sldImg"/>
          </p:nvPr>
        </p:nvSpPr>
        <p:spPr>
          <a:ln/>
        </p:spPr>
      </p:sp>
      <p:sp>
        <p:nvSpPr>
          <p:cNvPr id="116740" name="Notes Placeholder 2"/>
          <p:cNvSpPr>
            <a:spLocks noGrp="1"/>
          </p:cNvSpPr>
          <p:nvPr>
            <p:ph type="body" idx="1"/>
          </p:nvPr>
        </p:nvSpPr>
        <p:spPr>
          <a:noFill/>
          <a:ln/>
        </p:spPr>
        <p:txBody>
          <a:bodyPr/>
          <a:lstStyle/>
          <a:p>
            <a:endParaRPr lang="en-US" smtClean="0"/>
          </a:p>
        </p:txBody>
      </p:sp>
      <p:sp>
        <p:nvSpPr>
          <p:cNvPr id="116741"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FECFC081-60A7-414D-879A-98852A8D6441}" type="slidenum">
              <a:rPr lang="en-US" sz="1200">
                <a:latin typeface="Times New Roman" pitchFamily="18" charset="0"/>
              </a:rPr>
              <a:pPr algn="r" defTabSz="922338"/>
              <a:t>255</a:t>
            </a:fld>
            <a:endParaRPr lang="en-US" sz="1200">
              <a:latin typeface="Times New Roman" pitchFamily="18"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F212D68A-4400-40A9-ACDE-4BA485601C0F}" type="slidenum">
              <a:rPr lang="en-US" sz="1200">
                <a:latin typeface="Times New Roman" pitchFamily="18" charset="0"/>
              </a:rPr>
              <a:pPr algn="r" defTabSz="922338"/>
              <a:t>256</a:t>
            </a:fld>
            <a:endParaRPr lang="en-US" sz="1200">
              <a:latin typeface="Times New Roman" pitchFamily="18" charset="0"/>
            </a:endParaRPr>
          </a:p>
        </p:txBody>
      </p:sp>
      <p:sp>
        <p:nvSpPr>
          <p:cNvPr id="168963" name="Slide Image Placeholder 1"/>
          <p:cNvSpPr>
            <a:spLocks noGrp="1" noRot="1" noChangeAspect="1" noTextEdit="1"/>
          </p:cNvSpPr>
          <p:nvPr>
            <p:ph type="sldImg"/>
          </p:nvPr>
        </p:nvSpPr>
        <p:spPr>
          <a:ln/>
        </p:spPr>
      </p:sp>
      <p:sp>
        <p:nvSpPr>
          <p:cNvPr id="168964" name="Notes Placeholder 2"/>
          <p:cNvSpPr>
            <a:spLocks noGrp="1"/>
          </p:cNvSpPr>
          <p:nvPr>
            <p:ph type="body" idx="1"/>
          </p:nvPr>
        </p:nvSpPr>
        <p:spPr>
          <a:noFill/>
          <a:ln/>
        </p:spPr>
        <p:txBody>
          <a:bodyPr/>
          <a:lstStyle/>
          <a:p>
            <a:endParaRPr lang="en-US" smtClean="0"/>
          </a:p>
        </p:txBody>
      </p:sp>
      <p:sp>
        <p:nvSpPr>
          <p:cNvPr id="168965"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4AEB60F1-CB90-47D9-9535-B74E3BF83CF9}" type="slidenum">
              <a:rPr lang="en-US" sz="1200">
                <a:latin typeface="Times New Roman" pitchFamily="18" charset="0"/>
              </a:rPr>
              <a:pPr algn="r" defTabSz="922338"/>
              <a:t>256</a:t>
            </a:fld>
            <a:endParaRPr lang="en-US" sz="1200">
              <a:latin typeface="Times New Roman" pitchFamily="18" charset="0"/>
            </a:endParaRP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62B8AD4-F742-49C0-A624-AF426C38EA7E}" type="slidenum">
              <a:rPr lang="en-US" smtClean="0"/>
              <a:pPr/>
              <a:t>257</a:t>
            </a:fld>
            <a:endParaRPr lang="en-US" smtClean="0"/>
          </a:p>
        </p:txBody>
      </p:sp>
      <p:sp>
        <p:nvSpPr>
          <p:cNvPr id="118787" name="Slide Image Placeholder 1"/>
          <p:cNvSpPr>
            <a:spLocks noGrp="1" noRot="1" noChangeAspect="1" noTextEdit="1"/>
          </p:cNvSpPr>
          <p:nvPr>
            <p:ph type="sldImg"/>
          </p:nvPr>
        </p:nvSpPr>
        <p:spPr>
          <a:ln/>
        </p:spPr>
      </p:sp>
      <p:sp>
        <p:nvSpPr>
          <p:cNvPr id="118788" name="Notes Placeholder 2"/>
          <p:cNvSpPr>
            <a:spLocks noGrp="1"/>
          </p:cNvSpPr>
          <p:nvPr>
            <p:ph type="body" idx="1"/>
          </p:nvPr>
        </p:nvSpPr>
        <p:spPr>
          <a:noFill/>
          <a:ln/>
        </p:spPr>
        <p:txBody>
          <a:bodyPr/>
          <a:lstStyle/>
          <a:p>
            <a:endParaRPr lang="en-US" dirty="0" smtClean="0"/>
          </a:p>
        </p:txBody>
      </p:sp>
      <p:sp>
        <p:nvSpPr>
          <p:cNvPr id="118789" name="Slide Number Placeholder 3"/>
          <p:cNvSpPr txBox="1">
            <a:spLocks noGrp="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F5BFE5F6-6D9C-4D39-B02B-24F3159631B4}" type="slidenum">
              <a:rPr lang="en-US" sz="1200">
                <a:latin typeface="Times New Roman" pitchFamily="18" charset="0"/>
              </a:rPr>
              <a:pPr algn="r" defTabSz="922338"/>
              <a:t>257</a:t>
            </a:fld>
            <a:endParaRPr lang="en-US" sz="1200">
              <a:latin typeface="Times New Roman" pitchFamily="18"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258</a:t>
            </a:fld>
            <a:endParaRPr lang="en-US" dirty="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259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80DED731-0399-4FAE-86E4-7EEC265B91E9}" type="slidenum">
              <a:rPr lang="en-US" smtClean="0"/>
              <a:pPr/>
              <a:t>26</a:t>
            </a:fld>
            <a:endParaRPr lang="en-US" smtClean="0"/>
          </a:p>
        </p:txBody>
      </p:sp>
      <p:sp>
        <p:nvSpPr>
          <p:cNvPr id="135171"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A42BD7E2-1FD8-412D-B9F0-E0ADC2CAA7E7}" type="slidenum">
              <a:rPr lang="en-US" sz="1200">
                <a:latin typeface="Times New Roman" pitchFamily="18" charset="0"/>
              </a:rPr>
              <a:pPr algn="r" defTabSz="922338"/>
              <a:t>26</a:t>
            </a:fld>
            <a:endParaRPr lang="en-US" sz="1200">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260</a:t>
            </a:fld>
            <a:endParaRPr lang="en-US" dirty="0"/>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261</a:t>
            </a:fld>
            <a:endParaRPr lang="en-US" dirty="0"/>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262</a:t>
            </a:fld>
            <a:endParaRPr lang="en-US" dirty="0"/>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263</a:t>
            </a:fld>
            <a:endParaRPr lang="en-US" dirty="0"/>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264</a:t>
            </a:fld>
            <a:endParaRPr lang="en-US" dirty="0"/>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for this dissertation</a:t>
            </a:r>
            <a:r>
              <a:rPr lang="en-US" baseline="0" dirty="0" smtClean="0"/>
              <a:t>, I would like to propose a protocol for end-to-end exactly-once semantics with fast failover. To resolve this problem we need to rethink transactions. </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265</a:t>
            </a:fld>
            <a:endParaRPr lang="en-US" dirty="0"/>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266</a:t>
            </a:fld>
            <a:endParaRPr lang="en-US" dirty="0"/>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267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F4DE587-42E6-4E1B-93B4-ACE917E96843}" type="slidenum">
              <a:rPr lang="en-US" smtClean="0"/>
              <a:pPr/>
              <a:t>27</a:t>
            </a:fld>
            <a:endParaRPr lang="en-US" smtClean="0"/>
          </a:p>
        </p:txBody>
      </p:sp>
      <p:sp>
        <p:nvSpPr>
          <p:cNvPr id="136195"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60847C3C-E93C-4F47-82C8-4A04813F3178}" type="slidenum">
              <a:rPr lang="en-US" sz="1200">
                <a:latin typeface="Times New Roman" pitchFamily="18" charset="0"/>
              </a:rPr>
              <a:pPr algn="r" defTabSz="922338"/>
              <a:t>27</a:t>
            </a:fld>
            <a:endParaRPr lang="en-US" sz="1200">
              <a:latin typeface="Times New Roman" pitchFamily="18" charset="0"/>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898AEA5-0C93-41BD-8781-3E6AA94AD1A1}" type="slidenum">
              <a:rPr lang="en-US" smtClean="0"/>
              <a:pPr/>
              <a:t>28</a:t>
            </a:fld>
            <a:endParaRPr lang="en-US" smtClean="0"/>
          </a:p>
        </p:txBody>
      </p:sp>
      <p:sp>
        <p:nvSpPr>
          <p:cNvPr id="13721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6C761379-1A31-43E1-9BDF-05211AFD021E}" type="slidenum">
              <a:rPr lang="en-US" sz="1200">
                <a:latin typeface="Times New Roman" pitchFamily="18" charset="0"/>
              </a:rPr>
              <a:pPr algn="r" defTabSz="922338"/>
              <a:t>28</a:t>
            </a:fld>
            <a:endParaRPr lang="en-US" sz="1200">
              <a:latin typeface="Times New Roman" pitchFamily="18" charset="0"/>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09C998D-208B-4699-9C56-CBA34C46F7C3}" type="slidenum">
              <a:rPr lang="en-US" smtClean="0"/>
              <a:pPr/>
              <a:t>29</a:t>
            </a:fld>
            <a:endParaRPr lang="en-US" smtClean="0"/>
          </a:p>
        </p:txBody>
      </p:sp>
      <p:sp>
        <p:nvSpPr>
          <p:cNvPr id="13824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80A12B42-D45D-4344-B7FB-ADD25578317E}" type="slidenum">
              <a:rPr lang="en-US" sz="1200">
                <a:latin typeface="Times New Roman" pitchFamily="18" charset="0"/>
              </a:rPr>
              <a:pPr algn="r" defTabSz="922338"/>
              <a:t>29</a:t>
            </a:fld>
            <a:endParaRPr lang="en-US" sz="1200">
              <a:latin typeface="Times New Roman" pitchFamily="18"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3</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3</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B53B72D-D23A-4BD9-95C3-4C7ED46DCA7F}" type="slidenum">
              <a:rPr lang="en-US" smtClean="0"/>
              <a:pPr/>
              <a:t>30</a:t>
            </a:fld>
            <a:endParaRPr lang="en-US" smtClean="0"/>
          </a:p>
        </p:txBody>
      </p:sp>
      <p:sp>
        <p:nvSpPr>
          <p:cNvPr id="13926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303D2334-43CF-41CD-BDB7-5B9DEFE1526A}" type="slidenum">
              <a:rPr lang="en-US" sz="1200">
                <a:latin typeface="Times New Roman" pitchFamily="18" charset="0"/>
              </a:rPr>
              <a:pPr algn="r" defTabSz="922338"/>
              <a:t>30</a:t>
            </a:fld>
            <a:endParaRPr lang="en-US" sz="1200">
              <a:latin typeface="Times New Roman" pitchFamily="18" charset="0"/>
            </a:endParaRPr>
          </a:p>
        </p:txBody>
      </p:sp>
      <p:sp>
        <p:nvSpPr>
          <p:cNvPr id="139268" name="Rectangle 2"/>
          <p:cNvSpPr>
            <a:spLocks noGrp="1" noRot="1" noChangeAspect="1" noChangeArrowheads="1" noTextEdit="1"/>
          </p:cNvSpPr>
          <p:nvPr>
            <p:ph type="sldImg"/>
          </p:nvPr>
        </p:nvSpPr>
        <p:spPr>
          <a:ln/>
        </p:spPr>
      </p:sp>
      <p:sp>
        <p:nvSpPr>
          <p:cNvPr id="13926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EB3BC2D-36B3-4261-97EB-9EAB82F3D3D6}" type="slidenum">
              <a:rPr lang="en-US" smtClean="0"/>
              <a:pPr/>
              <a:t>31</a:t>
            </a:fld>
            <a:endParaRPr lang="en-US" smtClean="0"/>
          </a:p>
        </p:txBody>
      </p:sp>
      <p:sp>
        <p:nvSpPr>
          <p:cNvPr id="140291"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F55F7740-554D-4087-814A-D6C7CAC1BE97}" type="slidenum">
              <a:rPr lang="en-US" sz="1200">
                <a:latin typeface="Times New Roman" pitchFamily="18" charset="0"/>
              </a:rPr>
              <a:pPr algn="r" defTabSz="922338"/>
              <a:t>31</a:t>
            </a:fld>
            <a:endParaRPr lang="en-US" sz="1200">
              <a:latin typeface="Times New Roman" pitchFamily="18"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FF23416-AC41-496E-BEE2-7C5B5B50581D}" type="slidenum">
              <a:rPr lang="en-US" smtClean="0"/>
              <a:pPr/>
              <a:t>32</a:t>
            </a:fld>
            <a:endParaRPr lang="en-US" smtClean="0"/>
          </a:p>
        </p:txBody>
      </p:sp>
      <p:sp>
        <p:nvSpPr>
          <p:cNvPr id="141315"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45C595FF-4B5A-4DAD-8B72-4761C8232D9F}" type="slidenum">
              <a:rPr lang="en-US" sz="1200">
                <a:latin typeface="Times New Roman" pitchFamily="18" charset="0"/>
              </a:rPr>
              <a:pPr algn="r" defTabSz="922338"/>
              <a:t>32</a:t>
            </a:fld>
            <a:endParaRPr lang="en-US" sz="1200">
              <a:latin typeface="Times New Roman" pitchFamily="18" charset="0"/>
            </a:endParaRPr>
          </a:p>
        </p:txBody>
      </p:sp>
      <p:sp>
        <p:nvSpPr>
          <p:cNvPr id="141316" name="Rectangle 2"/>
          <p:cNvSpPr>
            <a:spLocks noGrp="1" noRot="1" noChangeAspect="1" noChangeArrowheads="1" noTextEdit="1"/>
          </p:cNvSpPr>
          <p:nvPr>
            <p:ph type="sldImg"/>
          </p:nvPr>
        </p:nvSpPr>
        <p:spPr>
          <a:ln/>
        </p:spPr>
      </p:sp>
      <p:sp>
        <p:nvSpPr>
          <p:cNvPr id="14131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75285BF0-CBB7-42C2-B93F-453E85D0F60F}" type="slidenum">
              <a:rPr lang="en-US" smtClean="0"/>
              <a:pPr/>
              <a:t>33</a:t>
            </a:fld>
            <a:endParaRPr lang="en-US" smtClean="0"/>
          </a:p>
        </p:txBody>
      </p:sp>
      <p:sp>
        <p:nvSpPr>
          <p:cNvPr id="14233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A756DB3E-1E3F-439E-BD8C-44E6A71BE58E}" type="slidenum">
              <a:rPr lang="en-US" sz="1200">
                <a:latin typeface="Times New Roman" pitchFamily="18" charset="0"/>
              </a:rPr>
              <a:pPr algn="r" defTabSz="922338"/>
              <a:t>33</a:t>
            </a:fld>
            <a:endParaRPr lang="en-US" sz="1200">
              <a:latin typeface="Times New Roman" pitchFamily="18" charset="0"/>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EE2374FD-24B1-48DA-B5FF-D1D630F0AD49}" type="slidenum">
              <a:rPr lang="en-US" smtClean="0"/>
              <a:pPr/>
              <a:t>34</a:t>
            </a:fld>
            <a:endParaRPr lang="en-US" smtClean="0"/>
          </a:p>
        </p:txBody>
      </p:sp>
      <p:sp>
        <p:nvSpPr>
          <p:cNvPr id="14438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3E4B7519-2F7A-40CC-A01E-B07681E99AFB}" type="slidenum">
              <a:rPr lang="en-US" sz="1200">
                <a:latin typeface="Times New Roman" pitchFamily="18" charset="0"/>
              </a:rPr>
              <a:pPr algn="r" defTabSz="922338"/>
              <a:t>34</a:t>
            </a:fld>
            <a:endParaRPr lang="en-US" sz="1200">
              <a:latin typeface="Times New Roman" pitchFamily="18" charset="0"/>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BD1C5FFC-64E9-4FAE-8A65-777B9EF40B66}" type="slidenum">
              <a:rPr lang="en-US" smtClean="0"/>
              <a:pPr/>
              <a:t>35</a:t>
            </a:fld>
            <a:endParaRPr lang="en-US" smtClean="0"/>
          </a:p>
        </p:txBody>
      </p:sp>
      <p:sp>
        <p:nvSpPr>
          <p:cNvPr id="145411"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AE99EFBB-F6D3-41C5-9413-2DB3BAF55181}" type="slidenum">
              <a:rPr lang="en-US" sz="1200">
                <a:latin typeface="Times New Roman" pitchFamily="18" charset="0"/>
              </a:rPr>
              <a:pPr algn="r" defTabSz="922338"/>
              <a:t>35</a:t>
            </a:fld>
            <a:endParaRPr lang="en-US" sz="1200">
              <a:latin typeface="Times New Roman" pitchFamily="18" charset="0"/>
            </a:endParaRPr>
          </a:p>
        </p:txBody>
      </p:sp>
      <p:sp>
        <p:nvSpPr>
          <p:cNvPr id="145412" name="Rectangle 2"/>
          <p:cNvSpPr>
            <a:spLocks noGrp="1" noRot="1" noChangeAspect="1" noChangeArrowheads="1" noTextEdit="1"/>
          </p:cNvSpPr>
          <p:nvPr>
            <p:ph type="sldImg"/>
          </p:nvPr>
        </p:nvSpPr>
        <p:spPr>
          <a:ln/>
        </p:spPr>
      </p:sp>
      <p:sp>
        <p:nvSpPr>
          <p:cNvPr id="1454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7D153C95-8F97-4B08-9657-661D71E9C201}" type="slidenum">
              <a:rPr lang="en-US" smtClean="0"/>
              <a:pPr/>
              <a:t>36</a:t>
            </a:fld>
            <a:endParaRPr lang="en-US" smtClean="0"/>
          </a:p>
        </p:txBody>
      </p:sp>
      <p:sp>
        <p:nvSpPr>
          <p:cNvPr id="146435"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247398DB-75EA-442D-9121-CD45940DC235}" type="slidenum">
              <a:rPr lang="en-US" sz="1200">
                <a:latin typeface="Times New Roman" pitchFamily="18" charset="0"/>
              </a:rPr>
              <a:pPr algn="r" defTabSz="922338"/>
              <a:t>36</a:t>
            </a:fld>
            <a:endParaRPr lang="en-US" sz="1200">
              <a:latin typeface="Times New Roman" pitchFamily="18" charset="0"/>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13C9F69A-2220-49F3-ADDE-774ABE69CE1C}" type="slidenum">
              <a:rPr lang="en-US" smtClean="0"/>
              <a:pPr/>
              <a:t>37</a:t>
            </a:fld>
            <a:endParaRPr lang="en-US" smtClean="0"/>
          </a:p>
        </p:txBody>
      </p:sp>
      <p:sp>
        <p:nvSpPr>
          <p:cNvPr id="14745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0981F2C8-6B8C-4D3C-B1C5-D03038CBE094}" type="slidenum">
              <a:rPr lang="en-US" sz="1200">
                <a:latin typeface="Times New Roman" pitchFamily="18" charset="0"/>
              </a:rPr>
              <a:pPr algn="r" defTabSz="922338"/>
              <a:t>37</a:t>
            </a:fld>
            <a:endParaRPr lang="en-US" sz="1200">
              <a:latin typeface="Times New Roman" pitchFamily="18" charset="0"/>
            </a:endParaRPr>
          </a:p>
        </p:txBody>
      </p:sp>
      <p:sp>
        <p:nvSpPr>
          <p:cNvPr id="147460" name="Rectangle 2"/>
          <p:cNvSpPr>
            <a:spLocks noGrp="1" noRot="1" noChangeAspect="1" noChangeArrowheads="1" noTextEdit="1"/>
          </p:cNvSpPr>
          <p:nvPr>
            <p:ph type="sldImg"/>
          </p:nvPr>
        </p:nvSpPr>
        <p:spPr>
          <a:ln/>
        </p:spPr>
      </p:sp>
      <p:sp>
        <p:nvSpPr>
          <p:cNvPr id="1474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E95EBA69-5756-488D-B6FE-A523693B8689}" type="slidenum">
              <a:rPr lang="en-US" smtClean="0"/>
              <a:pPr/>
              <a:t>38</a:t>
            </a:fld>
            <a:endParaRPr lang="en-US" smtClean="0"/>
          </a:p>
        </p:txBody>
      </p:sp>
      <p:sp>
        <p:nvSpPr>
          <p:cNvPr id="14848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E4F8DB99-A451-4012-9413-CB3C4E820CE8}" type="slidenum">
              <a:rPr lang="en-US" sz="1200">
                <a:latin typeface="Times New Roman" pitchFamily="18" charset="0"/>
              </a:rPr>
              <a:pPr algn="r" defTabSz="922338"/>
              <a:t>38</a:t>
            </a:fld>
            <a:endParaRPr lang="en-US" sz="1200">
              <a:latin typeface="Times New Roman" pitchFamily="18" charset="0"/>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939824C-4F06-4C05-93A5-8179D4843E57}" type="slidenum">
              <a:rPr lang="en-US" smtClean="0"/>
              <a:pPr/>
              <a:t>39</a:t>
            </a:fld>
            <a:endParaRPr lang="en-US" smtClean="0"/>
          </a:p>
        </p:txBody>
      </p:sp>
      <p:sp>
        <p:nvSpPr>
          <p:cNvPr id="14950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ABB129A9-4AC4-49F1-B748-559C7F1C59F4}" type="slidenum">
              <a:rPr lang="en-US" sz="1200">
                <a:latin typeface="Times New Roman" pitchFamily="18" charset="0"/>
              </a:rPr>
              <a:pPr algn="r" defTabSz="922338"/>
              <a:t>39</a:t>
            </a:fld>
            <a:endParaRPr lang="en-US" sz="1200">
              <a:latin typeface="Times New Roman" pitchFamily="18" charset="0"/>
            </a:endParaRPr>
          </a:p>
        </p:txBody>
      </p:sp>
      <p:sp>
        <p:nvSpPr>
          <p:cNvPr id="149508" name="Rectangle 2"/>
          <p:cNvSpPr>
            <a:spLocks noGrp="1" noRot="1" noChangeAspect="1" noChangeArrowheads="1" noTextEdit="1"/>
          </p:cNvSpPr>
          <p:nvPr>
            <p:ph type="sldImg"/>
          </p:nvPr>
        </p:nvSpPr>
        <p:spPr>
          <a:ln/>
        </p:spPr>
      </p:sp>
      <p:sp>
        <p:nvSpPr>
          <p:cNvPr id="14950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C1A5CF5-A3B6-4CB5-8AEA-3A8F7EBCD682}" type="slidenum">
              <a:rPr lang="en-US" smtClean="0"/>
              <a:pPr/>
              <a:t>4</a:t>
            </a:fld>
            <a:endParaRPr lang="en-US" smtClean="0"/>
          </a:p>
        </p:txBody>
      </p:sp>
      <p:sp>
        <p:nvSpPr>
          <p:cNvPr id="6758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C4DD378-2D65-4473-A5EA-170846518839}" type="slidenum">
              <a:rPr lang="en-US" sz="1200">
                <a:latin typeface="Times New Roman" pitchFamily="18" charset="0"/>
              </a:rPr>
              <a:pPr algn="r" defTabSz="922338"/>
              <a:t>4</a:t>
            </a:fld>
            <a:endParaRPr lang="en-US" sz="1200">
              <a:latin typeface="Times New Roman" pitchFamily="18"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5364346-C437-418D-8E41-FB4283BD8050}" type="slidenum">
              <a:rPr lang="en-US" smtClean="0"/>
              <a:pPr/>
              <a:t>40</a:t>
            </a:fld>
            <a:endParaRPr lang="en-US" smtClean="0"/>
          </a:p>
        </p:txBody>
      </p:sp>
      <p:sp>
        <p:nvSpPr>
          <p:cNvPr id="150531"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850C1A20-C42F-4460-A530-15B16EEED40E}" type="slidenum">
              <a:rPr lang="en-US" sz="1200">
                <a:latin typeface="Times New Roman" pitchFamily="18" charset="0"/>
              </a:rPr>
              <a:pPr algn="r" defTabSz="922338"/>
              <a:t>40</a:t>
            </a:fld>
            <a:endParaRPr lang="en-US" sz="1200">
              <a:latin typeface="Times New Roman" pitchFamily="18" charset="0"/>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86A2F25-219B-4B7E-8777-7B0E5D845AE2}" type="slidenum">
              <a:rPr lang="en-US" smtClean="0"/>
              <a:pPr/>
              <a:t>41</a:t>
            </a:fld>
            <a:endParaRPr lang="en-US" smtClean="0"/>
          </a:p>
        </p:txBody>
      </p:sp>
      <p:sp>
        <p:nvSpPr>
          <p:cNvPr id="151555"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A0F70CAB-BFE0-403C-8D9F-C64F559565EE}" type="slidenum">
              <a:rPr lang="en-US" sz="1200">
                <a:latin typeface="Times New Roman" pitchFamily="18" charset="0"/>
              </a:rPr>
              <a:pPr algn="r" defTabSz="922338"/>
              <a:t>41</a:t>
            </a:fld>
            <a:endParaRPr lang="en-US" sz="1200">
              <a:latin typeface="Times New Roman" pitchFamily="18" charset="0"/>
            </a:endParaRPr>
          </a:p>
        </p:txBody>
      </p:sp>
      <p:sp>
        <p:nvSpPr>
          <p:cNvPr id="151556" name="Rectangle 2"/>
          <p:cNvSpPr>
            <a:spLocks noGrp="1" noRot="1" noChangeAspect="1" noChangeArrowheads="1" noTextEdit="1"/>
          </p:cNvSpPr>
          <p:nvPr>
            <p:ph type="sldImg"/>
          </p:nvPr>
        </p:nvSpPr>
        <p:spPr>
          <a:ln/>
        </p:spPr>
      </p:sp>
      <p:sp>
        <p:nvSpPr>
          <p:cNvPr id="15155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43</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43</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775039A-53C6-4667-A7EA-D97EBE35D164}" type="slidenum">
              <a:rPr lang="en-US" smtClean="0"/>
              <a:pPr/>
              <a:t>5</a:t>
            </a:fld>
            <a:endParaRPr lang="en-US" smtClean="0"/>
          </a:p>
        </p:txBody>
      </p:sp>
      <p:sp>
        <p:nvSpPr>
          <p:cNvPr id="11878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71BA31BB-FFE6-4530-BC90-332C5FE474E7}" type="slidenum">
              <a:rPr lang="en-US" sz="1200">
                <a:latin typeface="Times New Roman" pitchFamily="18" charset="0"/>
              </a:rPr>
              <a:pPr algn="r" defTabSz="922338"/>
              <a:t>5</a:t>
            </a:fld>
            <a:endParaRPr lang="en-US" sz="1200">
              <a:latin typeface="Times New Roman" pitchFamily="18" charset="0"/>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b="1" baseline="0" dirty="0" smtClean="0">
              <a:latin typeface="Arial" pitchFamily="34" charset="0"/>
            </a:endParaRPr>
          </a:p>
        </p:txBody>
      </p:sp>
      <p:sp>
        <p:nvSpPr>
          <p:cNvPr id="21508" name="Slide Number Placeholder 3"/>
          <p:cNvSpPr>
            <a:spLocks noGrp="1"/>
          </p:cNvSpPr>
          <p:nvPr>
            <p:ph type="sldNum" sz="quarter" idx="5"/>
          </p:nvPr>
        </p:nvSpPr>
        <p:spPr>
          <a:noFill/>
        </p:spPr>
        <p:txBody>
          <a:bodyPr/>
          <a:lstStyle/>
          <a:p>
            <a:fld id="{4140ACB6-64BC-406A-A39A-01168750FFD8}" type="slidenum">
              <a:rPr lang="en-US" smtClean="0">
                <a:latin typeface="Arial" pitchFamily="34" charset="0"/>
              </a:rPr>
              <a:pPr/>
              <a:t>50</a:t>
            </a:fld>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achieve that we introduce CQML join-point</a:t>
            </a:r>
            <a:r>
              <a:rPr lang="en-US" baseline="0" dirty="0" smtClean="0"/>
              <a:t> model. It is </a:t>
            </a:r>
            <a:r>
              <a:rPr lang="en-US" dirty="0" smtClean="0"/>
              <a:t>a layer of abstraction that is a collection of abstract structural</a:t>
            </a:r>
            <a:r>
              <a:rPr lang="en-US" baseline="0" dirty="0" smtClean="0"/>
              <a:t> elements. This set is based on the feature model of composition modeling languages we saw earlier. The concrete structural elements inherit from the abstract structural elements. This is nothing but an application of DIP at the </a:t>
            </a:r>
            <a:r>
              <a:rPr lang="en-US" baseline="0" dirty="0" err="1" smtClean="0"/>
              <a:t>metamodeling</a:t>
            </a:r>
            <a:r>
              <a:rPr lang="en-US" baseline="0" dirty="0" smtClean="0"/>
              <a:t> level. DIP says that.…</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still need</a:t>
            </a:r>
            <a:r>
              <a:rPr lang="en-US" baseline="0" dirty="0" smtClean="0"/>
              <a:t> to connect abstract structural elements to the concrete </a:t>
            </a:r>
            <a:r>
              <a:rPr lang="en-US" baseline="0" dirty="0" err="1" smtClean="0"/>
              <a:t>QoS</a:t>
            </a:r>
            <a:r>
              <a:rPr lang="en-US" baseline="0" dirty="0" smtClean="0"/>
              <a:t> elements. We simply group the </a:t>
            </a:r>
            <a:r>
              <a:rPr lang="en-US" baseline="0" dirty="0" err="1" smtClean="0"/>
              <a:t>QoS</a:t>
            </a:r>
            <a:r>
              <a:rPr lang="en-US" baseline="0" dirty="0" smtClean="0"/>
              <a:t> elements depending upon where they can be associated to. For example …. Network </a:t>
            </a:r>
            <a:r>
              <a:rPr lang="en-US" baseline="0" dirty="0" err="1" smtClean="0"/>
              <a:t>QoS</a:t>
            </a:r>
            <a:r>
              <a:rPr lang="en-US" baseline="0" dirty="0" smtClean="0"/>
              <a:t> can be associated with connections only whereas FOU can be associated with component &amp; assemblies. </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also an application of DIP at the </a:t>
            </a:r>
            <a:r>
              <a:rPr lang="en-US" baseline="0" dirty="0" err="1" smtClean="0"/>
              <a:t>metamodeling</a:t>
            </a:r>
            <a:r>
              <a:rPr lang="en-US" baseline="0" dirty="0" smtClean="0"/>
              <a:t> level. This two level indirection allows us to reuse CQML on multiple composition modeling languages.</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57</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57</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7EE2C11-8789-4B5F-A95F-C329A1BF4D4A}" type="slidenum">
              <a:rPr lang="en-US" smtClean="0"/>
              <a:pPr/>
              <a:t>59</a:t>
            </a:fld>
            <a:endParaRPr lang="en-US" smtClean="0"/>
          </a:p>
        </p:txBody>
      </p:sp>
      <p:sp>
        <p:nvSpPr>
          <p:cNvPr id="156675" name="Rectangle 2"/>
          <p:cNvSpPr>
            <a:spLocks noGrp="1" noRot="1" noChangeAspect="1" noChangeArrowheads="1" noTextEdit="1"/>
          </p:cNvSpPr>
          <p:nvPr>
            <p:ph type="sldImg"/>
          </p:nvPr>
        </p:nvSpPr>
        <p:spPr>
          <a:xfrm>
            <a:off x="1163638" y="692150"/>
            <a:ext cx="4608512" cy="3455988"/>
          </a:xfrm>
          <a:ln/>
        </p:spPr>
      </p:sp>
      <p:sp>
        <p:nvSpPr>
          <p:cNvPr id="156676"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26E3469-5028-4BE1-9678-2C6F1533C0EA}" type="slidenum">
              <a:rPr lang="en-US" smtClean="0"/>
              <a:pPr/>
              <a:t>6</a:t>
            </a:fld>
            <a:endParaRPr lang="en-US" smtClean="0"/>
          </a:p>
        </p:txBody>
      </p:sp>
      <p:sp>
        <p:nvSpPr>
          <p:cNvPr id="119811"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0C3005A3-DE13-4BF9-B802-E5F87CFD4EFB}" type="slidenum">
              <a:rPr lang="en-US" sz="1200">
                <a:latin typeface="Times New Roman" pitchFamily="18" charset="0"/>
              </a:rPr>
              <a:pPr algn="r" defTabSz="922338"/>
              <a:t>6</a:t>
            </a:fld>
            <a:endParaRPr lang="en-US" sz="1200">
              <a:latin typeface="Times New Roman" pitchFamily="18"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57EE2C11-8789-4B5F-A95F-C329A1BF4D4A}" type="slidenum">
              <a:rPr lang="en-US" smtClean="0"/>
              <a:pPr/>
              <a:t>60</a:t>
            </a:fld>
            <a:endParaRPr lang="en-US" smtClean="0"/>
          </a:p>
        </p:txBody>
      </p:sp>
      <p:sp>
        <p:nvSpPr>
          <p:cNvPr id="156675" name="Rectangle 2"/>
          <p:cNvSpPr>
            <a:spLocks noGrp="1" noRot="1" noChangeAspect="1" noChangeArrowheads="1" noTextEdit="1"/>
          </p:cNvSpPr>
          <p:nvPr>
            <p:ph type="sldImg"/>
          </p:nvPr>
        </p:nvSpPr>
        <p:spPr>
          <a:xfrm>
            <a:off x="1163638" y="692150"/>
            <a:ext cx="4608512" cy="3455988"/>
          </a:xfrm>
          <a:ln/>
        </p:spPr>
      </p:sp>
      <p:sp>
        <p:nvSpPr>
          <p:cNvPr id="156676"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E88BEB3-3994-4CDC-B804-54C7884D2890}" type="slidenum">
              <a:rPr lang="en-US" smtClean="0"/>
              <a:pPr/>
              <a:t>61</a:t>
            </a:fld>
            <a:endParaRPr lang="en-US" smtClean="0"/>
          </a:p>
        </p:txBody>
      </p:sp>
      <p:sp>
        <p:nvSpPr>
          <p:cNvPr id="157699" name="Rectangle 2"/>
          <p:cNvSpPr>
            <a:spLocks noGrp="1" noRot="1" noChangeAspect="1" noChangeArrowheads="1" noTextEdit="1"/>
          </p:cNvSpPr>
          <p:nvPr>
            <p:ph type="sldImg"/>
          </p:nvPr>
        </p:nvSpPr>
        <p:spPr>
          <a:xfrm>
            <a:off x="1163638" y="692150"/>
            <a:ext cx="4608512" cy="3455988"/>
          </a:xfrm>
          <a:ln/>
        </p:spPr>
      </p:sp>
      <p:sp>
        <p:nvSpPr>
          <p:cNvPr id="157700"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E88BEB3-3994-4CDC-B804-54C7884D2890}" type="slidenum">
              <a:rPr lang="en-US" smtClean="0"/>
              <a:pPr/>
              <a:t>62</a:t>
            </a:fld>
            <a:endParaRPr lang="en-US" smtClean="0"/>
          </a:p>
        </p:txBody>
      </p:sp>
      <p:sp>
        <p:nvSpPr>
          <p:cNvPr id="157699" name="Rectangle 2"/>
          <p:cNvSpPr>
            <a:spLocks noGrp="1" noRot="1" noChangeAspect="1" noChangeArrowheads="1" noTextEdit="1"/>
          </p:cNvSpPr>
          <p:nvPr>
            <p:ph type="sldImg"/>
          </p:nvPr>
        </p:nvSpPr>
        <p:spPr>
          <a:xfrm>
            <a:off x="1163638" y="692150"/>
            <a:ext cx="4608512" cy="3455988"/>
          </a:xfrm>
          <a:ln/>
        </p:spPr>
      </p:sp>
      <p:sp>
        <p:nvSpPr>
          <p:cNvPr id="157700"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FED0711-5CC1-4C90-AE36-BDC701EB38F1}" type="slidenum">
              <a:rPr lang="en-US" smtClean="0"/>
              <a:pPr/>
              <a:t>63</a:t>
            </a:fld>
            <a:endParaRPr lang="en-US" smtClean="0"/>
          </a:p>
        </p:txBody>
      </p:sp>
      <p:sp>
        <p:nvSpPr>
          <p:cNvPr id="158723" name="Rectangle 2"/>
          <p:cNvSpPr>
            <a:spLocks noGrp="1" noRot="1" noChangeAspect="1" noChangeArrowheads="1" noTextEdit="1"/>
          </p:cNvSpPr>
          <p:nvPr>
            <p:ph type="sldImg"/>
          </p:nvPr>
        </p:nvSpPr>
        <p:spPr>
          <a:xfrm>
            <a:off x="1163638" y="692150"/>
            <a:ext cx="4608512" cy="3455988"/>
          </a:xfrm>
          <a:ln/>
        </p:spPr>
      </p:sp>
      <p:sp>
        <p:nvSpPr>
          <p:cNvPr id="158724"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FED0711-5CC1-4C90-AE36-BDC701EB38F1}" type="slidenum">
              <a:rPr lang="en-US" smtClean="0"/>
              <a:pPr/>
              <a:t>64</a:t>
            </a:fld>
            <a:endParaRPr lang="en-US" smtClean="0"/>
          </a:p>
        </p:txBody>
      </p:sp>
      <p:sp>
        <p:nvSpPr>
          <p:cNvPr id="158723" name="Rectangle 2"/>
          <p:cNvSpPr>
            <a:spLocks noGrp="1" noRot="1" noChangeAspect="1" noChangeArrowheads="1" noTextEdit="1"/>
          </p:cNvSpPr>
          <p:nvPr>
            <p:ph type="sldImg"/>
          </p:nvPr>
        </p:nvSpPr>
        <p:spPr>
          <a:xfrm>
            <a:off x="1163638" y="692150"/>
            <a:ext cx="4608512" cy="3455988"/>
          </a:xfrm>
          <a:ln/>
        </p:spPr>
      </p:sp>
      <p:sp>
        <p:nvSpPr>
          <p:cNvPr id="158724" name="Rectangle 3"/>
          <p:cNvSpPr>
            <a:spLocks noGrp="1" noChangeArrowheads="1"/>
          </p:cNvSpPr>
          <p:nvPr>
            <p:ph type="body" idx="1"/>
          </p:nvPr>
        </p:nvSpPr>
        <p:spPr>
          <a:xfrm>
            <a:off x="925513" y="4378325"/>
            <a:ext cx="5083175" cy="4149725"/>
          </a:xfrm>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7B1560F8-B72D-48B7-95F9-C4D88D53F29D}" type="slidenum">
              <a:rPr lang="en-US" smtClean="0"/>
              <a:pPr/>
              <a:t>65</a:t>
            </a:fld>
            <a:endParaRPr lang="en-US" smtClean="0"/>
          </a:p>
        </p:txBody>
      </p:sp>
      <p:sp>
        <p:nvSpPr>
          <p:cNvPr id="15974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5EB0113D-471F-4770-840E-46A6AA0422FA}" type="slidenum">
              <a:rPr lang="en-US" sz="1200">
                <a:latin typeface="Times New Roman" pitchFamily="18" charset="0"/>
              </a:rPr>
              <a:pPr algn="r" defTabSz="922338"/>
              <a:t>65</a:t>
            </a:fld>
            <a:endParaRPr lang="en-US" sz="1200">
              <a:latin typeface="Times New Roman" pitchFamily="18" charset="0"/>
            </a:endParaRPr>
          </a:p>
        </p:txBody>
      </p:sp>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6BC4A9E7-BD5F-4507-B5B2-E10469CAE123}" type="slidenum">
              <a:rPr lang="en-US" smtClean="0"/>
              <a:pPr/>
              <a:t>66</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939E43E-4347-4221-AA7A-A87D091802F5}" type="slidenum">
              <a:rPr lang="en-US" smtClean="0"/>
              <a:pPr/>
              <a:t>67</a:t>
            </a:fld>
            <a:endParaRPr lang="en-US" smtClean="0"/>
          </a:p>
        </p:txBody>
      </p:sp>
      <p:sp>
        <p:nvSpPr>
          <p:cNvPr id="12697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B84C675-2380-4657-8209-E85F2BEFACBA}" type="slidenum">
              <a:rPr lang="en-US" sz="1200">
                <a:latin typeface="Times New Roman" pitchFamily="18" charset="0"/>
              </a:rPr>
              <a:pPr algn="r" defTabSz="922338"/>
              <a:t>67</a:t>
            </a:fld>
            <a:endParaRPr lang="en-US" sz="1200">
              <a:latin typeface="Times New Roman" pitchFamily="18"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1988ECE-EAE5-4ABC-91C7-944FF6CC0D62}" type="slidenum">
              <a:rPr lang="en-US" smtClean="0"/>
              <a:pPr/>
              <a:t>68</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1988ECE-EAE5-4ABC-91C7-944FF6CC0D62}" type="slidenum">
              <a:rPr lang="en-US" smtClean="0"/>
              <a:pPr/>
              <a:t>69</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5979C2C-028E-464A-A9A7-E0C30C8614DA}" type="slidenum">
              <a:rPr lang="en-US" smtClean="0"/>
              <a:pPr/>
              <a:t>7</a:t>
            </a:fld>
            <a:endParaRPr lang="en-US" smtClean="0"/>
          </a:p>
        </p:txBody>
      </p:sp>
      <p:sp>
        <p:nvSpPr>
          <p:cNvPr id="120835"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704C91FF-C72D-4C54-83A3-E091257A043B}" type="slidenum">
              <a:rPr lang="en-US" sz="1200">
                <a:latin typeface="Times New Roman" pitchFamily="18" charset="0"/>
              </a:rPr>
              <a:pPr algn="r" defTabSz="922338"/>
              <a:t>7</a:t>
            </a:fld>
            <a:endParaRPr lang="en-US" sz="1200">
              <a:latin typeface="Times New Roman" pitchFamily="18" charset="0"/>
            </a:endParaRPr>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EFE1D706-FDE4-4DE3-B6A5-19728CCC251F}" type="slidenum">
              <a:rPr lang="en-US" smtClean="0"/>
              <a:pPr/>
              <a:t>70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p:spPr>
        <p:txBody>
          <a:bodyPr/>
          <a:lstStyle/>
          <a:p>
            <a:endParaRPr lang="en-US" smtClean="0"/>
          </a:p>
        </p:txBody>
      </p:sp>
      <p:sp>
        <p:nvSpPr>
          <p:cNvPr id="163844" name="Slide Number Placeholder 3"/>
          <p:cNvSpPr>
            <a:spLocks noGrp="1"/>
          </p:cNvSpPr>
          <p:nvPr>
            <p:ph type="sldNum" sz="quarter" idx="5"/>
          </p:nvPr>
        </p:nvSpPr>
        <p:spPr>
          <a:noFill/>
        </p:spPr>
        <p:txBody>
          <a:bodyPr/>
          <a:lstStyle/>
          <a:p>
            <a:fld id="{B909DF2C-098A-4CA0-87A2-D0A4928D2168}" type="slidenum">
              <a:rPr lang="en-US" smtClean="0"/>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p:spPr>
        <p:txBody>
          <a:bodyPr/>
          <a:lstStyle/>
          <a:p>
            <a:endParaRPr lang="en-US" smtClean="0"/>
          </a:p>
        </p:txBody>
      </p:sp>
      <p:sp>
        <p:nvSpPr>
          <p:cNvPr id="164868" name="Slide Number Placeholder 3"/>
          <p:cNvSpPr>
            <a:spLocks noGrp="1"/>
          </p:cNvSpPr>
          <p:nvPr>
            <p:ph type="sldNum" sz="quarter" idx="5"/>
          </p:nvPr>
        </p:nvSpPr>
        <p:spPr>
          <a:noFill/>
        </p:spPr>
        <p:txBody>
          <a:bodyPr/>
          <a:lstStyle/>
          <a:p>
            <a:fld id="{3B417158-AF6A-4A2D-BD28-8121C5C895D2}" type="slidenum">
              <a:rPr lang="en-US" smtClean="0"/>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p:spPr>
        <p:txBody>
          <a:bodyPr/>
          <a:lstStyle/>
          <a:p>
            <a:endParaRPr lang="en-US" smtClean="0"/>
          </a:p>
        </p:txBody>
      </p:sp>
      <p:sp>
        <p:nvSpPr>
          <p:cNvPr id="165892" name="Slide Number Placeholder 3"/>
          <p:cNvSpPr>
            <a:spLocks noGrp="1"/>
          </p:cNvSpPr>
          <p:nvPr>
            <p:ph type="sldNum" sz="quarter" idx="5"/>
          </p:nvPr>
        </p:nvSpPr>
        <p:spPr>
          <a:noFill/>
        </p:spPr>
        <p:txBody>
          <a:bodyPr/>
          <a:lstStyle/>
          <a:p>
            <a:fld id="{9788D966-2F98-4552-B7E5-57C436A73C7D}" type="slidenum">
              <a:rPr lang="en-US" smtClean="0"/>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p:spPr>
        <p:txBody>
          <a:bodyPr/>
          <a:lstStyle/>
          <a:p>
            <a:endParaRPr lang="en-US" smtClean="0"/>
          </a:p>
        </p:txBody>
      </p:sp>
      <p:sp>
        <p:nvSpPr>
          <p:cNvPr id="166916" name="Slide Number Placeholder 3"/>
          <p:cNvSpPr>
            <a:spLocks noGrp="1"/>
          </p:cNvSpPr>
          <p:nvPr>
            <p:ph type="sldNum" sz="quarter" idx="5"/>
          </p:nvPr>
        </p:nvSpPr>
        <p:spPr>
          <a:noFill/>
        </p:spPr>
        <p:txBody>
          <a:bodyPr/>
          <a:lstStyle/>
          <a:p>
            <a:fld id="{CDC47069-9AAF-4828-8723-12523AE36042}" type="slidenum">
              <a:rPr lang="en-US" smtClean="0"/>
              <a:pPr/>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p:spPr>
        <p:txBody>
          <a:bodyPr/>
          <a:lstStyle/>
          <a:p>
            <a:endParaRPr lang="en-US" smtClean="0"/>
          </a:p>
        </p:txBody>
      </p:sp>
      <p:sp>
        <p:nvSpPr>
          <p:cNvPr id="167940" name="Slide Number Placeholder 3"/>
          <p:cNvSpPr>
            <a:spLocks noGrp="1"/>
          </p:cNvSpPr>
          <p:nvPr>
            <p:ph type="sldNum" sz="quarter" idx="5"/>
          </p:nvPr>
        </p:nvSpPr>
        <p:spPr>
          <a:noFill/>
        </p:spPr>
        <p:txBody>
          <a:bodyPr/>
          <a:lstStyle/>
          <a:p>
            <a:fld id="{FC5E1058-CD37-42C6-8DED-DD7176BB472F}" type="slidenum">
              <a:rPr lang="en-US" smtClean="0"/>
              <a:pPr/>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p:spPr>
        <p:txBody>
          <a:bodyPr/>
          <a:lstStyle/>
          <a:p>
            <a:endParaRPr lang="en-US" smtClean="0"/>
          </a:p>
        </p:txBody>
      </p:sp>
      <p:sp>
        <p:nvSpPr>
          <p:cNvPr id="168964" name="Slide Number Placeholder 3"/>
          <p:cNvSpPr>
            <a:spLocks noGrp="1"/>
          </p:cNvSpPr>
          <p:nvPr>
            <p:ph type="sldNum" sz="quarter" idx="5"/>
          </p:nvPr>
        </p:nvSpPr>
        <p:spPr>
          <a:noFill/>
        </p:spPr>
        <p:txBody>
          <a:bodyPr/>
          <a:lstStyle/>
          <a:p>
            <a:fld id="{5B15A203-339B-48E5-9ACC-03657D05A8C5}" type="slidenum">
              <a:rPr lang="en-US" smtClean="0"/>
              <a:pPr/>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endParaRPr lang="en-US" smtClean="0"/>
          </a:p>
        </p:txBody>
      </p:sp>
      <p:sp>
        <p:nvSpPr>
          <p:cNvPr id="169988" name="Slide Number Placeholder 3"/>
          <p:cNvSpPr>
            <a:spLocks noGrp="1"/>
          </p:cNvSpPr>
          <p:nvPr>
            <p:ph type="sldNum" sz="quarter" idx="5"/>
          </p:nvPr>
        </p:nvSpPr>
        <p:spPr>
          <a:noFill/>
        </p:spPr>
        <p:txBody>
          <a:bodyPr/>
          <a:lstStyle/>
          <a:p>
            <a:fld id="{467C81AF-B882-4EFF-A446-D329526D5C69}" type="slidenum">
              <a:rPr lang="en-US" smtClean="0"/>
              <a:pPr/>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smtClean="0"/>
          </a:p>
        </p:txBody>
      </p:sp>
      <p:sp>
        <p:nvSpPr>
          <p:cNvPr id="171012" name="Slide Number Placeholder 3"/>
          <p:cNvSpPr>
            <a:spLocks noGrp="1"/>
          </p:cNvSpPr>
          <p:nvPr>
            <p:ph type="sldNum" sz="quarter" idx="5"/>
          </p:nvPr>
        </p:nvSpPr>
        <p:spPr>
          <a:noFill/>
        </p:spPr>
        <p:txBody>
          <a:bodyPr/>
          <a:lstStyle/>
          <a:p>
            <a:fld id="{2BCC8F69-E9D5-4797-BEB5-F43436FAC0CD}" type="slidenum">
              <a:rPr lang="en-US" smtClean="0"/>
              <a:pPr/>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smtClean="0"/>
          </a:p>
        </p:txBody>
      </p:sp>
      <p:sp>
        <p:nvSpPr>
          <p:cNvPr id="172036" name="Slide Number Placeholder 3"/>
          <p:cNvSpPr>
            <a:spLocks noGrp="1"/>
          </p:cNvSpPr>
          <p:nvPr>
            <p:ph type="sldNum" sz="quarter" idx="5"/>
          </p:nvPr>
        </p:nvSpPr>
        <p:spPr>
          <a:noFill/>
        </p:spPr>
        <p:txBody>
          <a:bodyPr/>
          <a:lstStyle/>
          <a:p>
            <a:fld id="{D8E0908E-9973-4D69-91C7-C796BC0A13E2}" type="slidenum">
              <a:rPr lang="en-US" smtClean="0"/>
              <a:pPr/>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E6FF8992-823A-4137-A719-9660F52A073B}" type="slidenum">
              <a:rPr lang="en-US" smtClean="0"/>
              <a:pPr/>
              <a:t>8</a:t>
            </a:fld>
            <a:endParaRPr lang="en-US" smtClean="0"/>
          </a:p>
        </p:txBody>
      </p:sp>
      <p:sp>
        <p:nvSpPr>
          <p:cNvPr id="12185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ED7DD25-3086-4CB3-8942-1FCC7C72164F}" type="slidenum">
              <a:rPr lang="en-US" sz="1200">
                <a:latin typeface="Times New Roman" pitchFamily="18" charset="0"/>
              </a:rPr>
              <a:pPr algn="r" defTabSz="922338"/>
              <a:t>8</a:t>
            </a:fld>
            <a:endParaRPr lang="en-US" sz="1200">
              <a:latin typeface="Times New Roman" pitchFamily="18"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p:spPr>
        <p:txBody>
          <a:bodyPr/>
          <a:lstStyle/>
          <a:p>
            <a:endParaRPr lang="en-US" smtClean="0"/>
          </a:p>
        </p:txBody>
      </p:sp>
      <p:sp>
        <p:nvSpPr>
          <p:cNvPr id="173060" name="Slide Number Placeholder 3"/>
          <p:cNvSpPr>
            <a:spLocks noGrp="1"/>
          </p:cNvSpPr>
          <p:nvPr>
            <p:ph type="sldNum" sz="quarter" idx="5"/>
          </p:nvPr>
        </p:nvSpPr>
        <p:spPr>
          <a:noFill/>
        </p:spPr>
        <p:txBody>
          <a:bodyPr/>
          <a:lstStyle/>
          <a:p>
            <a:fld id="{D25CD323-EC9A-4923-B767-6154510A82CA}" type="slidenum">
              <a:rPr lang="en-US" smtClean="0"/>
              <a:pPr/>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endParaRPr lang="en-US" smtClean="0"/>
          </a:p>
        </p:txBody>
      </p:sp>
      <p:sp>
        <p:nvSpPr>
          <p:cNvPr id="174084" name="Slide Number Placeholder 3"/>
          <p:cNvSpPr>
            <a:spLocks noGrp="1"/>
          </p:cNvSpPr>
          <p:nvPr>
            <p:ph type="sldNum" sz="quarter" idx="5"/>
          </p:nvPr>
        </p:nvSpPr>
        <p:spPr>
          <a:noFill/>
        </p:spPr>
        <p:txBody>
          <a:bodyPr/>
          <a:lstStyle/>
          <a:p>
            <a:fld id="{9451ADA9-90DC-4241-8CF7-D0A942FE86D8}" type="slidenum">
              <a:rPr lang="en-US" smtClean="0"/>
              <a:pPr/>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p:spPr>
        <p:txBody>
          <a:bodyPr/>
          <a:lstStyle/>
          <a:p>
            <a:endParaRPr lang="en-US" smtClean="0"/>
          </a:p>
        </p:txBody>
      </p:sp>
      <p:sp>
        <p:nvSpPr>
          <p:cNvPr id="175108" name="Slide Number Placeholder 3"/>
          <p:cNvSpPr>
            <a:spLocks noGrp="1"/>
          </p:cNvSpPr>
          <p:nvPr>
            <p:ph type="sldNum" sz="quarter" idx="5"/>
          </p:nvPr>
        </p:nvSpPr>
        <p:spPr>
          <a:noFill/>
        </p:spPr>
        <p:txBody>
          <a:bodyPr/>
          <a:lstStyle/>
          <a:p>
            <a:fld id="{A2B7B414-25FF-45E2-AF63-141FB3E2487A}" type="slidenum">
              <a:rPr lang="en-US" smtClean="0"/>
              <a:pPr/>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endParaRPr lang="en-US" smtClean="0"/>
          </a:p>
        </p:txBody>
      </p:sp>
      <p:sp>
        <p:nvSpPr>
          <p:cNvPr id="176132" name="Slide Number Placeholder 3"/>
          <p:cNvSpPr>
            <a:spLocks noGrp="1"/>
          </p:cNvSpPr>
          <p:nvPr>
            <p:ph type="sldNum" sz="quarter" idx="5"/>
          </p:nvPr>
        </p:nvSpPr>
        <p:spPr>
          <a:noFill/>
        </p:spPr>
        <p:txBody>
          <a:bodyPr/>
          <a:lstStyle/>
          <a:p>
            <a:fld id="{C7E1CDCB-3FD1-420E-8B1E-D09192CB63B8}" type="slidenum">
              <a:rPr lang="en-US" smtClean="0"/>
              <a:pPr/>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p:spPr>
        <p:txBody>
          <a:bodyPr/>
          <a:lstStyle/>
          <a:p>
            <a:endParaRPr lang="en-US" smtClean="0"/>
          </a:p>
        </p:txBody>
      </p:sp>
      <p:sp>
        <p:nvSpPr>
          <p:cNvPr id="177156" name="Slide Number Placeholder 3"/>
          <p:cNvSpPr>
            <a:spLocks noGrp="1"/>
          </p:cNvSpPr>
          <p:nvPr>
            <p:ph type="sldNum" sz="quarter" idx="5"/>
          </p:nvPr>
        </p:nvSpPr>
        <p:spPr>
          <a:noFill/>
        </p:spPr>
        <p:txBody>
          <a:bodyPr/>
          <a:lstStyle/>
          <a:p>
            <a:fld id="{13DD0B29-19BD-45E6-8CEA-62B47AC451F5}" type="slidenum">
              <a:rPr lang="en-US" smtClean="0"/>
              <a:pPr/>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p:spPr>
        <p:txBody>
          <a:bodyPr/>
          <a:lstStyle/>
          <a:p>
            <a:endParaRPr lang="en-US" smtClean="0"/>
          </a:p>
        </p:txBody>
      </p:sp>
      <p:sp>
        <p:nvSpPr>
          <p:cNvPr id="178180" name="Slide Number Placeholder 3"/>
          <p:cNvSpPr>
            <a:spLocks noGrp="1"/>
          </p:cNvSpPr>
          <p:nvPr>
            <p:ph type="sldNum" sz="quarter" idx="5"/>
          </p:nvPr>
        </p:nvSpPr>
        <p:spPr>
          <a:noFill/>
        </p:spPr>
        <p:txBody>
          <a:bodyPr/>
          <a:lstStyle/>
          <a:p>
            <a:fld id="{DCBEEDD4-955F-40CF-A2CF-43A143853363}" type="slidenum">
              <a:rPr lang="en-US" smtClean="0"/>
              <a:pPr/>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p:spPr>
        <p:txBody>
          <a:bodyPr/>
          <a:lstStyle/>
          <a:p>
            <a:endParaRPr lang="en-US" smtClean="0"/>
          </a:p>
        </p:txBody>
      </p:sp>
      <p:sp>
        <p:nvSpPr>
          <p:cNvPr id="179204" name="Slide Number Placeholder 3"/>
          <p:cNvSpPr>
            <a:spLocks noGrp="1"/>
          </p:cNvSpPr>
          <p:nvPr>
            <p:ph type="sldNum" sz="quarter" idx="5"/>
          </p:nvPr>
        </p:nvSpPr>
        <p:spPr>
          <a:noFill/>
        </p:spPr>
        <p:txBody>
          <a:bodyPr/>
          <a:lstStyle/>
          <a:p>
            <a:fld id="{675C8A75-5FC4-46E9-93C8-31FE3C8A75F0}" type="slidenum">
              <a:rPr lang="en-US" smtClean="0"/>
              <a:pPr/>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smtClean="0"/>
          </a:p>
        </p:txBody>
      </p:sp>
      <p:sp>
        <p:nvSpPr>
          <p:cNvPr id="180228" name="Slide Number Placeholder 3"/>
          <p:cNvSpPr>
            <a:spLocks noGrp="1"/>
          </p:cNvSpPr>
          <p:nvPr>
            <p:ph type="sldNum" sz="quarter" idx="5"/>
          </p:nvPr>
        </p:nvSpPr>
        <p:spPr>
          <a:noFill/>
        </p:spPr>
        <p:txBody>
          <a:bodyPr/>
          <a:lstStyle/>
          <a:p>
            <a:fld id="{5DF97CD2-847F-4A43-B820-E90EC389BE66}" type="slidenum">
              <a:rPr lang="en-US" smtClean="0"/>
              <a:pPr/>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p:spPr>
        <p:txBody>
          <a:bodyPr/>
          <a:lstStyle/>
          <a:p>
            <a:endParaRPr lang="en-US" smtClean="0"/>
          </a:p>
        </p:txBody>
      </p:sp>
      <p:sp>
        <p:nvSpPr>
          <p:cNvPr id="181252" name="Slide Number Placeholder 3"/>
          <p:cNvSpPr>
            <a:spLocks noGrp="1"/>
          </p:cNvSpPr>
          <p:nvPr>
            <p:ph type="sldNum" sz="quarter" idx="5"/>
          </p:nvPr>
        </p:nvSpPr>
        <p:spPr>
          <a:noFill/>
        </p:spPr>
        <p:txBody>
          <a:bodyPr/>
          <a:lstStyle/>
          <a:p>
            <a:fld id="{D56643C6-7C54-44F3-81DC-57C12A05D9F4}" type="slidenum">
              <a:rPr lang="en-US" smtClean="0"/>
              <a:pPr/>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smtClean="0"/>
          </a:p>
        </p:txBody>
      </p:sp>
      <p:sp>
        <p:nvSpPr>
          <p:cNvPr id="182276" name="Slide Number Placeholder 3"/>
          <p:cNvSpPr>
            <a:spLocks noGrp="1"/>
          </p:cNvSpPr>
          <p:nvPr>
            <p:ph type="sldNum" sz="quarter" idx="5"/>
          </p:nvPr>
        </p:nvSpPr>
        <p:spPr>
          <a:noFill/>
        </p:spPr>
        <p:txBody>
          <a:bodyPr/>
          <a:lstStyle/>
          <a:p>
            <a:fld id="{2275FB86-BC4B-4F4D-A15E-5EC31C582B2E}" type="slidenum">
              <a:rPr lang="en-US" smtClean="0"/>
              <a:pPr/>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9F79365-73ED-48FF-BD44-63807B620BEA}" type="slidenum">
              <a:rPr lang="en-US" smtClean="0"/>
              <a:pPr/>
              <a:t>9</a:t>
            </a:fld>
            <a:endParaRPr lang="en-US" smtClean="0"/>
          </a:p>
        </p:txBody>
      </p:sp>
      <p:sp>
        <p:nvSpPr>
          <p:cNvPr id="12288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F1BD875A-6CD5-454A-9886-3E72234F0F1B}" type="slidenum">
              <a:rPr lang="en-US" sz="1200">
                <a:latin typeface="Times New Roman" pitchFamily="18" charset="0"/>
              </a:rPr>
              <a:pPr algn="r" defTabSz="922338"/>
              <a:t>9</a:t>
            </a:fld>
            <a:endParaRPr lang="en-US" sz="1200">
              <a:latin typeface="Times New Roman" pitchFamily="18" charset="0"/>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endParaRPr lang="en-US" smtClean="0"/>
          </a:p>
        </p:txBody>
      </p:sp>
      <p:sp>
        <p:nvSpPr>
          <p:cNvPr id="183300" name="Slide Number Placeholder 3"/>
          <p:cNvSpPr>
            <a:spLocks noGrp="1"/>
          </p:cNvSpPr>
          <p:nvPr>
            <p:ph type="sldNum" sz="quarter" idx="5"/>
          </p:nvPr>
        </p:nvSpPr>
        <p:spPr>
          <a:noFill/>
        </p:spPr>
        <p:txBody>
          <a:bodyPr/>
          <a:lstStyle/>
          <a:p>
            <a:fld id="{F21084B5-AA65-4611-B3FE-0392464D6077}" type="slidenum">
              <a:rPr lang="en-US" smtClean="0"/>
              <a:pPr/>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mtClean="0"/>
          </a:p>
        </p:txBody>
      </p:sp>
      <p:sp>
        <p:nvSpPr>
          <p:cNvPr id="184324" name="Slide Number Placeholder 3"/>
          <p:cNvSpPr>
            <a:spLocks noGrp="1"/>
          </p:cNvSpPr>
          <p:nvPr>
            <p:ph type="sldNum" sz="quarter" idx="5"/>
          </p:nvPr>
        </p:nvSpPr>
        <p:spPr>
          <a:noFill/>
        </p:spPr>
        <p:txBody>
          <a:bodyPr/>
          <a:lstStyle/>
          <a:p>
            <a:fld id="{A5DAB699-D6EF-48D9-AE80-75D36160EE2C}" type="slidenum">
              <a:rPr lang="en-US" smtClean="0"/>
              <a:pPr/>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endParaRPr lang="en-US" smtClean="0"/>
          </a:p>
        </p:txBody>
      </p:sp>
      <p:sp>
        <p:nvSpPr>
          <p:cNvPr id="185348" name="Slide Number Placeholder 3"/>
          <p:cNvSpPr>
            <a:spLocks noGrp="1"/>
          </p:cNvSpPr>
          <p:nvPr>
            <p:ph type="sldNum" sz="quarter" idx="5"/>
          </p:nvPr>
        </p:nvSpPr>
        <p:spPr>
          <a:noFill/>
        </p:spPr>
        <p:txBody>
          <a:bodyPr/>
          <a:lstStyle/>
          <a:p>
            <a:fld id="{A585B083-7D1E-4ABC-8ED9-539C5F1BA2D7}" type="slidenum">
              <a:rPr lang="en-US" smtClean="0"/>
              <a:pPr/>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endParaRPr lang="en-US" smtClean="0"/>
          </a:p>
        </p:txBody>
      </p:sp>
      <p:sp>
        <p:nvSpPr>
          <p:cNvPr id="186372" name="Slide Number Placeholder 3"/>
          <p:cNvSpPr>
            <a:spLocks noGrp="1"/>
          </p:cNvSpPr>
          <p:nvPr>
            <p:ph type="sldNum" sz="quarter" idx="5"/>
          </p:nvPr>
        </p:nvSpPr>
        <p:spPr>
          <a:noFill/>
        </p:spPr>
        <p:txBody>
          <a:bodyPr/>
          <a:lstStyle/>
          <a:p>
            <a:fld id="{71D5FEE2-58F6-4409-AE49-099DBCA5DC23}" type="slidenum">
              <a:rPr lang="en-US" smtClean="0"/>
              <a:pPr/>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p:spPr>
        <p:txBody>
          <a:bodyPr/>
          <a:lstStyle/>
          <a:p>
            <a:endParaRPr lang="en-US" smtClean="0"/>
          </a:p>
        </p:txBody>
      </p:sp>
      <p:sp>
        <p:nvSpPr>
          <p:cNvPr id="187396" name="Slide Number Placeholder 3"/>
          <p:cNvSpPr>
            <a:spLocks noGrp="1"/>
          </p:cNvSpPr>
          <p:nvPr>
            <p:ph type="sldNum" sz="quarter" idx="5"/>
          </p:nvPr>
        </p:nvSpPr>
        <p:spPr>
          <a:noFill/>
        </p:spPr>
        <p:txBody>
          <a:bodyPr/>
          <a:lstStyle/>
          <a:p>
            <a:fld id="{758899D6-893E-443E-BDFC-3D71931E96DB}" type="slidenum">
              <a:rPr lang="en-US" smtClean="0"/>
              <a:pPr/>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p:spPr>
        <p:txBody>
          <a:bodyPr/>
          <a:lstStyle/>
          <a:p>
            <a:endParaRPr lang="en-US" smtClean="0"/>
          </a:p>
          <a:p>
            <a:endParaRPr lang="en-US" smtClean="0"/>
          </a:p>
        </p:txBody>
      </p:sp>
      <p:sp>
        <p:nvSpPr>
          <p:cNvPr id="188420" name="Slide Number Placeholder 3"/>
          <p:cNvSpPr>
            <a:spLocks noGrp="1"/>
          </p:cNvSpPr>
          <p:nvPr>
            <p:ph type="sldNum" sz="quarter" idx="5"/>
          </p:nvPr>
        </p:nvSpPr>
        <p:spPr>
          <a:noFill/>
        </p:spPr>
        <p:txBody>
          <a:bodyPr/>
          <a:lstStyle/>
          <a:p>
            <a:fld id="{BDF5DA13-FBFF-44D2-9E5F-ADF1E726D976}" type="slidenum">
              <a:rPr lang="en-US" smtClean="0"/>
              <a:pPr/>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p:spPr>
        <p:txBody>
          <a:bodyPr/>
          <a:lstStyle/>
          <a:p>
            <a:endParaRPr lang="en-US" smtClean="0"/>
          </a:p>
        </p:txBody>
      </p:sp>
      <p:sp>
        <p:nvSpPr>
          <p:cNvPr id="189444" name="Slide Number Placeholder 3"/>
          <p:cNvSpPr>
            <a:spLocks noGrp="1"/>
          </p:cNvSpPr>
          <p:nvPr>
            <p:ph type="sldNum" sz="quarter" idx="5"/>
          </p:nvPr>
        </p:nvSpPr>
        <p:spPr>
          <a:noFill/>
        </p:spPr>
        <p:txBody>
          <a:bodyPr/>
          <a:lstStyle/>
          <a:p>
            <a:fld id="{F0E1BB3F-7D4F-4EC6-98F5-19B58D537C12}" type="slidenum">
              <a:rPr lang="en-US" smtClean="0"/>
              <a:pPr/>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endParaRPr lang="en-US" smtClean="0"/>
          </a:p>
        </p:txBody>
      </p:sp>
      <p:sp>
        <p:nvSpPr>
          <p:cNvPr id="190468" name="Slide Number Placeholder 3"/>
          <p:cNvSpPr>
            <a:spLocks noGrp="1"/>
          </p:cNvSpPr>
          <p:nvPr>
            <p:ph type="sldNum" sz="quarter" idx="5"/>
          </p:nvPr>
        </p:nvSpPr>
        <p:spPr>
          <a:noFill/>
        </p:spPr>
        <p:txBody>
          <a:bodyPr/>
          <a:lstStyle/>
          <a:p>
            <a:fld id="{EC559053-8424-4E54-8275-7844789817AA}" type="slidenum">
              <a:rPr lang="en-US" smtClean="0"/>
              <a:pPr/>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smtClean="0"/>
          </a:p>
        </p:txBody>
      </p:sp>
      <p:sp>
        <p:nvSpPr>
          <p:cNvPr id="191492" name="Slide Number Placeholder 3"/>
          <p:cNvSpPr>
            <a:spLocks noGrp="1"/>
          </p:cNvSpPr>
          <p:nvPr>
            <p:ph type="sldNum" sz="quarter" idx="5"/>
          </p:nvPr>
        </p:nvSpPr>
        <p:spPr>
          <a:noFill/>
        </p:spPr>
        <p:txBody>
          <a:bodyPr/>
          <a:lstStyle/>
          <a:p>
            <a:fld id="{B2F3B821-A11C-46CF-9948-83D0D958C713}" type="slidenum">
              <a:rPr lang="en-US" smtClean="0"/>
              <a:pPr/>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endParaRPr lang="en-US" smtClean="0"/>
          </a:p>
        </p:txBody>
      </p:sp>
      <p:sp>
        <p:nvSpPr>
          <p:cNvPr id="192516" name="Slide Number Placeholder 3"/>
          <p:cNvSpPr>
            <a:spLocks noGrp="1"/>
          </p:cNvSpPr>
          <p:nvPr>
            <p:ph type="sldNum" sz="quarter" idx="5"/>
          </p:nvPr>
        </p:nvSpPr>
        <p:spPr>
          <a:noFill/>
        </p:spPr>
        <p:txBody>
          <a:bodyPr/>
          <a:lstStyle/>
          <a:p>
            <a:fld id="{0BFD35B0-861F-493D-BD53-DFC6621C79D5}" type="slidenum">
              <a:rPr lang="en-US" smtClean="0"/>
              <a:pPr/>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8533"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918534" name="Rectangle 6"/>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a:xfrm>
            <a:off x="457200" y="6245225"/>
            <a:ext cx="2133600" cy="476250"/>
          </a:xfrm>
        </p:spPr>
        <p:txBody>
          <a:bodyPr/>
          <a:lstStyle>
            <a:lvl1pPr>
              <a:defRPr/>
            </a:lvl1pPr>
          </a:lstStyle>
          <a:p>
            <a:pPr>
              <a:defRPr/>
            </a:pPr>
            <a:fld id="{8DF74B87-0072-415D-BDEB-2E5290851623}" type="datetime1">
              <a:rPr lang="en-US"/>
              <a:pPr>
                <a:defRPr/>
              </a:pPr>
              <a:t>5/23/2010</a:t>
            </a:fld>
            <a:endParaRPr lang="en-US" altLang="en-US" dirty="0"/>
          </a:p>
        </p:txBody>
      </p:sp>
      <p:sp>
        <p:nvSpPr>
          <p:cNvPr id="5" name="Rectangle 3"/>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6" name="Rectangle 4"/>
          <p:cNvSpPr>
            <a:spLocks noGrp="1" noChangeArrowheads="1"/>
          </p:cNvSpPr>
          <p:nvPr>
            <p:ph type="sldNum" sz="quarter" idx="12"/>
          </p:nvPr>
        </p:nvSpPr>
        <p:spPr>
          <a:xfrm>
            <a:off x="6553200" y="6245225"/>
            <a:ext cx="2133600" cy="476250"/>
          </a:xfrm>
        </p:spPr>
        <p:txBody>
          <a:bodyPr lIns="85106" tIns="42552" rIns="85106" bIns="42552" anchor="b"/>
          <a:lstStyle>
            <a:lvl1pPr eaLnBrk="1" hangingPunct="1">
              <a:defRPr sz="1300">
                <a:latin typeface="Garamond" pitchFamily="18" charset="0"/>
              </a:defRPr>
            </a:lvl1pPr>
          </a:lstStyle>
          <a:p>
            <a:pPr>
              <a:defRPr/>
            </a:pPr>
            <a:fld id="{AC347EE1-CC8F-4DA3-B41D-6B92E28131FF}" type="slidenum">
              <a:rPr lang="en-US" altLang="en-US"/>
              <a:pPr>
                <a:defRPr/>
              </a:pPr>
              <a:t>‹#›</a:t>
            </a:fld>
            <a:endParaRPr lang="en-US"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5E38D75-6BC4-478F-B690-63AEE5D91B2D}" type="datetime1">
              <a:rPr lang="en-US"/>
              <a:pPr>
                <a:defRPr/>
              </a:pPr>
              <a:t>5/23/2010</a:t>
            </a:fld>
            <a:endParaRPr lang="en-US" alt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6396ACBC-1A2A-436F-AF53-C055C13DDBD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7788"/>
            <a:ext cx="2019300" cy="6173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7788"/>
            <a:ext cx="5905500" cy="6173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877322F1-32DD-49EC-B2DB-C91A419349D2}" type="datetime1">
              <a:rPr lang="en-US"/>
              <a:pPr>
                <a:defRPr/>
              </a:pPr>
              <a:t>5/23/2010</a:t>
            </a:fld>
            <a:endParaRPr lang="en-US" alt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DBA94E74-463E-4304-AE2A-0016E16CBBA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3100" y="-77788"/>
            <a:ext cx="7772400" cy="554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762000"/>
            <a:ext cx="396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505200"/>
            <a:ext cx="396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fld id="{27EBFED6-8A18-43C2-8A75-8EE07040878A}" type="datetime1">
              <a:rPr lang="en-US"/>
              <a:pPr>
                <a:defRPr/>
              </a:pPr>
              <a:t>5/23/2010</a:t>
            </a:fld>
            <a:endParaRPr lang="en-US" altLang="en-US" dirty="0"/>
          </a:p>
        </p:txBody>
      </p:sp>
      <p:sp>
        <p:nvSpPr>
          <p:cNvPr id="7"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8"/>
          <p:cNvSpPr>
            <a:spLocks noGrp="1" noChangeArrowheads="1"/>
          </p:cNvSpPr>
          <p:nvPr>
            <p:ph type="sldNum" sz="quarter" idx="12"/>
          </p:nvPr>
        </p:nvSpPr>
        <p:spPr>
          <a:ln/>
        </p:spPr>
        <p:txBody>
          <a:bodyPr/>
          <a:lstStyle>
            <a:lvl1pPr>
              <a:defRPr/>
            </a:lvl1pPr>
          </a:lstStyle>
          <a:p>
            <a:pPr>
              <a:defRPr/>
            </a:pPr>
            <a:fld id="{FDEA51B9-1E76-42F4-8B16-7FFFD7B2CA7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73100" y="-77788"/>
            <a:ext cx="7772400" cy="554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62000"/>
            <a:ext cx="8077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505200"/>
            <a:ext cx="8077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8D52A8D8-F9A9-40EC-8EDD-628C656BEA8D}" type="datetime1">
              <a:rPr lang="en-US"/>
              <a:pPr>
                <a:defRPr/>
              </a:pPr>
              <a:t>5/23/2010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45A44A14-ED8D-4D94-828E-E85445CA655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3100" y="-77788"/>
            <a:ext cx="7772400" cy="554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828B164E-B98B-4F82-8AD4-E19A6E4A41EB}" type="datetime1">
              <a:rPr lang="en-US"/>
              <a:pPr>
                <a:defRPr/>
              </a:pPr>
              <a:t>5/23/2010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FEFDD678-4755-4F97-8BFB-7D40FC7C13A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3100" y="-77788"/>
            <a:ext cx="7772400" cy="554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AE8D4C1D-1AF8-42FB-A0D5-7EDAE68F731A}" type="datetime1">
              <a:rPr lang="en-US"/>
              <a:pPr>
                <a:defRPr/>
              </a:pPr>
              <a:t>5/23/2010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BC385BCB-D182-4C85-BE60-B8E4E185AB9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712596F-9E55-4F64-B0BC-790E9FC15F1C}" type="datetime1">
              <a:rPr lang="en-US"/>
              <a:pPr>
                <a:defRPr/>
              </a:pPr>
              <a:t>5/23/2010</a:t>
            </a:fld>
            <a:endParaRPr lang="en-US" alt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A3AF97A3-6728-4865-85C7-208EE2333AE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072B7609-418A-4A90-87F4-096E6AE3060E}" type="datetime1">
              <a:rPr lang="en-US"/>
              <a:pPr>
                <a:defRPr/>
              </a:pPr>
              <a:t>5/23/2010</a:t>
            </a:fld>
            <a:endParaRPr lang="en-US" alt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A49C6C36-BC51-4744-A2AD-B87B8B6C4AE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620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7620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E42DAE89-543E-4CDD-9C84-E77F96293350}" type="datetime1">
              <a:rPr lang="en-US"/>
              <a:pPr>
                <a:defRPr/>
              </a:pPr>
              <a:t>5/23/2010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55354DF1-6B10-4205-A004-EEF01236575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40320F8E-767E-47E8-B82F-71442AF9486C}" type="datetime1">
              <a:rPr lang="en-US"/>
              <a:pPr>
                <a:defRPr/>
              </a:pPr>
              <a:t>5/23/2010</a:t>
            </a:fld>
            <a:endParaRPr lang="en-US" alt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p:cNvSpPr>
            <a:spLocks noGrp="1" noChangeArrowheads="1"/>
          </p:cNvSpPr>
          <p:nvPr>
            <p:ph type="sldNum" sz="quarter" idx="12"/>
          </p:nvPr>
        </p:nvSpPr>
        <p:spPr>
          <a:ln/>
        </p:spPr>
        <p:txBody>
          <a:bodyPr/>
          <a:lstStyle>
            <a:lvl1pPr>
              <a:defRPr/>
            </a:lvl1pPr>
          </a:lstStyle>
          <a:p>
            <a:pPr>
              <a:defRPr/>
            </a:pPr>
            <a:fld id="{5D753EEB-1A32-4925-90FA-8D512CE9862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5656ED5D-0C29-487C-974E-BE0264C08C31}" type="datetime1">
              <a:rPr lang="en-US"/>
              <a:pPr>
                <a:defRPr/>
              </a:pPr>
              <a:t>5/23/2010</a:t>
            </a:fld>
            <a:endParaRPr lang="en-US" alt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p:cNvSpPr>
            <a:spLocks noGrp="1" noChangeArrowheads="1"/>
          </p:cNvSpPr>
          <p:nvPr>
            <p:ph type="sldNum" sz="quarter" idx="12"/>
          </p:nvPr>
        </p:nvSpPr>
        <p:spPr>
          <a:ln/>
        </p:spPr>
        <p:txBody>
          <a:bodyPr/>
          <a:lstStyle>
            <a:lvl1pPr>
              <a:defRPr/>
            </a:lvl1pPr>
          </a:lstStyle>
          <a:p>
            <a:pPr>
              <a:defRPr/>
            </a:pPr>
            <a:fld id="{7D00D915-1A36-4801-908F-4E68A475298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D6F84C4-40DA-4287-9CC7-E92A5249DD79}" type="datetime1">
              <a:rPr lang="en-US"/>
              <a:pPr>
                <a:defRPr/>
              </a:pPr>
              <a:t>5/23/2010</a:t>
            </a:fld>
            <a:endParaRPr lang="en-US" alt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p:cNvSpPr>
            <a:spLocks noGrp="1" noChangeArrowheads="1"/>
          </p:cNvSpPr>
          <p:nvPr>
            <p:ph type="sldNum" sz="quarter" idx="12"/>
          </p:nvPr>
        </p:nvSpPr>
        <p:spPr>
          <a:ln/>
        </p:spPr>
        <p:txBody>
          <a:bodyPr/>
          <a:lstStyle>
            <a:lvl1pPr>
              <a:defRPr/>
            </a:lvl1pPr>
          </a:lstStyle>
          <a:p>
            <a:pPr>
              <a:defRPr/>
            </a:pPr>
            <a:fld id="{E73FCA15-E72E-4EB1-A997-53FA4B52C8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E8DEAC96-E6F4-4FBE-9E2F-C31542476D60}" type="datetime1">
              <a:rPr lang="en-US"/>
              <a:pPr>
                <a:defRPr/>
              </a:pPr>
              <a:t>5/23/2010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2E6186E2-3F66-454A-991D-BDB6DA1E464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3804665B-0063-44E5-8A6E-3D443C5E49BA}" type="datetime1">
              <a:rPr lang="en-US"/>
              <a:pPr>
                <a:defRPr/>
              </a:pPr>
              <a:t>5/23/2010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9A626299-172C-4DEF-A5C9-16B1F61CB503}"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5458" name="Rectangle 2"/>
          <p:cNvSpPr>
            <a:spLocks noGrp="1" noChangeArrowheads="1"/>
          </p:cNvSpPr>
          <p:nvPr>
            <p:ph type="dt" sz="half" idx="2"/>
          </p:nvPr>
        </p:nvSpPr>
        <p:spPr bwMode="auto">
          <a:xfrm>
            <a:off x="76200" y="6324600"/>
            <a:ext cx="2133600" cy="457200"/>
          </a:xfrm>
          <a:prstGeom prst="rect">
            <a:avLst/>
          </a:prstGeom>
          <a:noFill/>
          <a:ln w="9525">
            <a:noFill/>
            <a:miter lim="800000"/>
            <a:headEnd/>
            <a:tailEnd/>
          </a:ln>
          <a:effectLst/>
        </p:spPr>
        <p:txBody>
          <a:bodyPr vert="horz" wrap="square" lIns="85106" tIns="42552" rIns="85106" bIns="42552" numCol="1" anchor="b" anchorCtr="0" compatLnSpc="1">
            <a:prstTxWarp prst="textNoShape">
              <a:avLst/>
            </a:prstTxWarp>
          </a:bodyPr>
          <a:lstStyle>
            <a:lvl1pPr algn="l">
              <a:defRPr sz="1100">
                <a:latin typeface="Garamond" pitchFamily="18" charset="0"/>
              </a:defRPr>
            </a:lvl1pPr>
          </a:lstStyle>
          <a:p>
            <a:pPr>
              <a:defRPr/>
            </a:pPr>
            <a:fld id="{FBD9C03A-B7D3-4B7A-AADF-17E129BCE99C}" type="datetime1">
              <a:rPr lang="en-US"/>
              <a:pPr>
                <a:defRPr/>
              </a:pPr>
              <a:t>5/23/2010</a:t>
            </a:fld>
            <a:endParaRPr lang="en-US" altLang="en-US" dirty="0"/>
          </a:p>
        </p:txBody>
      </p:sp>
      <p:sp>
        <p:nvSpPr>
          <p:cNvPr id="915459" name="Rectangle 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85106" tIns="42552" rIns="85106" bIns="42552" numCol="1" anchor="b" anchorCtr="0" compatLnSpc="1">
            <a:prstTxWarp prst="textNoShape">
              <a:avLst/>
            </a:prstTxWarp>
          </a:bodyPr>
          <a:lstStyle>
            <a:lvl1pPr>
              <a:defRPr sz="1100">
                <a:latin typeface="Garamond" pitchFamily="18" charset="0"/>
              </a:defRPr>
            </a:lvl1pPr>
          </a:lstStyle>
          <a:p>
            <a:pPr>
              <a:defRPr/>
            </a:pPr>
            <a:endParaRPr lang="en-US" altLang="en-US"/>
          </a:p>
        </p:txBody>
      </p:sp>
      <p:sp>
        <p:nvSpPr>
          <p:cNvPr id="4100" name="Rectangle 5"/>
          <p:cNvSpPr>
            <a:spLocks noGrp="1" noChangeArrowheads="1"/>
          </p:cNvSpPr>
          <p:nvPr>
            <p:ph type="body" idx="1"/>
          </p:nvPr>
        </p:nvSpPr>
        <p:spPr bwMode="auto">
          <a:xfrm>
            <a:off x="457200" y="762000"/>
            <a:ext cx="8077200" cy="53340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p:txBody>
      </p:sp>
      <p:sp>
        <p:nvSpPr>
          <p:cNvPr id="4101" name="Rectangle 6"/>
          <p:cNvSpPr>
            <a:spLocks noGrp="1" noChangeArrowheads="1"/>
          </p:cNvSpPr>
          <p:nvPr>
            <p:ph type="title"/>
          </p:nvPr>
        </p:nvSpPr>
        <p:spPr bwMode="auto">
          <a:xfrm>
            <a:off x="673100" y="-77788"/>
            <a:ext cx="7772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a:r>
              <a:rPr lang="en-US" altLang="zh-CN" smtClean="0"/>
              <a:t>Click to edit Master title style</a:t>
            </a:r>
          </a:p>
        </p:txBody>
      </p:sp>
      <p:sp>
        <p:nvSpPr>
          <p:cNvPr id="915463" name="Line 7"/>
          <p:cNvSpPr>
            <a:spLocks noChangeShapeType="1"/>
          </p:cNvSpPr>
          <p:nvPr userDrawn="1"/>
        </p:nvSpPr>
        <p:spPr bwMode="auto">
          <a:xfrm>
            <a:off x="268288" y="476250"/>
            <a:ext cx="8651875" cy="0"/>
          </a:xfrm>
          <a:prstGeom prst="line">
            <a:avLst/>
          </a:prstGeom>
          <a:noFill/>
          <a:ln w="38100">
            <a:solidFill>
              <a:srgbClr val="888888"/>
            </a:solidFill>
            <a:round/>
            <a:headEnd/>
            <a:tailEnd/>
          </a:ln>
          <a:effectLst/>
        </p:spPr>
        <p:txBody>
          <a:bodyPr/>
          <a:lstStyle/>
          <a:p>
            <a:pPr>
              <a:defRPr/>
            </a:pPr>
            <a:endParaRPr lang="en-US" dirty="0"/>
          </a:p>
        </p:txBody>
      </p:sp>
      <p:sp>
        <p:nvSpPr>
          <p:cNvPr id="3080" name="Rectangle 8"/>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F05A14AE-71DF-4850-BB85-8E5C09A7DAD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2"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Lst>
  <p:timing>
    <p:tnLst>
      <p:par>
        <p:cTn id="1" dur="indefinite" restart="never" nodeType="tmRoot"/>
      </p:par>
    </p:tnLst>
  </p:timing>
  <p:hf hdr="0" ftr="0" dt="0"/>
  <p:txStyles>
    <p:titleStyle>
      <a:lvl1pPr algn="ctr" defTabSz="850900" rtl="0" eaLnBrk="0" fontAlgn="base" hangingPunct="0">
        <a:spcBef>
          <a:spcPct val="0"/>
        </a:spcBef>
        <a:spcAft>
          <a:spcPct val="0"/>
        </a:spcAft>
        <a:defRPr sz="2600" b="1">
          <a:solidFill>
            <a:srgbClr val="FF3300"/>
          </a:solidFill>
          <a:latin typeface="+mj-lt"/>
          <a:ea typeface="+mj-ea"/>
          <a:cs typeface="+mj-cs"/>
        </a:defRPr>
      </a:lvl1pPr>
      <a:lvl2pPr algn="ctr" defTabSz="850900" rtl="0" eaLnBrk="0" fontAlgn="base" hangingPunct="0">
        <a:spcBef>
          <a:spcPct val="0"/>
        </a:spcBef>
        <a:spcAft>
          <a:spcPct val="0"/>
        </a:spcAft>
        <a:defRPr sz="2600" b="1">
          <a:solidFill>
            <a:srgbClr val="FF3300"/>
          </a:solidFill>
          <a:latin typeface="Arial Unicode"/>
          <a:cs typeface="Arial" pitchFamily="34" charset="0"/>
        </a:defRPr>
      </a:lvl2pPr>
      <a:lvl3pPr algn="ctr" defTabSz="850900" rtl="0" eaLnBrk="0" fontAlgn="base" hangingPunct="0">
        <a:spcBef>
          <a:spcPct val="0"/>
        </a:spcBef>
        <a:spcAft>
          <a:spcPct val="0"/>
        </a:spcAft>
        <a:defRPr sz="2600" b="1">
          <a:solidFill>
            <a:srgbClr val="FF3300"/>
          </a:solidFill>
          <a:latin typeface="Arial Unicode"/>
          <a:cs typeface="Arial" pitchFamily="34" charset="0"/>
        </a:defRPr>
      </a:lvl3pPr>
      <a:lvl4pPr algn="ctr" defTabSz="850900" rtl="0" eaLnBrk="0" fontAlgn="base" hangingPunct="0">
        <a:spcBef>
          <a:spcPct val="0"/>
        </a:spcBef>
        <a:spcAft>
          <a:spcPct val="0"/>
        </a:spcAft>
        <a:defRPr sz="2600" b="1">
          <a:solidFill>
            <a:srgbClr val="FF3300"/>
          </a:solidFill>
          <a:latin typeface="Arial Unicode"/>
          <a:cs typeface="Arial" pitchFamily="34" charset="0"/>
        </a:defRPr>
      </a:lvl4pPr>
      <a:lvl5pPr algn="ctr" defTabSz="850900" rtl="0" eaLnBrk="0" fontAlgn="base" hangingPunct="0">
        <a:spcBef>
          <a:spcPct val="0"/>
        </a:spcBef>
        <a:spcAft>
          <a:spcPct val="0"/>
        </a:spcAft>
        <a:defRPr sz="2600" b="1">
          <a:solidFill>
            <a:srgbClr val="FF3300"/>
          </a:solidFill>
          <a:latin typeface="Arial Unicode"/>
          <a:cs typeface="Arial" pitchFamily="34" charset="0"/>
        </a:defRPr>
      </a:lvl5pPr>
      <a:lvl6pPr marL="457200" algn="ctr" defTabSz="850900" rtl="0" fontAlgn="base">
        <a:spcBef>
          <a:spcPct val="0"/>
        </a:spcBef>
        <a:spcAft>
          <a:spcPct val="0"/>
        </a:spcAft>
        <a:defRPr sz="2600" b="1">
          <a:solidFill>
            <a:srgbClr val="FF3300"/>
          </a:solidFill>
          <a:latin typeface="Arial Unicode"/>
          <a:cs typeface="Arial" pitchFamily="34" charset="0"/>
        </a:defRPr>
      </a:lvl6pPr>
      <a:lvl7pPr marL="914400" algn="ctr" defTabSz="850900" rtl="0" fontAlgn="base">
        <a:spcBef>
          <a:spcPct val="0"/>
        </a:spcBef>
        <a:spcAft>
          <a:spcPct val="0"/>
        </a:spcAft>
        <a:defRPr sz="2600" b="1">
          <a:solidFill>
            <a:srgbClr val="FF3300"/>
          </a:solidFill>
          <a:latin typeface="Arial Unicode"/>
          <a:cs typeface="Arial" pitchFamily="34" charset="0"/>
        </a:defRPr>
      </a:lvl7pPr>
      <a:lvl8pPr marL="1371600" algn="ctr" defTabSz="850900" rtl="0" fontAlgn="base">
        <a:spcBef>
          <a:spcPct val="0"/>
        </a:spcBef>
        <a:spcAft>
          <a:spcPct val="0"/>
        </a:spcAft>
        <a:defRPr sz="2600" b="1">
          <a:solidFill>
            <a:srgbClr val="FF3300"/>
          </a:solidFill>
          <a:latin typeface="Arial Unicode"/>
          <a:cs typeface="Arial" pitchFamily="34" charset="0"/>
        </a:defRPr>
      </a:lvl8pPr>
      <a:lvl9pPr marL="1828800" algn="ctr" defTabSz="850900" rtl="0" fontAlgn="base">
        <a:spcBef>
          <a:spcPct val="0"/>
        </a:spcBef>
        <a:spcAft>
          <a:spcPct val="0"/>
        </a:spcAft>
        <a:defRPr sz="2600" b="1">
          <a:solidFill>
            <a:srgbClr val="FF3300"/>
          </a:solidFill>
          <a:latin typeface="Arial Unicode"/>
          <a:cs typeface="Arial" pitchFamily="34" charset="0"/>
        </a:defRPr>
      </a:lvl9pPr>
    </p:titleStyle>
    <p:bodyStyle>
      <a:lvl1pPr marL="160338" indent="-160338" algn="l" defTabSz="850900" rtl="0" eaLnBrk="0" fontAlgn="base" hangingPunct="0">
        <a:spcBef>
          <a:spcPct val="20000"/>
        </a:spcBef>
        <a:spcAft>
          <a:spcPct val="0"/>
        </a:spcAft>
        <a:buClr>
          <a:schemeClr val="tx1"/>
        </a:buClr>
        <a:buChar char="•"/>
        <a:defRPr sz="1900">
          <a:solidFill>
            <a:schemeClr val="tx1"/>
          </a:solidFill>
          <a:latin typeface="+mn-lt"/>
          <a:ea typeface="+mn-ea"/>
          <a:cs typeface="+mn-cs"/>
        </a:defRPr>
      </a:lvl1pPr>
      <a:lvl2pPr marL="425450" indent="-158750" algn="l" defTabSz="850900" rtl="0" eaLnBrk="0" fontAlgn="base" hangingPunct="0">
        <a:spcBef>
          <a:spcPct val="20000"/>
        </a:spcBef>
        <a:spcAft>
          <a:spcPct val="0"/>
        </a:spcAft>
        <a:buClr>
          <a:schemeClr val="tx1"/>
        </a:buClr>
        <a:buChar char="•"/>
        <a:defRPr sz="1700">
          <a:solidFill>
            <a:schemeClr val="tx1"/>
          </a:solidFill>
          <a:latin typeface="+mn-lt"/>
          <a:cs typeface="+mn-cs"/>
        </a:defRPr>
      </a:lvl2pPr>
      <a:lvl3pPr marL="692150" indent="-160338" algn="l" defTabSz="850900" rtl="0" eaLnBrk="0" fontAlgn="base" hangingPunct="0">
        <a:spcBef>
          <a:spcPct val="20000"/>
        </a:spcBef>
        <a:spcAft>
          <a:spcPct val="0"/>
        </a:spcAft>
        <a:buClr>
          <a:schemeClr val="tx1"/>
        </a:buClr>
        <a:buChar char="•"/>
        <a:defRPr sz="1500">
          <a:solidFill>
            <a:schemeClr val="tx1"/>
          </a:solidFill>
          <a:latin typeface="+mn-lt"/>
          <a:cs typeface="+mn-cs"/>
        </a:defRPr>
      </a:lvl3pPr>
      <a:lvl4pPr marL="1465263" indent="-295275" algn="l" defTabSz="850900" rtl="0" eaLnBrk="0" fontAlgn="base" hangingPunct="0">
        <a:spcBef>
          <a:spcPct val="20000"/>
        </a:spcBef>
        <a:spcAft>
          <a:spcPct val="0"/>
        </a:spcAft>
        <a:buClr>
          <a:schemeClr val="accent2"/>
        </a:buClr>
        <a:buSzPct val="70000"/>
        <a:buFont typeface="Wingdings" pitchFamily="2" charset="2"/>
        <a:buChar char="q"/>
        <a:defRPr sz="1900">
          <a:solidFill>
            <a:schemeClr val="tx1"/>
          </a:solidFill>
          <a:latin typeface="+mn-lt"/>
          <a:cs typeface="+mn-cs"/>
        </a:defRPr>
      </a:lvl4pPr>
      <a:lvl5pPr marL="1887538" indent="-315913" algn="l" defTabSz="850900" rtl="0" eaLnBrk="0" fontAlgn="base" hangingPunct="0">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5pPr>
      <a:lvl6pPr marL="2344738" indent="-315913" algn="l" defTabSz="850900" rtl="0" fontAlgn="base">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6pPr>
      <a:lvl7pPr marL="2801938" indent="-315913" algn="l" defTabSz="850900" rtl="0" fontAlgn="base">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7pPr>
      <a:lvl8pPr marL="3259138" indent="-315913" algn="l" defTabSz="850900" rtl="0" fontAlgn="base">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8pPr>
      <a:lvl9pPr marL="3716338" indent="-315913" algn="l" defTabSz="850900" rtl="0" fontAlgn="base">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dre.vanderbilt.edu/~gokhale"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0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93.png"/></Relationships>
</file>

<file path=ppt/slides/_rels/slide10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3.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0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5.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49.png"/></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6.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49.png"/></Relationships>
</file>

<file path=ppt/slides/_rels/slide10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49.png"/></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8.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49.png"/></Relationships>
</file>

<file path=ppt/slides/_rels/slide10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12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2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notesSlide" Target="../notesSlides/notesSlide125.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1.png"/><Relationship Id="rId5" Type="http://schemas.openxmlformats.org/officeDocument/2006/relationships/oleObject" Target="../embeddings/oleObject19.bin"/><Relationship Id="rId4" Type="http://schemas.openxmlformats.org/officeDocument/2006/relationships/image" Target="../media/image118.png"/><Relationship Id="rId9" Type="http://schemas.openxmlformats.org/officeDocument/2006/relationships/image" Target="../media/image120.png"/></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12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3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31.xml"/><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pn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0.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45.xml"/><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14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46.xml"/><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14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47.xml"/><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148.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48.xml"/><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14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49.xml"/><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50.xml"/><Relationship Id="rId1" Type="http://schemas.openxmlformats.org/officeDocument/2006/relationships/slideLayout" Target="../slideLayouts/slideLayout7.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151.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pn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3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notesSlide" Target="../notesSlides/notesSlide248.xml"/><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jpeg"/><Relationship Id="rId4" Type="http://schemas.openxmlformats.org/officeDocument/2006/relationships/image" Target="../media/image140.jpeg"/></Relationships>
</file>

<file path=ppt/slides/_rels/slide249.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24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notesSlide" Target="../notesSlides/notesSlide253.xml"/><Relationship Id="rId1" Type="http://schemas.openxmlformats.org/officeDocument/2006/relationships/slideLayout" Target="../slideLayouts/slideLayout7.xml"/><Relationship Id="rId6" Type="http://schemas.openxmlformats.org/officeDocument/2006/relationships/image" Target="../media/image142.png"/><Relationship Id="rId5" Type="http://schemas.openxmlformats.org/officeDocument/2006/relationships/image" Target="../media/image141.jpeg"/><Relationship Id="rId4" Type="http://schemas.openxmlformats.org/officeDocument/2006/relationships/image" Target="../media/image140.jpeg"/></Relationships>
</file>

<file path=ppt/slides/_rels/slide25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54.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55.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59.xml"/><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260.xml"/><Relationship Id="rId1" Type="http://schemas.openxmlformats.org/officeDocument/2006/relationships/slideLayout" Target="../slideLayouts/slideLayout7.xml"/><Relationship Id="rId4" Type="http://schemas.openxmlformats.org/officeDocument/2006/relationships/image" Target="../media/image149.png"/></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262.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26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63.xml"/><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66.xml"/><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oleObject" Target="../embeddings/oleObject39.bin"/></Relationships>
</file>

<file path=ppt/slides/_rels/slide26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globalsecurity.org/military/systems/ship/dd-x-design.ht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3" Type="http://schemas.openxmlformats.org/officeDocument/2006/relationships/notesSlide" Target="../notesSlides/notesSlide47.xml"/><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7.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19.png"/></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file:///C:\RESEARCH\Vanderbilt\doc\papers\jai-research\dissertation\docs\step1.vsd\Drawing\~Page-1\Sheet.3" TargetMode="External"/><Relationship Id="rId5" Type="http://schemas.openxmlformats.org/officeDocument/2006/relationships/oleObject" Target="file:///C:\RESEARCH\Vanderbilt\doc\papers\jai-research\dissertation\docs\step1.vsd\Drawing\~Page-1\Sheet.2" TargetMode="External"/><Relationship Id="rId4" Type="http://schemas.openxmlformats.org/officeDocument/2006/relationships/oleObject" Target="file:///C:\RESEARCH\Vanderbilt\doc\papers\jai-research\dissertation\docs\step1.vsd\Drawing\~Page-1\Sheet.1" TargetMode="External"/></Relationships>
</file>

<file path=ppt/slides/_rels/slide7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73.xml"/><Relationship Id="rId7" Type="http://schemas.openxmlformats.org/officeDocument/2006/relationships/oleObject" Target="file:///C:\RESEARCH\Vanderbilt\doc\papers\jai-research\dissertation\docs\step1.vsd\Drawing\~Page-1\Sheet.11"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file:///C:\RESEARCH\Vanderbilt\doc\papers\jai-research\dissertation\docs\step1.vsd\Drawing\~Page-1\Sheet.3" TargetMode="External"/><Relationship Id="rId5" Type="http://schemas.openxmlformats.org/officeDocument/2006/relationships/oleObject" Target="file:///C:\RESEARCH\Vanderbilt\doc\papers\jai-research\dissertation\docs\step1.vsd\Drawing\~Page-1\Sheet.2" TargetMode="External"/><Relationship Id="rId10" Type="http://schemas.openxmlformats.org/officeDocument/2006/relationships/image" Target="../media/image60.wmf"/><Relationship Id="rId4" Type="http://schemas.openxmlformats.org/officeDocument/2006/relationships/oleObject" Target="file:///C:\RESEARCH\Vanderbilt\doc\papers\jai-research\dissertation\docs\step1.vsd\Drawing\~Page-1\Sheet.1" TargetMode="External"/><Relationship Id="rId9" Type="http://schemas.openxmlformats.org/officeDocument/2006/relationships/image" Target="../media/image59.gif"/></Relationships>
</file>

<file path=ppt/slides/_rels/slide74.xml.rels><?xml version="1.0" encoding="UTF-8" standalone="yes"?>
<Relationships xmlns="http://schemas.openxmlformats.org/package/2006/relationships"><Relationship Id="rId8" Type="http://schemas.openxmlformats.org/officeDocument/2006/relationships/oleObject" Target="file:///C:\RESEARCH\Vanderbilt\doc\papers\jai-research\dissertation\docs\step1.vsd\Drawing\~Page-1\Sheet.11" TargetMode="External"/><Relationship Id="rId3" Type="http://schemas.openxmlformats.org/officeDocument/2006/relationships/notesSlide" Target="../notesSlides/notesSlide74.xml"/><Relationship Id="rId7" Type="http://schemas.openxmlformats.org/officeDocument/2006/relationships/oleObject" Target="file:///C:\RESEARCH\Vanderbilt\doc\papers\jai-research\dissertation\docs\step1.vsd\Drawing\~Page-1\Sheet.10"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file:///C:\RESEARCH\Vanderbilt\doc\papers\jai-research\dissertation\docs\step1.vsd\Drawing\~Page-1\Sheet.3" TargetMode="External"/><Relationship Id="rId5" Type="http://schemas.openxmlformats.org/officeDocument/2006/relationships/oleObject" Target="file:///C:\RESEARCH\Vanderbilt\doc\papers\jai-research\dissertation\docs\step1.vsd\Drawing\~Page-1\Sheet.2" TargetMode="External"/><Relationship Id="rId4" Type="http://schemas.openxmlformats.org/officeDocument/2006/relationships/oleObject" Target="file:///C:\RESEARCH\Vanderbilt\doc\papers\jai-research\dissertation\docs\step1.vsd\Drawing\~Page-1\Sheet.1" TargetMode="External"/><Relationship Id="rId9" Type="http://schemas.openxmlformats.org/officeDocument/2006/relationships/image" Target="../media/image66.png"/></Relationships>
</file>

<file path=ppt/slides/_rels/slide75.xml.rels><?xml version="1.0" encoding="UTF-8" standalone="yes"?>
<Relationships xmlns="http://schemas.openxmlformats.org/package/2006/relationships"><Relationship Id="rId8" Type="http://schemas.openxmlformats.org/officeDocument/2006/relationships/oleObject" Target="file:///C:\RESEARCH\Vanderbilt\doc\papers\jai-research\dissertation\docs\step1.vsd\Drawing\~Page-1\Sheet.11" TargetMode="External"/><Relationship Id="rId3" Type="http://schemas.openxmlformats.org/officeDocument/2006/relationships/notesSlide" Target="../notesSlides/notesSlide75.xml"/><Relationship Id="rId7" Type="http://schemas.openxmlformats.org/officeDocument/2006/relationships/oleObject" Target="file:///C:\RESEARCH\Vanderbilt\doc\papers\jai-research\dissertation\docs\step1.vsd\Drawing\~Page-1\Sheet.10"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file:///C:\RESEARCH\Vanderbilt\doc\papers\jai-research\dissertation\docs\step1.vsd\Drawing\~Page-1\Sheet.3" TargetMode="External"/><Relationship Id="rId11" Type="http://schemas.openxmlformats.org/officeDocument/2006/relationships/oleObject" Target="file:///C:\RESEARCH\Vanderbilt\doc\papers\jai-research\dissertation\docs\step1.vsd\Drawing\~Page-1\Sheet.13" TargetMode="External"/><Relationship Id="rId5" Type="http://schemas.openxmlformats.org/officeDocument/2006/relationships/oleObject" Target="file:///C:\RESEARCH\Vanderbilt\doc\papers\jai-research\dissertation\docs\step1.vsd\Drawing\~Page-1\Sheet.2" TargetMode="External"/><Relationship Id="rId10" Type="http://schemas.openxmlformats.org/officeDocument/2006/relationships/image" Target="../media/image74.png"/><Relationship Id="rId4" Type="http://schemas.openxmlformats.org/officeDocument/2006/relationships/oleObject" Target="file:///C:\RESEARCH\Vanderbilt\doc\papers\jai-research\dissertation\docs\step1.vsd\Drawing\~Page-1\Sheet.1" TargetMode="External"/><Relationship Id="rId9" Type="http://schemas.openxmlformats.org/officeDocument/2006/relationships/oleObject" Target="file:///C:\RESEARCH\Vanderbilt\doc\papers\jai-research\dissertation\docs\step1.vsd\Drawing\~Page-1\Sheet.12"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7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7.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2.png"/><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79.png"/><Relationship Id="rId4" Type="http://schemas.openxmlformats.org/officeDocument/2006/relationships/image" Target="../media/image77.png"/></Relationships>
</file>

<file path=ppt/slides/_rels/slide8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0.wmf"/><Relationship Id="rId5" Type="http://schemas.openxmlformats.org/officeDocument/2006/relationships/oleObject" Target="file:///C:\RESEARCH\Vanderbilt\doc\papers\jai-research\dissertation\docs\step2.vsd\Drawing\~Page-1\Sheet.11" TargetMode="External"/><Relationship Id="rId4" Type="http://schemas.openxmlformats.org/officeDocument/2006/relationships/image" Target="../media/image84.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7" Type="http://schemas.openxmlformats.org/officeDocument/2006/relationships/oleObject" Target="file:///C:\RESEARCH\Vanderbilt\doc\papers\jai-research\dissertation\docs\step2.vsd\Drawing\~Page-1\Sheet.11"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8.png"/><Relationship Id="rId5" Type="http://schemas.openxmlformats.org/officeDocument/2006/relationships/image" Target="../media/image59.gif"/><Relationship Id="rId4" Type="http://schemas.openxmlformats.org/officeDocument/2006/relationships/image" Target="../media/image84.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file:///C:\RESEARCH\Vanderbilt\doc\papers\jai-research\dissertation\docs\step2.vsd\Drawing\~Page-1\Sheet.11" TargetMode="External"/><Relationship Id="rId5" Type="http://schemas.openxmlformats.org/officeDocument/2006/relationships/image" Target="../media/image85.png"/><Relationship Id="rId4" Type="http://schemas.openxmlformats.org/officeDocument/2006/relationships/image" Target="../media/image84.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91.png"/><Relationship Id="rId5" Type="http://schemas.openxmlformats.org/officeDocument/2006/relationships/oleObject" Target="file:///C:\RESEARCH\Vanderbilt\doc\papers\jai-research\dissertation\docs\step2.vsd\Drawing\~Page-1\Sheet.11" TargetMode="External"/><Relationship Id="rId4" Type="http://schemas.openxmlformats.org/officeDocument/2006/relationships/image" Target="../media/image84.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93.png"/><Relationship Id="rId5" Type="http://schemas.openxmlformats.org/officeDocument/2006/relationships/oleObject" Target="file:///C:\RESEARCH\Vanderbilt\doc\papers\jai-research\dissertation\docs\step2.vsd\Drawing\~Page-1\Sheet.11" TargetMode="External"/><Relationship Id="rId4" Type="http://schemas.openxmlformats.org/officeDocument/2006/relationships/image" Target="../media/image84.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93.png"/><Relationship Id="rId5" Type="http://schemas.openxmlformats.org/officeDocument/2006/relationships/oleObject" Target="file:///C:\RESEARCH\Vanderbilt\doc\papers\jai-research\dissertation\docs\step2.vsd\Drawing\~Page-1\Sheet.11" TargetMode="External"/><Relationship Id="rId4" Type="http://schemas.openxmlformats.org/officeDocument/2006/relationships/image" Target="../media/image8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7"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file:///C:\RESEARCH\Vanderbilt\doc\papers\jai-research\dissertation\docs\step2.vsd\Drawing\~Page-1\Sheet.11" TargetMode="External"/><Relationship Id="rId5" Type="http://schemas.openxmlformats.org/officeDocument/2006/relationships/image" Target="../media/image84.png"/><Relationship Id="rId4" Type="http://schemas.openxmlformats.org/officeDocument/2006/relationships/image" Target="../media/image96.png"/></Relationships>
</file>

<file path=ppt/slides/_rels/slide9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9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9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9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6.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93.png"/></Relationships>
</file>

<file path=ppt/slides/_rels/slide9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7.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93.png"/></Relationships>
</file>

<file path=ppt/slides/_rels/slide9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93.png"/></Relationships>
</file>

<file path=ppt/slides/_rels/slide9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 y="228599"/>
            <a:ext cx="8839200" cy="1295401"/>
          </a:xfrm>
        </p:spPr>
        <p:txBody>
          <a:bodyPr/>
          <a:lstStyle/>
          <a:p>
            <a:pPr eaLnBrk="1" hangingPunct="1">
              <a:spcBef>
                <a:spcPct val="50000"/>
              </a:spcBef>
            </a:pPr>
            <a:r>
              <a:rPr lang="en-US" sz="3200" dirty="0" smtClean="0">
                <a:solidFill>
                  <a:srgbClr val="FF0000"/>
                </a:solidFill>
                <a:effectLst>
                  <a:outerShdw blurRad="50800" dist="38100" dir="2700000" algn="tl" rotWithShape="0">
                    <a:prstClr val="black">
                      <a:alpha val="40000"/>
                    </a:prstClr>
                  </a:outerShdw>
                </a:effectLst>
              </a:rPr>
              <a:t>Resource-aware Deployment, Configuration and Adaptation for Fault-tolerance in Distributed Real-time Embedded Systems</a:t>
            </a:r>
          </a:p>
        </p:txBody>
      </p:sp>
      <p:pic>
        <p:nvPicPr>
          <p:cNvPr id="6147" name="Picture 3" descr="doc"/>
          <p:cNvPicPr>
            <a:picLocks noChangeAspect="1" noChangeArrowheads="1"/>
          </p:cNvPicPr>
          <p:nvPr/>
        </p:nvPicPr>
        <p:blipFill>
          <a:blip r:embed="rId3" cstate="print"/>
          <a:srcRect/>
          <a:stretch>
            <a:fillRect/>
          </a:stretch>
        </p:blipFill>
        <p:spPr bwMode="auto">
          <a:xfrm>
            <a:off x="3124200" y="5943600"/>
            <a:ext cx="2895600" cy="817563"/>
          </a:xfrm>
          <a:prstGeom prst="rect">
            <a:avLst/>
          </a:prstGeom>
          <a:noFill/>
          <a:ln w="9525">
            <a:noFill/>
            <a:miter lim="800000"/>
            <a:headEnd/>
            <a:tailEnd/>
          </a:ln>
        </p:spPr>
      </p:pic>
      <p:pic>
        <p:nvPicPr>
          <p:cNvPr id="6148" name="Picture 4" descr="vsb5"/>
          <p:cNvPicPr>
            <a:picLocks noChangeAspect="1" noChangeArrowheads="1"/>
          </p:cNvPicPr>
          <p:nvPr/>
        </p:nvPicPr>
        <p:blipFill>
          <a:blip r:embed="rId4" cstate="print"/>
          <a:srcRect/>
          <a:stretch>
            <a:fillRect/>
          </a:stretch>
        </p:blipFill>
        <p:spPr bwMode="auto">
          <a:xfrm>
            <a:off x="76200" y="5562600"/>
            <a:ext cx="1219200" cy="1219200"/>
          </a:xfrm>
          <a:prstGeom prst="rect">
            <a:avLst/>
          </a:prstGeom>
          <a:noFill/>
          <a:ln w="9525">
            <a:noFill/>
            <a:miter lim="800000"/>
            <a:headEnd/>
            <a:tailEnd/>
          </a:ln>
        </p:spPr>
      </p:pic>
      <p:pic>
        <p:nvPicPr>
          <p:cNvPr id="6149" name="Picture 5" descr="isis"/>
          <p:cNvPicPr>
            <a:picLocks noChangeAspect="1" noChangeArrowheads="1"/>
          </p:cNvPicPr>
          <p:nvPr/>
        </p:nvPicPr>
        <p:blipFill>
          <a:blip r:embed="rId5" cstate="print"/>
          <a:srcRect/>
          <a:stretch>
            <a:fillRect/>
          </a:stretch>
        </p:blipFill>
        <p:spPr bwMode="auto">
          <a:xfrm>
            <a:off x="7696200" y="5597525"/>
            <a:ext cx="1371600" cy="1184275"/>
          </a:xfrm>
          <a:prstGeom prst="rect">
            <a:avLst/>
          </a:prstGeom>
          <a:noFill/>
          <a:ln w="9525">
            <a:noFill/>
            <a:miter lim="800000"/>
            <a:headEnd/>
            <a:tailEnd/>
          </a:ln>
        </p:spPr>
      </p:pic>
      <p:sp>
        <p:nvSpPr>
          <p:cNvPr id="6150" name="Text Box 20"/>
          <p:cNvSpPr txBox="1">
            <a:spLocks noChangeArrowheads="1"/>
          </p:cNvSpPr>
          <p:nvPr/>
        </p:nvSpPr>
        <p:spPr bwMode="auto">
          <a:xfrm>
            <a:off x="576263" y="4051518"/>
            <a:ext cx="8001000" cy="1815882"/>
          </a:xfrm>
          <a:prstGeom prst="rect">
            <a:avLst/>
          </a:prstGeom>
          <a:noFill/>
          <a:ln w="12700">
            <a:noFill/>
            <a:miter lim="800000"/>
            <a:headEnd type="none" w="sm" len="sm"/>
            <a:tailEnd type="none" w="sm" len="sm"/>
          </a:ln>
        </p:spPr>
        <p:txBody>
          <a:bodyPr>
            <a:spAutoFit/>
          </a:bodyPr>
          <a:lstStyle/>
          <a:p>
            <a:pPr eaLnBrk="0" hangingPunct="0"/>
            <a:r>
              <a:rPr lang="en-US" sz="2400" dirty="0">
                <a:solidFill>
                  <a:srgbClr val="336699"/>
                </a:solidFill>
                <a:latin typeface="Impact" pitchFamily="34" charset="0"/>
              </a:rPr>
              <a:t>Department of Electrical Engineering &amp; Computer Science</a:t>
            </a:r>
          </a:p>
          <a:p>
            <a:pPr eaLnBrk="0" hangingPunct="0"/>
            <a:r>
              <a:rPr lang="en-US" sz="2400" dirty="0">
                <a:solidFill>
                  <a:srgbClr val="336699"/>
                </a:solidFill>
                <a:latin typeface="Impact" pitchFamily="34" charset="0"/>
              </a:rPr>
              <a:t>Vanderbilt University, Nashville, TN, </a:t>
            </a:r>
            <a:r>
              <a:rPr lang="en-US" sz="2400" dirty="0" smtClean="0">
                <a:solidFill>
                  <a:srgbClr val="336699"/>
                </a:solidFill>
                <a:latin typeface="Impact" pitchFamily="34" charset="0"/>
              </a:rPr>
              <a:t>USA</a:t>
            </a:r>
          </a:p>
          <a:p>
            <a:pPr eaLnBrk="0" hangingPunct="0"/>
            <a:endParaRPr lang="en-US" sz="2400" dirty="0" smtClean="0">
              <a:solidFill>
                <a:srgbClr val="336699"/>
              </a:solidFill>
              <a:latin typeface="Impact" pitchFamily="34" charset="0"/>
            </a:endParaRPr>
          </a:p>
          <a:p>
            <a:pPr eaLnBrk="0" hangingPunct="0"/>
            <a:r>
              <a:rPr lang="en-US" sz="2000" dirty="0" smtClean="0">
                <a:latin typeface="Impact" pitchFamily="34" charset="0"/>
              </a:rPr>
              <a:t>Work supported in part by DARPA PCES and ARMS programs, </a:t>
            </a:r>
          </a:p>
          <a:p>
            <a:pPr eaLnBrk="0" hangingPunct="0"/>
            <a:r>
              <a:rPr lang="en-US" sz="2000" dirty="0" smtClean="0">
                <a:latin typeface="Impact" pitchFamily="34" charset="0"/>
              </a:rPr>
              <a:t>and NSF CAREER and NSF SHF/CNS Awards</a:t>
            </a:r>
            <a:endParaRPr lang="en-US" sz="2400" dirty="0">
              <a:latin typeface="Impact" pitchFamily="34" charset="0"/>
            </a:endParaRPr>
          </a:p>
        </p:txBody>
      </p:sp>
      <p:sp>
        <p:nvSpPr>
          <p:cNvPr id="6151" name="Text Box 22"/>
          <p:cNvSpPr txBox="1">
            <a:spLocks noChangeArrowheads="1"/>
          </p:cNvSpPr>
          <p:nvPr/>
        </p:nvSpPr>
        <p:spPr bwMode="auto">
          <a:xfrm>
            <a:off x="1371600" y="1718608"/>
            <a:ext cx="6705600" cy="1938992"/>
          </a:xfrm>
          <a:prstGeom prst="rect">
            <a:avLst/>
          </a:prstGeom>
          <a:noFill/>
          <a:ln w="12700">
            <a:noFill/>
            <a:miter lim="800000"/>
            <a:headEnd type="none" w="sm" len="sm"/>
            <a:tailEnd type="none" w="sm" len="sm"/>
          </a:ln>
          <a:effectLst>
            <a:outerShdw blurRad="50800" dist="50800" dir="5400000" algn="ctr" rotWithShape="0">
              <a:schemeClr val="bg1"/>
            </a:outerShdw>
          </a:effectLst>
        </p:spPr>
        <p:txBody>
          <a:bodyPr>
            <a:spAutoFit/>
          </a:bodyPr>
          <a:lstStyle/>
          <a:p>
            <a:pPr eaLnBrk="0" hangingPunct="0"/>
            <a:r>
              <a:rPr lang="en-US" altLang="zh-CN" sz="2800" dirty="0" smtClean="0">
                <a:solidFill>
                  <a:srgbClr val="336699"/>
                </a:solidFill>
                <a:latin typeface="Impact" pitchFamily="34" charset="0"/>
                <a:ea typeface="SimSun" pitchFamily="2" charset="-122"/>
              </a:rPr>
              <a:t>Prof. Aniruddha Gokhale</a:t>
            </a:r>
            <a:endParaRPr lang="en-US" altLang="zh-CN" sz="2600" dirty="0" smtClean="0">
              <a:solidFill>
                <a:srgbClr val="336699"/>
              </a:solidFill>
              <a:latin typeface="Impact" pitchFamily="34" charset="0"/>
              <a:ea typeface="SimSun" pitchFamily="2" charset="-122"/>
            </a:endParaRPr>
          </a:p>
          <a:p>
            <a:pPr eaLnBrk="0" hangingPunct="0"/>
            <a:r>
              <a:rPr lang="en-US" altLang="zh-CN" sz="1800" dirty="0" smtClean="0">
                <a:solidFill>
                  <a:schemeClr val="tx1">
                    <a:lumMod val="85000"/>
                    <a:lumOff val="15000"/>
                  </a:schemeClr>
                </a:solidFill>
                <a:latin typeface="Impact" pitchFamily="34" charset="0"/>
                <a:ea typeface="SimSun" pitchFamily="2" charset="-122"/>
              </a:rPr>
              <a:t>a.gokhale@vanderbilt.edu</a:t>
            </a:r>
            <a:endParaRPr lang="en-US" altLang="zh-CN" sz="1800" dirty="0">
              <a:solidFill>
                <a:schemeClr val="tx1">
                  <a:lumMod val="85000"/>
                  <a:lumOff val="15000"/>
                </a:schemeClr>
              </a:solidFill>
              <a:latin typeface="Impact" pitchFamily="34" charset="0"/>
              <a:ea typeface="SimSun" pitchFamily="2" charset="-122"/>
            </a:endParaRPr>
          </a:p>
          <a:p>
            <a:pPr eaLnBrk="0" hangingPunct="0"/>
            <a:r>
              <a:rPr lang="en-US" altLang="zh-CN" sz="1800" dirty="0" smtClean="0">
                <a:solidFill>
                  <a:schemeClr val="tx1">
                    <a:lumMod val="85000"/>
                    <a:lumOff val="15000"/>
                  </a:schemeClr>
                </a:solidFill>
                <a:latin typeface="Impact" pitchFamily="34" charset="0"/>
                <a:ea typeface="SimSun" pitchFamily="2" charset="-122"/>
                <a:hlinkClick r:id="rId6"/>
              </a:rPr>
              <a:t>www.dre.vanderbilt.edu/~gokhale</a:t>
            </a:r>
            <a:endParaRPr lang="en-US" altLang="zh-CN" sz="1800" dirty="0" smtClean="0">
              <a:solidFill>
                <a:schemeClr val="tx1">
                  <a:lumMod val="85000"/>
                  <a:lumOff val="15000"/>
                </a:schemeClr>
              </a:solidFill>
              <a:latin typeface="Impact" pitchFamily="34" charset="0"/>
              <a:ea typeface="SimSun" pitchFamily="2" charset="-122"/>
            </a:endParaRPr>
          </a:p>
          <a:p>
            <a:pPr eaLnBrk="0" hangingPunct="0"/>
            <a:endParaRPr lang="en-US" altLang="zh-CN" sz="1800" dirty="0" smtClean="0">
              <a:solidFill>
                <a:schemeClr val="tx1">
                  <a:lumMod val="85000"/>
                  <a:lumOff val="15000"/>
                </a:schemeClr>
              </a:solidFill>
              <a:latin typeface="Impact" pitchFamily="34" charset="0"/>
              <a:ea typeface="SimSun" pitchFamily="2" charset="-122"/>
            </a:endParaRPr>
          </a:p>
          <a:p>
            <a:pPr eaLnBrk="0" hangingPunct="0"/>
            <a:r>
              <a:rPr lang="en-US" altLang="zh-CN" sz="1800" dirty="0" smtClean="0">
                <a:solidFill>
                  <a:schemeClr val="tx1">
                    <a:lumMod val="85000"/>
                    <a:lumOff val="15000"/>
                  </a:schemeClr>
                </a:solidFill>
                <a:latin typeface="Impact" pitchFamily="34" charset="0"/>
                <a:ea typeface="SimSun" pitchFamily="2" charset="-122"/>
              </a:rPr>
              <a:t>With contributions from</a:t>
            </a:r>
          </a:p>
          <a:p>
            <a:pPr eaLnBrk="0" hangingPunct="0"/>
            <a:r>
              <a:rPr lang="en-US" altLang="zh-CN" sz="1800" dirty="0" err="1" smtClean="0">
                <a:solidFill>
                  <a:schemeClr val="tx1">
                    <a:lumMod val="85000"/>
                    <a:lumOff val="15000"/>
                  </a:schemeClr>
                </a:solidFill>
                <a:latin typeface="Impact" pitchFamily="34" charset="0"/>
                <a:ea typeface="SimSun" pitchFamily="2" charset="-122"/>
              </a:rPr>
              <a:t>Jaiganesh</a:t>
            </a:r>
            <a:r>
              <a:rPr lang="en-US" altLang="zh-CN" sz="1800" dirty="0" smtClean="0">
                <a:solidFill>
                  <a:schemeClr val="tx1">
                    <a:lumMod val="85000"/>
                    <a:lumOff val="15000"/>
                  </a:schemeClr>
                </a:solidFill>
                <a:latin typeface="Impact" pitchFamily="34" charset="0"/>
                <a:ea typeface="SimSun" pitchFamily="2" charset="-122"/>
              </a:rPr>
              <a:t> </a:t>
            </a:r>
            <a:r>
              <a:rPr lang="en-US" altLang="zh-CN" sz="1800" dirty="0" err="1" smtClean="0">
                <a:solidFill>
                  <a:schemeClr val="tx1">
                    <a:lumMod val="85000"/>
                    <a:lumOff val="15000"/>
                  </a:schemeClr>
                </a:solidFill>
                <a:latin typeface="Impact" pitchFamily="34" charset="0"/>
                <a:ea typeface="SimSun" pitchFamily="2" charset="-122"/>
              </a:rPr>
              <a:t>Balasubramanian</a:t>
            </a:r>
            <a:r>
              <a:rPr lang="en-US" altLang="zh-CN" sz="1800" dirty="0" smtClean="0">
                <a:solidFill>
                  <a:schemeClr val="tx1">
                    <a:lumMod val="85000"/>
                    <a:lumOff val="15000"/>
                  </a:schemeClr>
                </a:solidFill>
                <a:latin typeface="Impact" pitchFamily="34" charset="0"/>
                <a:ea typeface="SimSun" pitchFamily="2" charset="-122"/>
              </a:rPr>
              <a:t>, </a:t>
            </a:r>
            <a:r>
              <a:rPr lang="en-US" altLang="zh-CN" sz="1800" dirty="0" err="1" smtClean="0">
                <a:solidFill>
                  <a:schemeClr val="tx1">
                    <a:lumMod val="85000"/>
                    <a:lumOff val="15000"/>
                  </a:schemeClr>
                </a:solidFill>
                <a:latin typeface="Impact" pitchFamily="34" charset="0"/>
                <a:ea typeface="SimSun" pitchFamily="2" charset="-122"/>
              </a:rPr>
              <a:t>Sumant</a:t>
            </a:r>
            <a:r>
              <a:rPr lang="en-US" altLang="zh-CN" sz="1800" dirty="0" smtClean="0">
                <a:solidFill>
                  <a:schemeClr val="tx1">
                    <a:lumMod val="85000"/>
                    <a:lumOff val="15000"/>
                  </a:schemeClr>
                </a:solidFill>
                <a:latin typeface="Impact" pitchFamily="34" charset="0"/>
                <a:ea typeface="SimSun" pitchFamily="2" charset="-122"/>
              </a:rPr>
              <a:t> </a:t>
            </a:r>
            <a:r>
              <a:rPr lang="en-US" altLang="zh-CN" sz="1800" dirty="0" err="1" smtClean="0">
                <a:solidFill>
                  <a:schemeClr val="tx1">
                    <a:lumMod val="85000"/>
                    <a:lumOff val="15000"/>
                  </a:schemeClr>
                </a:solidFill>
                <a:latin typeface="Impact" pitchFamily="34" charset="0"/>
                <a:ea typeface="SimSun" pitchFamily="2" charset="-122"/>
              </a:rPr>
              <a:t>Tambe</a:t>
            </a:r>
            <a:r>
              <a:rPr lang="en-US" altLang="zh-CN" sz="1800" dirty="0" smtClean="0">
                <a:solidFill>
                  <a:schemeClr val="tx1">
                    <a:lumMod val="85000"/>
                    <a:lumOff val="15000"/>
                  </a:schemeClr>
                </a:solidFill>
                <a:latin typeface="Impact" pitchFamily="34" charset="0"/>
                <a:ea typeface="SimSun" pitchFamily="2" charset="-122"/>
              </a:rPr>
              <a:t> and </a:t>
            </a:r>
            <a:r>
              <a:rPr lang="en-US" altLang="zh-CN" sz="1800" dirty="0" err="1" smtClean="0">
                <a:solidFill>
                  <a:schemeClr val="tx1">
                    <a:lumMod val="85000"/>
                    <a:lumOff val="15000"/>
                  </a:schemeClr>
                </a:solidFill>
                <a:latin typeface="Impact" pitchFamily="34" charset="0"/>
                <a:ea typeface="SimSun" pitchFamily="2" charset="-122"/>
              </a:rPr>
              <a:t>Friedhelm</a:t>
            </a:r>
            <a:r>
              <a:rPr lang="en-US" altLang="zh-CN" sz="1800" dirty="0" smtClean="0">
                <a:solidFill>
                  <a:schemeClr val="tx1">
                    <a:lumMod val="85000"/>
                    <a:lumOff val="15000"/>
                  </a:schemeClr>
                </a:solidFill>
                <a:latin typeface="Impact" pitchFamily="34" charset="0"/>
                <a:ea typeface="SimSun" pitchFamily="2" charset="-122"/>
              </a:rPr>
              <a:t> Wolf</a:t>
            </a:r>
            <a:r>
              <a:rPr lang="en-US" altLang="zh-CN" sz="2000" dirty="0">
                <a:solidFill>
                  <a:srgbClr val="336699"/>
                </a:solidFill>
                <a:latin typeface="Impact" pitchFamily="34" charset="0"/>
                <a:ea typeface="SimSun" pitchFamily="2" charset="-122"/>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8"/>
          <p:cNvSpPr>
            <a:spLocks noGrp="1" noChangeArrowheads="1"/>
          </p:cNvSpPr>
          <p:nvPr>
            <p:ph type="sldNum" sz="quarter" idx="12"/>
          </p:nvPr>
        </p:nvSpPr>
        <p:spPr>
          <a:noFill/>
        </p:spPr>
        <p:txBody>
          <a:bodyPr/>
          <a:lstStyle/>
          <a:p>
            <a:fld id="{2C0C7B9F-08DE-4F24-BEB9-FD586B87E785}" type="slidenum">
              <a:rPr lang="en-US" smtClean="0"/>
              <a:pPr/>
              <a:t>10</a:t>
            </a:fld>
            <a:endParaRPr lang="en-US" smtClean="0"/>
          </a:p>
        </p:txBody>
      </p:sp>
      <p:sp>
        <p:nvSpPr>
          <p:cNvPr id="22531"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t>Case Study: ESA Mission Control System</a:t>
            </a:r>
          </a:p>
        </p:txBody>
      </p:sp>
      <p:pic>
        <p:nvPicPr>
          <p:cNvPr id="22532" name="Picture 2" descr="C:\Users\jai\Desktop\ESA-MCS.jpg"/>
          <p:cNvPicPr>
            <a:picLocks noChangeAspect="1" noChangeArrowheads="1"/>
          </p:cNvPicPr>
          <p:nvPr/>
        </p:nvPicPr>
        <p:blipFill>
          <a:blip r:embed="rId3" cstate="print"/>
          <a:srcRect/>
          <a:stretch>
            <a:fillRect/>
          </a:stretch>
        </p:blipFill>
        <p:spPr bwMode="auto">
          <a:xfrm>
            <a:off x="4667250" y="3505200"/>
            <a:ext cx="4019550" cy="2495550"/>
          </a:xfrm>
          <a:prstGeom prst="rect">
            <a:avLst/>
          </a:prstGeom>
          <a:noFill/>
          <a:ln w="9525">
            <a:noFill/>
            <a:miter lim="800000"/>
            <a:headEnd/>
            <a:tailEnd/>
          </a:ln>
        </p:spPr>
      </p:pic>
      <p:sp>
        <p:nvSpPr>
          <p:cNvPr id="22533" name="AutoShape 59"/>
          <p:cNvSpPr>
            <a:spLocks noChangeArrowheads="1"/>
          </p:cNvSpPr>
          <p:nvPr/>
        </p:nvSpPr>
        <p:spPr bwMode="auto">
          <a:xfrm>
            <a:off x="990600" y="4876800"/>
            <a:ext cx="3121025" cy="1111250"/>
          </a:xfrm>
          <a:prstGeom prst="wedgeRectCallout">
            <a:avLst>
              <a:gd name="adj1" fmla="val 114940"/>
              <a:gd name="adj2" fmla="val 32583"/>
            </a:avLst>
          </a:prstGeom>
          <a:solidFill>
            <a:srgbClr val="FFFFCC"/>
          </a:solidFill>
          <a:ln w="12700">
            <a:solidFill>
              <a:schemeClr val="tx1"/>
            </a:solidFill>
            <a:miter lim="800000"/>
            <a:headEnd/>
            <a:tailEnd/>
          </a:ln>
        </p:spPr>
        <p:txBody>
          <a:bodyPr anchor="ctr"/>
          <a:lstStyle/>
          <a:p>
            <a:pPr eaLnBrk="0" hangingPunct="0"/>
            <a:r>
              <a:rPr lang="en-US" sz="1800"/>
              <a:t>Telecommand Server sends new operational commands to mission satellites</a:t>
            </a:r>
          </a:p>
        </p:txBody>
      </p:sp>
      <p:sp>
        <p:nvSpPr>
          <p:cNvPr id="7" name="Text Box 2"/>
          <p:cNvSpPr txBox="1">
            <a:spLocks noChangeArrowheads="1"/>
          </p:cNvSpPr>
          <p:nvPr/>
        </p:nvSpPr>
        <p:spPr bwMode="auto">
          <a:xfrm>
            <a:off x="0" y="565150"/>
            <a:ext cx="5105400" cy="28321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Mission Control Systems are the central means for control &amp; observations of space missions</a:t>
            </a:r>
          </a:p>
          <a:p>
            <a:pPr marL="174625" indent="-174625" algn="l" eaLnBrk="0" hangingPunct="0">
              <a:spcBef>
                <a:spcPct val="30000"/>
              </a:spcBef>
              <a:buFontTx/>
              <a:buChar char="•"/>
              <a:defRPr/>
            </a:pPr>
            <a:r>
              <a:rPr lang="en-US" sz="2000" dirty="0">
                <a:latin typeface="+mn-lt"/>
              </a:rPr>
              <a:t>Simultaneous operations of multiple real-time applications</a:t>
            </a:r>
          </a:p>
          <a:p>
            <a:pPr marL="174625" indent="-174625" algn="l" eaLnBrk="0" hangingPunct="0">
              <a:spcBef>
                <a:spcPct val="30000"/>
              </a:spcBef>
              <a:buFontTx/>
              <a:buChar char="•"/>
              <a:defRPr/>
            </a:pPr>
            <a:r>
              <a:rPr lang="en-US" sz="2000" dirty="0">
                <a:latin typeface="+mn-lt"/>
              </a:rPr>
              <a:t>Stringent simultaneous QoS requirements</a:t>
            </a:r>
          </a:p>
          <a:p>
            <a:pPr marL="631825" lvl="1" indent="-174625" algn="l" eaLnBrk="0" hangingPunct="0">
              <a:spcBef>
                <a:spcPct val="30000"/>
              </a:spcBef>
              <a:buFontTx/>
              <a:buChar char="•"/>
              <a:defRPr/>
            </a:pPr>
            <a:r>
              <a:rPr lang="en-US" sz="2000" dirty="0">
                <a:latin typeface="+mn-lt"/>
              </a:rPr>
              <a:t>e.g., high availability &amp; satisfactory average response times</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0" descr="snapshot3.png"/>
          <p:cNvPicPr>
            <a:picLocks noChangeAspect="1"/>
          </p:cNvPicPr>
          <p:nvPr/>
        </p:nvPicPr>
        <p:blipFill>
          <a:blip r:embed="rId3" cstate="print"/>
          <a:srcRect/>
          <a:stretch>
            <a:fillRect/>
          </a:stretch>
        </p:blipFill>
        <p:spPr bwMode="auto">
          <a:xfrm>
            <a:off x="381000" y="2133600"/>
            <a:ext cx="5486400" cy="1778000"/>
          </a:xfrm>
          <a:prstGeom prst="rect">
            <a:avLst/>
          </a:prstGeom>
          <a:noFill/>
          <a:ln w="9525">
            <a:noFill/>
            <a:miter lim="800000"/>
            <a:headEnd/>
            <a:tailEnd/>
          </a:ln>
        </p:spPr>
      </p:pic>
      <p:sp>
        <p:nvSpPr>
          <p:cNvPr id="80899"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(5/5)</a:t>
            </a:r>
          </a:p>
        </p:txBody>
      </p:sp>
      <p:sp>
        <p:nvSpPr>
          <p:cNvPr id="80900" name="Slide Number Placeholder 3"/>
          <p:cNvSpPr>
            <a:spLocks noGrp="1"/>
          </p:cNvSpPr>
          <p:nvPr>
            <p:ph type="sldNum" sz="quarter" idx="12"/>
          </p:nvPr>
        </p:nvSpPr>
        <p:spPr>
          <a:noFill/>
        </p:spPr>
        <p:txBody>
          <a:bodyPr/>
          <a:lstStyle/>
          <a:p>
            <a:fld id="{225ECAA5-9680-4254-8490-56079485E394}" type="slidenum">
              <a:rPr lang="en-US" smtClean="0"/>
              <a:pPr/>
              <a:t>100</a:t>
            </a:fld>
            <a:endParaRPr lang="en-US" smtClean="0"/>
          </a:p>
        </p:txBody>
      </p:sp>
      <p:sp>
        <p:nvSpPr>
          <p:cNvPr id="6" name="Rectangle 3"/>
          <p:cNvSpPr txBox="1">
            <a:spLocks noChangeArrowheads="1"/>
          </p:cNvSpPr>
          <p:nvPr/>
        </p:nvSpPr>
        <p:spPr bwMode="auto">
          <a:xfrm>
            <a:off x="152400" y="457200"/>
            <a:ext cx="8686800" cy="1676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4: Restrict the order in which failover targets are chosen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Utilize a rank order of replicas to dictate how failover happens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Enables the </a:t>
            </a:r>
            <a:r>
              <a:rPr lang="en-US" sz="2000" kern="0" dirty="0" err="1">
                <a:cs typeface="+mn-cs"/>
              </a:rPr>
              <a:t>Lookahead</a:t>
            </a:r>
            <a:r>
              <a:rPr lang="en-US" sz="2000" kern="0" dirty="0">
                <a:cs typeface="+mn-cs"/>
              </a:rPr>
              <a:t> algorithm to overbook resources due to guarantees that no two uncorrelated failures will make the system unschedulable </a:t>
            </a:r>
          </a:p>
        </p:txBody>
      </p:sp>
      <p:sp>
        <p:nvSpPr>
          <p:cNvPr id="7" name="Rectangle 3"/>
          <p:cNvSpPr txBox="1">
            <a:spLocks noChangeArrowheads="1"/>
          </p:cNvSpPr>
          <p:nvPr/>
        </p:nvSpPr>
        <p:spPr bwMode="auto">
          <a:xfrm>
            <a:off x="152400" y="4495800"/>
            <a:ext cx="4724400" cy="1676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Suppose the replica allocation is as shown (slightly diff from before)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Replica numbers indicate order in the failover process</a:t>
            </a:r>
          </a:p>
        </p:txBody>
      </p:sp>
      <p:sp>
        <p:nvSpPr>
          <p:cNvPr id="14" name="Rounded Rectangular Callout 13"/>
          <p:cNvSpPr/>
          <p:nvPr/>
        </p:nvSpPr>
        <p:spPr bwMode="auto">
          <a:xfrm>
            <a:off x="6172200" y="2667000"/>
            <a:ext cx="2667000" cy="1143000"/>
          </a:xfrm>
          <a:prstGeom prst="wedgeRoundRectCallout">
            <a:avLst>
              <a:gd name="adj1" fmla="val -127074"/>
              <a:gd name="adj2" fmla="val -49994"/>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Replica number denotes ordering in the failover process</a:t>
            </a:r>
          </a:p>
        </p:txBody>
      </p:sp>
      <p:pic>
        <p:nvPicPr>
          <p:cNvPr id="80904" name="Picture 8" descr="graph5_0.png"/>
          <p:cNvPicPr>
            <a:picLocks noChangeAspect="1"/>
          </p:cNvPicPr>
          <p:nvPr/>
        </p:nvPicPr>
        <p:blipFill>
          <a:blip r:embed="rId4" cstate="print"/>
          <a:srcRect/>
          <a:stretch>
            <a:fillRect/>
          </a:stretch>
        </p:blipFill>
        <p:spPr bwMode="auto">
          <a:xfrm>
            <a:off x="5029200" y="3932238"/>
            <a:ext cx="3708400" cy="278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(5/5)</a:t>
            </a:r>
          </a:p>
        </p:txBody>
      </p:sp>
      <p:sp>
        <p:nvSpPr>
          <p:cNvPr id="81923" name="Slide Number Placeholder 3"/>
          <p:cNvSpPr>
            <a:spLocks noGrp="1"/>
          </p:cNvSpPr>
          <p:nvPr>
            <p:ph type="sldNum" sz="quarter" idx="12"/>
          </p:nvPr>
        </p:nvSpPr>
        <p:spPr>
          <a:noFill/>
        </p:spPr>
        <p:txBody>
          <a:bodyPr/>
          <a:lstStyle/>
          <a:p>
            <a:fld id="{1706CA56-DBEF-4F11-B33F-EA2146B6DCD3}" type="slidenum">
              <a:rPr lang="en-US" smtClean="0"/>
              <a:pPr/>
              <a:t>101</a:t>
            </a:fld>
            <a:endParaRPr lang="en-US" smtClean="0"/>
          </a:p>
        </p:txBody>
      </p:sp>
      <p:sp>
        <p:nvSpPr>
          <p:cNvPr id="6" name="Rectangle 3"/>
          <p:cNvSpPr txBox="1">
            <a:spLocks noChangeArrowheads="1"/>
          </p:cNvSpPr>
          <p:nvPr/>
        </p:nvSpPr>
        <p:spPr bwMode="auto">
          <a:xfrm>
            <a:off x="152400" y="457200"/>
            <a:ext cx="8686800" cy="17526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4: Restrict the order in which failover targets are chosen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Utilize a rank order of replicas to dictate how failover happens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Enables the </a:t>
            </a:r>
            <a:r>
              <a:rPr lang="en-US" sz="2000" kern="0" dirty="0" err="1">
                <a:cs typeface="+mn-cs"/>
              </a:rPr>
              <a:t>Lookahead</a:t>
            </a:r>
            <a:r>
              <a:rPr lang="en-US" sz="2000" kern="0" dirty="0">
                <a:cs typeface="+mn-cs"/>
              </a:rPr>
              <a:t> algorithm to overbook resources due to guarantees that no two uncorrelated failures will make the system unschedulable </a:t>
            </a:r>
          </a:p>
        </p:txBody>
      </p:sp>
      <p:pic>
        <p:nvPicPr>
          <p:cNvPr id="81925" name="Picture 10" descr="snapshot3.png"/>
          <p:cNvPicPr>
            <a:picLocks noChangeAspect="1"/>
          </p:cNvPicPr>
          <p:nvPr/>
        </p:nvPicPr>
        <p:blipFill>
          <a:blip r:embed="rId3" cstate="print"/>
          <a:srcRect/>
          <a:stretch>
            <a:fillRect/>
          </a:stretch>
        </p:blipFill>
        <p:spPr bwMode="auto">
          <a:xfrm>
            <a:off x="381000" y="2133600"/>
            <a:ext cx="5486400" cy="1778000"/>
          </a:xfrm>
          <a:prstGeom prst="rect">
            <a:avLst/>
          </a:prstGeom>
          <a:noFill/>
          <a:ln w="9525">
            <a:noFill/>
            <a:miter lim="800000"/>
            <a:headEnd/>
            <a:tailEnd/>
          </a:ln>
        </p:spPr>
      </p:pic>
      <p:sp>
        <p:nvSpPr>
          <p:cNvPr id="9" name="Rectangle 3"/>
          <p:cNvSpPr txBox="1">
            <a:spLocks noChangeArrowheads="1"/>
          </p:cNvSpPr>
          <p:nvPr/>
        </p:nvSpPr>
        <p:spPr bwMode="auto">
          <a:xfrm>
            <a:off x="76200" y="4191000"/>
            <a:ext cx="4724400" cy="26670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Suppose P1 &amp; P4 were to fail (</a:t>
            </a:r>
            <a:r>
              <a:rPr lang="en-US" sz="2000" b="1" kern="0" dirty="0">
                <a:cs typeface="+mn-cs"/>
              </a:rPr>
              <a:t>the interesting case</a:t>
            </a:r>
            <a:r>
              <a:rPr lang="en-US" sz="2000" kern="0" dirty="0">
                <a:cs typeface="+mn-cs"/>
              </a:rPr>
              <a:t>)</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A2 &amp; B2 on P2, &amp; C2, D2, E2 on P3 will be chosen as failover targets due to the restrictions imposed</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Never can C3, D3, E3 become primaries along with A2 &amp; B2 unless more than two failures occur</a:t>
            </a:r>
          </a:p>
        </p:txBody>
      </p:sp>
      <p:pic>
        <p:nvPicPr>
          <p:cNvPr id="10" name="Picture 3" descr="C:\Users\admin\AppData\Local\Microsoft\Windows\Temporary Internet Files\Content.IE5\0HVXDC0Z\MCj04325370000[1].png"/>
          <p:cNvPicPr>
            <a:picLocks noChangeAspect="1" noChangeArrowheads="1"/>
          </p:cNvPicPr>
          <p:nvPr/>
        </p:nvPicPr>
        <p:blipFill>
          <a:blip r:embed="rId4" cstate="print"/>
          <a:srcRect/>
          <a:stretch>
            <a:fillRect/>
          </a:stretch>
        </p:blipFill>
        <p:spPr bwMode="auto">
          <a:xfrm>
            <a:off x="533400" y="2438400"/>
            <a:ext cx="1054100" cy="1054100"/>
          </a:xfrm>
          <a:prstGeom prst="rect">
            <a:avLst/>
          </a:prstGeom>
          <a:noFill/>
          <a:ln w="9525">
            <a:noFill/>
            <a:miter lim="800000"/>
            <a:headEnd/>
            <a:tailEnd/>
          </a:ln>
        </p:spPr>
      </p:pic>
      <p:pic>
        <p:nvPicPr>
          <p:cNvPr id="11" name="Picture 3" descr="C:\Users\admin\AppData\Local\Microsoft\Windows\Temporary Internet Files\Content.IE5\0HVXDC0Z\MCj04325370000[1].png"/>
          <p:cNvPicPr>
            <a:picLocks noChangeAspect="1" noChangeArrowheads="1"/>
          </p:cNvPicPr>
          <p:nvPr/>
        </p:nvPicPr>
        <p:blipFill>
          <a:blip r:embed="rId4" cstate="print"/>
          <a:srcRect/>
          <a:stretch>
            <a:fillRect/>
          </a:stretch>
        </p:blipFill>
        <p:spPr bwMode="auto">
          <a:xfrm>
            <a:off x="4737100" y="2438400"/>
            <a:ext cx="1054100" cy="1054100"/>
          </a:xfrm>
          <a:prstGeom prst="rect">
            <a:avLst/>
          </a:prstGeom>
          <a:noFill/>
          <a:ln w="9525">
            <a:noFill/>
            <a:miter lim="800000"/>
            <a:headEnd/>
            <a:tailEnd/>
          </a:ln>
        </p:spPr>
      </p:pic>
      <p:pic>
        <p:nvPicPr>
          <p:cNvPr id="81929" name="Picture 12" descr="graph5_1.png"/>
          <p:cNvPicPr>
            <a:picLocks noChangeAspect="1"/>
          </p:cNvPicPr>
          <p:nvPr/>
        </p:nvPicPr>
        <p:blipFill>
          <a:blip r:embed="rId5" cstate="print"/>
          <a:srcRect/>
          <a:stretch>
            <a:fillRect/>
          </a:stretch>
        </p:blipFill>
        <p:spPr bwMode="auto">
          <a:xfrm>
            <a:off x="5029200" y="3932238"/>
            <a:ext cx="3708400" cy="278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(5/5)</a:t>
            </a:r>
          </a:p>
        </p:txBody>
      </p:sp>
      <p:sp>
        <p:nvSpPr>
          <p:cNvPr id="82947" name="Slide Number Placeholder 3"/>
          <p:cNvSpPr>
            <a:spLocks noGrp="1"/>
          </p:cNvSpPr>
          <p:nvPr>
            <p:ph type="sldNum" sz="quarter" idx="12"/>
          </p:nvPr>
        </p:nvSpPr>
        <p:spPr>
          <a:noFill/>
        </p:spPr>
        <p:txBody>
          <a:bodyPr/>
          <a:lstStyle/>
          <a:p>
            <a:fld id="{B9BEBD37-A8D9-41C4-8503-38D971C4971F}" type="slidenum">
              <a:rPr lang="en-US" smtClean="0"/>
              <a:pPr/>
              <a:t>102</a:t>
            </a:fld>
            <a:endParaRPr lang="en-US" smtClean="0"/>
          </a:p>
        </p:txBody>
      </p:sp>
      <p:sp>
        <p:nvSpPr>
          <p:cNvPr id="6" name="Rectangle 3"/>
          <p:cNvSpPr txBox="1">
            <a:spLocks noChangeArrowheads="1"/>
          </p:cNvSpPr>
          <p:nvPr/>
        </p:nvSpPr>
        <p:spPr bwMode="auto">
          <a:xfrm>
            <a:off x="152400" y="457200"/>
            <a:ext cx="8686800" cy="16002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4: Restrict the order in which failover targets are chosen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Utilize a rank order of replicas to dictate how failover happens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Enables the </a:t>
            </a:r>
            <a:r>
              <a:rPr lang="en-US" sz="2000" kern="0" dirty="0" err="1">
                <a:cs typeface="+mn-cs"/>
              </a:rPr>
              <a:t>Lookahead</a:t>
            </a:r>
            <a:r>
              <a:rPr lang="en-US" sz="2000" kern="0" dirty="0">
                <a:cs typeface="+mn-cs"/>
              </a:rPr>
              <a:t> algorithm to overbook resources due to guarantees that no two uncorrelated failures will make the system unschedulable </a:t>
            </a:r>
          </a:p>
        </p:txBody>
      </p:sp>
      <p:pic>
        <p:nvPicPr>
          <p:cNvPr id="82949" name="Picture 10" descr="snapshot3.png"/>
          <p:cNvPicPr>
            <a:picLocks noChangeAspect="1"/>
          </p:cNvPicPr>
          <p:nvPr/>
        </p:nvPicPr>
        <p:blipFill>
          <a:blip r:embed="rId3" cstate="print"/>
          <a:srcRect/>
          <a:stretch>
            <a:fillRect/>
          </a:stretch>
        </p:blipFill>
        <p:spPr bwMode="auto">
          <a:xfrm>
            <a:off x="1295400" y="2209800"/>
            <a:ext cx="6705600" cy="2173288"/>
          </a:xfrm>
          <a:prstGeom prst="rect">
            <a:avLst/>
          </a:prstGeom>
          <a:noFill/>
          <a:ln w="9525">
            <a:noFill/>
            <a:miter lim="800000"/>
            <a:headEnd/>
            <a:tailEnd/>
          </a:ln>
        </p:spPr>
      </p:pic>
      <p:sp>
        <p:nvSpPr>
          <p:cNvPr id="12" name="Rectangle 6"/>
          <p:cNvSpPr>
            <a:spLocks noChangeArrowheads="1"/>
          </p:cNvSpPr>
          <p:nvPr/>
        </p:nvSpPr>
        <p:spPr bwMode="auto">
          <a:xfrm>
            <a:off x="533400" y="6381750"/>
            <a:ext cx="8001000" cy="40005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a:solidFill>
                  <a:srgbClr val="FF0000"/>
                </a:solidFill>
              </a:rPr>
              <a:t>Resources minimized from 6 to 4 while assuring both RT &amp; FT</a:t>
            </a:r>
            <a:endParaRPr lang="en-US" sz="2000" b="1" i="1">
              <a:solidFill>
                <a:srgbClr val="336699"/>
              </a:solidFill>
            </a:endParaRPr>
          </a:p>
        </p:txBody>
      </p:sp>
      <p:sp>
        <p:nvSpPr>
          <p:cNvPr id="15" name="Rounded Rectangular Callout 14"/>
          <p:cNvSpPr/>
          <p:nvPr/>
        </p:nvSpPr>
        <p:spPr bwMode="auto">
          <a:xfrm>
            <a:off x="3810000" y="4343400"/>
            <a:ext cx="5181600" cy="1905000"/>
          </a:xfrm>
          <a:prstGeom prst="wedgeRoundRectCallout">
            <a:avLst>
              <a:gd name="adj1" fmla="val -45418"/>
              <a:gd name="adj2" fmla="val -75005"/>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For a 2-fault tolerant system, replica numbered 3 is assured never to become a primary along with a replica numbered 2. This allows us to overbook the processor thereby minimizing resources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8"/>
          <p:cNvSpPr>
            <a:spLocks noGrp="1" noChangeArrowheads="1"/>
          </p:cNvSpPr>
          <p:nvPr>
            <p:ph type="sldNum" sz="quarter" idx="12"/>
          </p:nvPr>
        </p:nvSpPr>
        <p:spPr>
          <a:noFill/>
        </p:spPr>
        <p:txBody>
          <a:bodyPr/>
          <a:lstStyle/>
          <a:p>
            <a:fld id="{24D434D8-FA0A-4353-8306-B79B4CB2C89A}" type="slidenum">
              <a:rPr lang="en-US" smtClean="0"/>
              <a:pPr/>
              <a:t>103</a:t>
            </a:fld>
            <a:endParaRPr lang="en-US" smtClean="0"/>
          </a:p>
        </p:txBody>
      </p:sp>
      <p:sp>
        <p:nvSpPr>
          <p:cNvPr id="94211" name="Rectangle 2"/>
          <p:cNvSpPr>
            <a:spLocks noGrp="1" noChangeArrowheads="1"/>
          </p:cNvSpPr>
          <p:nvPr>
            <p:ph type="title" idx="4294967295"/>
          </p:nvPr>
        </p:nvSpPr>
        <p:spPr>
          <a:xfrm>
            <a:off x="673100" y="-52388"/>
            <a:ext cx="7772400" cy="554038"/>
          </a:xfrm>
        </p:spPr>
        <p:txBody>
          <a:bodyPr/>
          <a:lstStyle/>
          <a:p>
            <a:r>
              <a:rPr lang="en-US" dirty="0" err="1" smtClean="0"/>
              <a:t>DeCoRAM</a:t>
            </a:r>
            <a:r>
              <a:rPr lang="en-US" dirty="0" smtClean="0"/>
              <a:t> Evaluation Criteria</a:t>
            </a:r>
          </a:p>
        </p:txBody>
      </p:sp>
      <p:sp>
        <p:nvSpPr>
          <p:cNvPr id="94212"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sp>
        <p:nvSpPr>
          <p:cNvPr id="8" name="Rectangle 3"/>
          <p:cNvSpPr txBox="1">
            <a:spLocks noChangeArrowheads="1"/>
          </p:cNvSpPr>
          <p:nvPr/>
        </p:nvSpPr>
        <p:spPr>
          <a:xfrm>
            <a:off x="0" y="609600"/>
            <a:ext cx="3733800" cy="5791200"/>
          </a:xfrm>
          <a:prstGeom prst="rect">
            <a:avLst/>
          </a:prstGeom>
        </p:spPr>
        <p:txBody>
          <a:bodyPr/>
          <a:lstStyle/>
          <a:p>
            <a:pPr marL="160338" indent="-160338" algn="l" defTabSz="850900" eaLnBrk="0" hangingPunct="0">
              <a:spcBef>
                <a:spcPts val="600"/>
              </a:spcBef>
              <a:buClr>
                <a:schemeClr val="tx1"/>
              </a:buClr>
              <a:buFontTx/>
              <a:buChar char="•"/>
              <a:defRPr/>
            </a:pPr>
            <a:r>
              <a:rPr lang="en-US" sz="2000" b="1" kern="0" dirty="0">
                <a:latin typeface="+mn-lt"/>
                <a:cs typeface="+mn-cs"/>
              </a:rPr>
              <a:t>Hypothesis</a:t>
            </a:r>
            <a:r>
              <a:rPr lang="en-US" sz="2000" kern="0" dirty="0">
                <a:latin typeface="+mn-lt"/>
                <a:cs typeface="+mn-cs"/>
              </a:rPr>
              <a:t> – DeCoRAM’s Failure-aware Look-ahead Feasibility algorithm allocates applications &amp; replicas to hosts while minimizing the number of processors utilized</a:t>
            </a:r>
          </a:p>
          <a:p>
            <a:pPr marL="617538" lvl="1" indent="-160338" algn="l" defTabSz="850900" eaLnBrk="0" hangingPunct="0">
              <a:spcBef>
                <a:spcPts val="600"/>
              </a:spcBef>
              <a:buClr>
                <a:schemeClr val="tx1"/>
              </a:buClr>
              <a:buFontTx/>
              <a:buChar char="•"/>
              <a:defRPr/>
            </a:pPr>
            <a:r>
              <a:rPr lang="en-US" sz="2000" kern="0" dirty="0">
                <a:latin typeface="+mn-lt"/>
                <a:cs typeface="+mn-cs"/>
              </a:rPr>
              <a:t>number of processors utilized is lesser than the number of processors utilized using active replication </a:t>
            </a:r>
          </a:p>
        </p:txBody>
      </p:sp>
      <p:pic>
        <p:nvPicPr>
          <p:cNvPr id="2" name="Picture 7"/>
          <p:cNvPicPr>
            <a:picLocks noChangeAspect="1" noChangeArrowheads="1"/>
          </p:cNvPicPr>
          <p:nvPr/>
        </p:nvPicPr>
        <p:blipFill>
          <a:blip r:embed="rId3" cstate="print"/>
          <a:srcRect/>
          <a:stretch>
            <a:fillRect/>
          </a:stretch>
        </p:blipFill>
        <p:spPr bwMode="auto">
          <a:xfrm>
            <a:off x="4953000" y="4114800"/>
            <a:ext cx="2619375" cy="2266950"/>
          </a:xfrm>
          <a:prstGeom prst="rect">
            <a:avLst/>
          </a:prstGeom>
          <a:noFill/>
          <a:ln w="38100" algn="ctr">
            <a:noFill/>
            <a:miter lim="800000"/>
            <a:headEnd/>
            <a:tailEnd/>
          </a:ln>
        </p:spPr>
      </p:pic>
      <p:pic>
        <p:nvPicPr>
          <p:cNvPr id="94215" name="Picture 3"/>
          <p:cNvPicPr>
            <a:picLocks noChangeAspect="1" noChangeArrowheads="1"/>
          </p:cNvPicPr>
          <p:nvPr/>
        </p:nvPicPr>
        <p:blipFill>
          <a:blip r:embed="rId4" cstate="print"/>
          <a:srcRect/>
          <a:stretch>
            <a:fillRect/>
          </a:stretch>
        </p:blipFill>
        <p:spPr bwMode="auto">
          <a:xfrm>
            <a:off x="3705225" y="942975"/>
            <a:ext cx="2466975" cy="1647825"/>
          </a:xfrm>
          <a:prstGeom prst="rect">
            <a:avLst/>
          </a:prstGeom>
          <a:noFill/>
          <a:ln w="38100" algn="ctr">
            <a:noFill/>
            <a:miter lim="800000"/>
            <a:headEnd/>
            <a:tailEnd/>
          </a:ln>
        </p:spPr>
      </p:pic>
      <p:pic>
        <p:nvPicPr>
          <p:cNvPr id="94216" name="Picture 4"/>
          <p:cNvPicPr>
            <a:picLocks noChangeAspect="1" noChangeArrowheads="1"/>
          </p:cNvPicPr>
          <p:nvPr/>
        </p:nvPicPr>
        <p:blipFill>
          <a:blip r:embed="rId5" cstate="print"/>
          <a:srcRect/>
          <a:stretch>
            <a:fillRect/>
          </a:stretch>
        </p:blipFill>
        <p:spPr bwMode="auto">
          <a:xfrm>
            <a:off x="6296025" y="533400"/>
            <a:ext cx="2771775" cy="1790700"/>
          </a:xfrm>
          <a:prstGeom prst="rect">
            <a:avLst/>
          </a:prstGeom>
          <a:noFill/>
          <a:ln w="38100" algn="ctr">
            <a:noFill/>
            <a:miter lim="800000"/>
            <a:headEnd/>
            <a:tailEnd/>
          </a:ln>
        </p:spPr>
      </p:pic>
      <p:sp>
        <p:nvSpPr>
          <p:cNvPr id="94217" name="Down Arrow 6"/>
          <p:cNvSpPr>
            <a:spLocks noChangeArrowheads="1"/>
          </p:cNvSpPr>
          <p:nvPr/>
        </p:nvSpPr>
        <p:spPr bwMode="auto">
          <a:xfrm>
            <a:off x="6172200" y="1828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
        <p:nvSpPr>
          <p:cNvPr id="15" name="Rounded Rectangle 14"/>
          <p:cNvSpPr/>
          <p:nvPr/>
        </p:nvSpPr>
        <p:spPr bwMode="auto">
          <a:xfrm>
            <a:off x="4495800" y="2667000"/>
            <a:ext cx="3810000" cy="5334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dirty="0"/>
              <a:t>DeCoRAM Allocation Engine</a:t>
            </a:r>
          </a:p>
        </p:txBody>
      </p:sp>
      <p:sp>
        <p:nvSpPr>
          <p:cNvPr id="94219" name="Down Arrow 6"/>
          <p:cNvSpPr>
            <a:spLocks noChangeArrowheads="1"/>
          </p:cNvSpPr>
          <p:nvPr/>
        </p:nvSpPr>
        <p:spPr bwMode="auto">
          <a:xfrm>
            <a:off x="6019800" y="3352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8"/>
          <p:cNvSpPr>
            <a:spLocks noGrp="1" noChangeArrowheads="1"/>
          </p:cNvSpPr>
          <p:nvPr>
            <p:ph type="sldNum" sz="quarter" idx="12"/>
          </p:nvPr>
        </p:nvSpPr>
        <p:spPr>
          <a:noFill/>
        </p:spPr>
        <p:txBody>
          <a:bodyPr/>
          <a:lstStyle/>
          <a:p>
            <a:fld id="{FBDED673-DD8A-4DEB-8388-3660CB809407}" type="slidenum">
              <a:rPr lang="en-US" smtClean="0"/>
              <a:pPr/>
              <a:t>104</a:t>
            </a:fld>
            <a:endParaRPr lang="en-US" smtClean="0"/>
          </a:p>
        </p:txBody>
      </p:sp>
      <p:sp>
        <p:nvSpPr>
          <p:cNvPr id="95235" name="Rectangle 2"/>
          <p:cNvSpPr>
            <a:spLocks noGrp="1" noChangeArrowheads="1"/>
          </p:cNvSpPr>
          <p:nvPr>
            <p:ph type="title" idx="4294967295"/>
          </p:nvPr>
        </p:nvSpPr>
        <p:spPr>
          <a:xfrm>
            <a:off x="673100" y="-52388"/>
            <a:ext cx="7772400" cy="554038"/>
          </a:xfrm>
        </p:spPr>
        <p:txBody>
          <a:bodyPr/>
          <a:lstStyle/>
          <a:p>
            <a:r>
              <a:rPr lang="en-US" dirty="0" err="1" smtClean="0"/>
              <a:t>DeCoRAM</a:t>
            </a:r>
            <a:r>
              <a:rPr lang="en-US" dirty="0" smtClean="0"/>
              <a:t> Evaluation Hypothesis</a:t>
            </a:r>
          </a:p>
        </p:txBody>
      </p:sp>
      <p:sp>
        <p:nvSpPr>
          <p:cNvPr id="95236"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sp>
        <p:nvSpPr>
          <p:cNvPr id="8" name="Rectangle 3"/>
          <p:cNvSpPr txBox="1">
            <a:spLocks noChangeArrowheads="1"/>
          </p:cNvSpPr>
          <p:nvPr/>
        </p:nvSpPr>
        <p:spPr>
          <a:xfrm>
            <a:off x="0" y="609600"/>
            <a:ext cx="3733800" cy="5791200"/>
          </a:xfrm>
          <a:prstGeom prst="rect">
            <a:avLst/>
          </a:prstGeom>
        </p:spPr>
        <p:txBody>
          <a:bodyPr/>
          <a:lstStyle/>
          <a:p>
            <a:pPr marL="160338" indent="-160338" algn="l" defTabSz="850900" eaLnBrk="0" hangingPunct="0">
              <a:spcBef>
                <a:spcPts val="600"/>
              </a:spcBef>
              <a:buClr>
                <a:schemeClr val="tx1"/>
              </a:buClr>
              <a:buFontTx/>
              <a:buChar char="•"/>
              <a:defRPr/>
            </a:pPr>
            <a:r>
              <a:rPr lang="en-US" sz="2000" b="1" kern="0" dirty="0">
                <a:latin typeface="+mn-lt"/>
                <a:cs typeface="+mn-cs"/>
              </a:rPr>
              <a:t>Hypothesis</a:t>
            </a:r>
            <a:r>
              <a:rPr lang="en-US" sz="2000" kern="0" dirty="0">
                <a:latin typeface="+mn-lt"/>
                <a:cs typeface="+mn-cs"/>
              </a:rPr>
              <a:t> – DeCoRAM’s Failure-aware Look-ahead Feasibility algorithm allocates applications &amp; replicas to hosts while minimizing the number of processors utilized</a:t>
            </a:r>
          </a:p>
          <a:p>
            <a:pPr marL="617538" lvl="1" indent="-160338" algn="l" defTabSz="850900" eaLnBrk="0" hangingPunct="0">
              <a:spcBef>
                <a:spcPts val="600"/>
              </a:spcBef>
              <a:buClr>
                <a:schemeClr val="tx1"/>
              </a:buClr>
              <a:buFontTx/>
              <a:buChar char="•"/>
              <a:defRPr/>
            </a:pPr>
            <a:r>
              <a:rPr lang="en-US" sz="2000" kern="0" dirty="0">
                <a:latin typeface="+mn-lt"/>
                <a:cs typeface="+mn-cs"/>
              </a:rPr>
              <a:t>number of processors utilized is lesser than the number of processors utilized using active replication </a:t>
            </a:r>
          </a:p>
          <a:p>
            <a:pPr marL="160338" indent="-160338" algn="l" defTabSz="850900" eaLnBrk="0" hangingPunct="0">
              <a:spcBef>
                <a:spcPts val="600"/>
              </a:spcBef>
              <a:buClr>
                <a:schemeClr val="tx1"/>
              </a:buClr>
              <a:buFontTx/>
              <a:buChar char="•"/>
              <a:defRPr/>
            </a:pPr>
            <a:r>
              <a:rPr lang="en-US" sz="2000" kern="0" dirty="0">
                <a:latin typeface="+mn-lt"/>
                <a:cs typeface="+mn-cs"/>
              </a:rPr>
              <a:t>Deployment-time configured real-time fault-tolerance solution works at runtime when failures occur</a:t>
            </a:r>
          </a:p>
          <a:p>
            <a:pPr marL="617538" lvl="1" indent="-160338" algn="l" defTabSz="850900" eaLnBrk="0" hangingPunct="0">
              <a:spcBef>
                <a:spcPts val="600"/>
              </a:spcBef>
              <a:buClr>
                <a:schemeClr val="tx1"/>
              </a:buClr>
              <a:buFontTx/>
              <a:buChar char="•"/>
              <a:defRPr/>
            </a:pPr>
            <a:r>
              <a:rPr lang="en-US" sz="2000" kern="0" dirty="0">
                <a:latin typeface="+mn-lt"/>
                <a:cs typeface="+mn-cs"/>
              </a:rPr>
              <a:t>none of the applications lose high availability &amp; timeliness assurances</a:t>
            </a:r>
          </a:p>
        </p:txBody>
      </p:sp>
      <p:pic>
        <p:nvPicPr>
          <p:cNvPr id="95238" name="Picture 2"/>
          <p:cNvPicPr>
            <a:picLocks noChangeAspect="1" noChangeArrowheads="1"/>
          </p:cNvPicPr>
          <p:nvPr/>
        </p:nvPicPr>
        <p:blipFill>
          <a:blip r:embed="rId3" cstate="print"/>
          <a:srcRect/>
          <a:stretch>
            <a:fillRect/>
          </a:stretch>
        </p:blipFill>
        <p:spPr bwMode="auto">
          <a:xfrm>
            <a:off x="4046538" y="3992563"/>
            <a:ext cx="4792662" cy="2636837"/>
          </a:xfrm>
          <a:prstGeom prst="rect">
            <a:avLst/>
          </a:prstGeom>
          <a:noFill/>
          <a:ln w="38100" algn="ctr">
            <a:noFill/>
            <a:miter lim="800000"/>
            <a:headEnd/>
            <a:tailEnd/>
          </a:ln>
        </p:spPr>
      </p:pic>
      <p:pic>
        <p:nvPicPr>
          <p:cNvPr id="95239" name="Picture 3"/>
          <p:cNvPicPr>
            <a:picLocks noChangeAspect="1" noChangeArrowheads="1"/>
          </p:cNvPicPr>
          <p:nvPr/>
        </p:nvPicPr>
        <p:blipFill>
          <a:blip r:embed="rId4" cstate="print"/>
          <a:srcRect/>
          <a:stretch>
            <a:fillRect/>
          </a:stretch>
        </p:blipFill>
        <p:spPr bwMode="auto">
          <a:xfrm>
            <a:off x="3705225" y="942975"/>
            <a:ext cx="2466975" cy="1647825"/>
          </a:xfrm>
          <a:prstGeom prst="rect">
            <a:avLst/>
          </a:prstGeom>
          <a:noFill/>
          <a:ln w="38100" algn="ctr">
            <a:noFill/>
            <a:miter lim="800000"/>
            <a:headEnd/>
            <a:tailEnd/>
          </a:ln>
        </p:spPr>
      </p:pic>
      <p:pic>
        <p:nvPicPr>
          <p:cNvPr id="95240" name="Picture 4"/>
          <p:cNvPicPr>
            <a:picLocks noChangeAspect="1" noChangeArrowheads="1"/>
          </p:cNvPicPr>
          <p:nvPr/>
        </p:nvPicPr>
        <p:blipFill>
          <a:blip r:embed="rId5" cstate="print"/>
          <a:srcRect/>
          <a:stretch>
            <a:fillRect/>
          </a:stretch>
        </p:blipFill>
        <p:spPr bwMode="auto">
          <a:xfrm>
            <a:off x="6296025" y="533400"/>
            <a:ext cx="2771775" cy="1790700"/>
          </a:xfrm>
          <a:prstGeom prst="rect">
            <a:avLst/>
          </a:prstGeom>
          <a:noFill/>
          <a:ln w="38100" algn="ctr">
            <a:noFill/>
            <a:miter lim="800000"/>
            <a:headEnd/>
            <a:tailEnd/>
          </a:ln>
        </p:spPr>
      </p:pic>
      <p:sp>
        <p:nvSpPr>
          <p:cNvPr id="95241" name="Down Arrow 6"/>
          <p:cNvSpPr>
            <a:spLocks noChangeArrowheads="1"/>
          </p:cNvSpPr>
          <p:nvPr/>
        </p:nvSpPr>
        <p:spPr bwMode="auto">
          <a:xfrm>
            <a:off x="6172200" y="1828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
        <p:nvSpPr>
          <p:cNvPr id="15" name="Rounded Rectangle 14"/>
          <p:cNvSpPr/>
          <p:nvPr/>
        </p:nvSpPr>
        <p:spPr bwMode="auto">
          <a:xfrm>
            <a:off x="4495800" y="2667000"/>
            <a:ext cx="3810000" cy="5334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dirty="0"/>
              <a:t>DeCoRAM Allocation Engine</a:t>
            </a:r>
          </a:p>
        </p:txBody>
      </p:sp>
      <p:sp>
        <p:nvSpPr>
          <p:cNvPr id="95243" name="Down Arrow 6"/>
          <p:cNvSpPr>
            <a:spLocks noChangeArrowheads="1"/>
          </p:cNvSpPr>
          <p:nvPr/>
        </p:nvSpPr>
        <p:spPr bwMode="auto">
          <a:xfrm>
            <a:off x="6019800" y="3352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6258" name="Picture 3"/>
          <p:cNvPicPr>
            <a:picLocks noChangeAspect="1" noChangeArrowheads="1"/>
          </p:cNvPicPr>
          <p:nvPr/>
        </p:nvPicPr>
        <p:blipFill>
          <a:blip r:embed="rId3" cstate="print"/>
          <a:srcRect/>
          <a:stretch>
            <a:fillRect/>
          </a:stretch>
        </p:blipFill>
        <p:spPr bwMode="auto">
          <a:xfrm>
            <a:off x="3705225" y="942975"/>
            <a:ext cx="2466975" cy="1647825"/>
          </a:xfrm>
          <a:prstGeom prst="rect">
            <a:avLst/>
          </a:prstGeom>
          <a:noFill/>
          <a:ln w="38100" algn="ctr">
            <a:noFill/>
            <a:miter lim="800000"/>
            <a:headEnd/>
            <a:tailEnd/>
          </a:ln>
        </p:spPr>
      </p:pic>
      <p:pic>
        <p:nvPicPr>
          <p:cNvPr id="96259" name="Picture 4"/>
          <p:cNvPicPr>
            <a:picLocks noChangeAspect="1" noChangeArrowheads="1"/>
          </p:cNvPicPr>
          <p:nvPr/>
        </p:nvPicPr>
        <p:blipFill>
          <a:blip r:embed="rId4" cstate="print"/>
          <a:srcRect/>
          <a:stretch>
            <a:fillRect/>
          </a:stretch>
        </p:blipFill>
        <p:spPr bwMode="auto">
          <a:xfrm>
            <a:off x="6296025" y="533400"/>
            <a:ext cx="2771775" cy="1790700"/>
          </a:xfrm>
          <a:prstGeom prst="rect">
            <a:avLst/>
          </a:prstGeom>
          <a:noFill/>
          <a:ln w="38100" algn="ctr">
            <a:noFill/>
            <a:miter lim="800000"/>
            <a:headEnd/>
            <a:tailEnd/>
          </a:ln>
        </p:spPr>
      </p:pic>
      <p:sp>
        <p:nvSpPr>
          <p:cNvPr id="96260" name="Down Arrow 6"/>
          <p:cNvSpPr>
            <a:spLocks noChangeArrowheads="1"/>
          </p:cNvSpPr>
          <p:nvPr/>
        </p:nvSpPr>
        <p:spPr bwMode="auto">
          <a:xfrm>
            <a:off x="6172200" y="1828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
        <p:nvSpPr>
          <p:cNvPr id="19" name="Rounded Rectangle 18"/>
          <p:cNvSpPr/>
          <p:nvPr/>
        </p:nvSpPr>
        <p:spPr bwMode="auto">
          <a:xfrm>
            <a:off x="4495800" y="2667000"/>
            <a:ext cx="3810000" cy="5334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dirty="0"/>
              <a:t>DeCoRAM Allocation Engine</a:t>
            </a:r>
          </a:p>
        </p:txBody>
      </p:sp>
      <p:sp>
        <p:nvSpPr>
          <p:cNvPr id="96262" name="Down Arrow 6"/>
          <p:cNvSpPr>
            <a:spLocks noChangeArrowheads="1"/>
          </p:cNvSpPr>
          <p:nvPr/>
        </p:nvSpPr>
        <p:spPr bwMode="auto">
          <a:xfrm>
            <a:off x="6019800" y="3352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pic>
        <p:nvPicPr>
          <p:cNvPr id="96263" name="Picture 7"/>
          <p:cNvPicPr>
            <a:picLocks noChangeAspect="1" noChangeArrowheads="1"/>
          </p:cNvPicPr>
          <p:nvPr/>
        </p:nvPicPr>
        <p:blipFill>
          <a:blip r:embed="rId5" cstate="print"/>
          <a:srcRect/>
          <a:stretch>
            <a:fillRect/>
          </a:stretch>
        </p:blipFill>
        <p:spPr bwMode="auto">
          <a:xfrm>
            <a:off x="5229225" y="4286250"/>
            <a:ext cx="2619375" cy="2266950"/>
          </a:xfrm>
          <a:prstGeom prst="rect">
            <a:avLst/>
          </a:prstGeom>
          <a:noFill/>
          <a:ln w="38100" algn="ctr">
            <a:noFill/>
            <a:miter lim="800000"/>
            <a:headEnd/>
            <a:tailEnd/>
          </a:ln>
        </p:spPr>
      </p:pic>
      <p:sp>
        <p:nvSpPr>
          <p:cNvPr id="96264" name="Rectangle 8"/>
          <p:cNvSpPr>
            <a:spLocks noGrp="1" noChangeArrowheads="1"/>
          </p:cNvSpPr>
          <p:nvPr>
            <p:ph type="sldNum" sz="quarter" idx="12"/>
          </p:nvPr>
        </p:nvSpPr>
        <p:spPr>
          <a:noFill/>
        </p:spPr>
        <p:txBody>
          <a:bodyPr/>
          <a:lstStyle/>
          <a:p>
            <a:fld id="{5683D28D-5F6B-4A7B-B304-2EE320785313}" type="slidenum">
              <a:rPr lang="en-US" smtClean="0"/>
              <a:pPr/>
              <a:t>105</a:t>
            </a:fld>
            <a:endParaRPr lang="en-US" smtClean="0"/>
          </a:p>
        </p:txBody>
      </p:sp>
      <p:sp>
        <p:nvSpPr>
          <p:cNvPr id="96265" name="Rectangle 2"/>
          <p:cNvSpPr>
            <a:spLocks noGrp="1" noChangeArrowheads="1"/>
          </p:cNvSpPr>
          <p:nvPr>
            <p:ph type="title" idx="4294967295"/>
          </p:nvPr>
        </p:nvSpPr>
        <p:spPr/>
        <p:txBody>
          <a:bodyPr/>
          <a:lstStyle/>
          <a:p>
            <a:r>
              <a:rPr lang="en-US" sz="3200" dirty="0" smtClean="0"/>
              <a:t>Experiment Configurations</a:t>
            </a:r>
          </a:p>
        </p:txBody>
      </p:sp>
      <p:sp>
        <p:nvSpPr>
          <p:cNvPr id="96266"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sp>
        <p:nvSpPr>
          <p:cNvPr id="14" name="Oval 13"/>
          <p:cNvSpPr>
            <a:spLocks noChangeArrowheads="1"/>
          </p:cNvSpPr>
          <p:nvPr/>
        </p:nvSpPr>
        <p:spPr bwMode="auto">
          <a:xfrm>
            <a:off x="3681413" y="914400"/>
            <a:ext cx="2514600" cy="1676400"/>
          </a:xfrm>
          <a:prstGeom prst="ellipse">
            <a:avLst/>
          </a:prstGeom>
          <a:noFill/>
          <a:ln w="38100" algn="ctr">
            <a:solidFill>
              <a:srgbClr val="FF0000"/>
            </a:solidFill>
            <a:round/>
            <a:headEnd/>
            <a:tailEnd/>
          </a:ln>
        </p:spPr>
        <p:txBody>
          <a:bodyPr/>
          <a:lstStyle/>
          <a:p>
            <a:pPr defTabSz="850900"/>
            <a:endParaRPr lang="en-US"/>
          </a:p>
        </p:txBody>
      </p:sp>
      <p:sp>
        <p:nvSpPr>
          <p:cNvPr id="15" name="Oval 14"/>
          <p:cNvSpPr>
            <a:spLocks noChangeArrowheads="1"/>
          </p:cNvSpPr>
          <p:nvPr/>
        </p:nvSpPr>
        <p:spPr bwMode="auto">
          <a:xfrm>
            <a:off x="6305550" y="509588"/>
            <a:ext cx="2743200" cy="1828800"/>
          </a:xfrm>
          <a:prstGeom prst="ellipse">
            <a:avLst/>
          </a:prstGeom>
          <a:noFill/>
          <a:ln w="38100" algn="ctr">
            <a:solidFill>
              <a:srgbClr val="FF0000"/>
            </a:solidFill>
            <a:round/>
            <a:headEnd/>
            <a:tailEnd/>
          </a:ln>
        </p:spPr>
        <p:txBody>
          <a:bodyPr/>
          <a:lstStyle/>
          <a:p>
            <a:pPr defTabSz="850900"/>
            <a:endParaRPr lang="en-US"/>
          </a:p>
        </p:txBody>
      </p:sp>
      <p:sp>
        <p:nvSpPr>
          <p:cNvPr id="8" name="Rectangle 3"/>
          <p:cNvSpPr txBox="1">
            <a:spLocks noChangeArrowheads="1"/>
          </p:cNvSpPr>
          <p:nvPr/>
        </p:nvSpPr>
        <p:spPr>
          <a:xfrm>
            <a:off x="0" y="609600"/>
            <a:ext cx="7010400" cy="5791200"/>
          </a:xfrm>
          <a:prstGeom prst="rect">
            <a:avLst/>
          </a:prstGeom>
        </p:spPr>
        <p:txBody>
          <a:bodyPr/>
          <a:lstStyle/>
          <a:p>
            <a:pPr marL="160338" indent="-160338" algn="l" defTabSz="850900" eaLnBrk="0" hangingPunct="0">
              <a:spcBef>
                <a:spcPct val="20000"/>
              </a:spcBef>
              <a:buClr>
                <a:schemeClr val="tx1"/>
              </a:buClr>
              <a:buFontTx/>
              <a:buChar char="•"/>
              <a:defRPr/>
            </a:pPr>
            <a:r>
              <a:rPr lang="en-US" sz="2000" kern="0" dirty="0">
                <a:latin typeface="+mn-lt"/>
                <a:cs typeface="+mn-cs"/>
              </a:rPr>
              <a:t>Determine # of processors                                                    utilized by</a:t>
            </a:r>
          </a:p>
          <a:p>
            <a:pPr marL="349250" lvl="1" indent="-160338" algn="l" defTabSz="850900" eaLnBrk="0" hangingPunct="0">
              <a:spcBef>
                <a:spcPct val="20000"/>
              </a:spcBef>
              <a:buClr>
                <a:schemeClr val="tx1"/>
              </a:buClr>
              <a:buFontTx/>
              <a:buChar char="•"/>
              <a:defRPr/>
            </a:pPr>
            <a:r>
              <a:rPr lang="en-US" sz="2000" kern="0" dirty="0">
                <a:latin typeface="+mn-lt"/>
                <a:cs typeface="+mn-cs"/>
              </a:rPr>
              <a:t>varying number of tasks                                               dimension)</a:t>
            </a:r>
          </a:p>
          <a:p>
            <a:pPr marL="349250" lvl="1" indent="-160338" algn="l" defTabSz="850900" eaLnBrk="0" hangingPunct="0">
              <a:spcBef>
                <a:spcPct val="20000"/>
              </a:spcBef>
              <a:buClr>
                <a:schemeClr val="tx1"/>
              </a:buClr>
              <a:buFontTx/>
              <a:buChar char="•"/>
              <a:defRPr/>
            </a:pPr>
            <a:r>
              <a:rPr lang="en-US" sz="2000" kern="0" dirty="0">
                <a:latin typeface="+mn-lt"/>
                <a:cs typeface="+mn-cs"/>
              </a:rPr>
              <a:t>varying the number of                                                       replicas (FT dimension)</a:t>
            </a:r>
          </a:p>
          <a:p>
            <a:pPr marL="349250" lvl="1" indent="-160338" algn="l" defTabSz="850900" eaLnBrk="0" hangingPunct="0">
              <a:spcBef>
                <a:spcPct val="20000"/>
              </a:spcBef>
              <a:buClr>
                <a:schemeClr val="tx1"/>
              </a:buClr>
              <a:buFontTx/>
              <a:buChar char="•"/>
              <a:defRPr/>
            </a:pPr>
            <a:r>
              <a:rPr lang="en-US" sz="2000" kern="0" dirty="0">
                <a:latin typeface="+mn-lt"/>
                <a:cs typeface="+mn-cs"/>
              </a:rPr>
              <a:t>varying the maximum CPU                                                  utilization of any task in the                                                 task set</a:t>
            </a:r>
          </a:p>
          <a:p>
            <a:pPr marL="349250" lvl="1" indent="-160338" algn="l" defTabSz="850900" eaLnBrk="0" hangingPunct="0">
              <a:spcBef>
                <a:spcPct val="20000"/>
              </a:spcBef>
              <a:buClr>
                <a:schemeClr val="tx1"/>
              </a:buClr>
              <a:buFontTx/>
              <a:buChar char="•"/>
              <a:defRPr/>
            </a:pPr>
            <a:r>
              <a:rPr lang="en-US" sz="2000" kern="0" dirty="0">
                <a:latin typeface="+mn-lt"/>
                <a:cs typeface="+mn-cs"/>
              </a:rPr>
              <a:t>periods of tasks randomly generated                              between 1ms &amp; 1000ms</a:t>
            </a:r>
          </a:p>
          <a:p>
            <a:pPr marL="514350" lvl="2" indent="-160338" algn="l" defTabSz="850900" eaLnBrk="0" hangingPunct="0">
              <a:spcBef>
                <a:spcPct val="20000"/>
              </a:spcBef>
              <a:buClr>
                <a:schemeClr val="tx1"/>
              </a:buClr>
              <a:buFontTx/>
              <a:buChar char="•"/>
              <a:defRPr/>
            </a:pPr>
            <a:r>
              <a:rPr lang="en-US" sz="2000" kern="0" dirty="0">
                <a:latin typeface="+mn-lt"/>
                <a:cs typeface="+mn-cs"/>
              </a:rPr>
              <a:t>each task execution time between                                                     0% &amp; maximum load % of the period</a:t>
            </a:r>
          </a:p>
          <a:p>
            <a:pPr marL="514350" lvl="2" indent="-160338" algn="l" defTabSz="850900" eaLnBrk="0" hangingPunct="0">
              <a:spcBef>
                <a:spcPct val="20000"/>
              </a:spcBef>
              <a:buClr>
                <a:schemeClr val="tx1"/>
              </a:buClr>
              <a:buFontTx/>
              <a:buChar char="•"/>
              <a:defRPr/>
            </a:pPr>
            <a:r>
              <a:rPr lang="en-US" sz="2000" kern="0" dirty="0">
                <a:latin typeface="+mn-lt"/>
                <a:cs typeface="+mn-cs"/>
              </a:rPr>
              <a:t>each task state synchronization                                        time between 1% &amp; 2% of the                                               worst case execution times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7282" name="Picture 3"/>
          <p:cNvPicPr>
            <a:picLocks noChangeAspect="1" noChangeArrowheads="1"/>
          </p:cNvPicPr>
          <p:nvPr/>
        </p:nvPicPr>
        <p:blipFill>
          <a:blip r:embed="rId3" cstate="print"/>
          <a:srcRect/>
          <a:stretch>
            <a:fillRect/>
          </a:stretch>
        </p:blipFill>
        <p:spPr bwMode="auto">
          <a:xfrm>
            <a:off x="3705225" y="942975"/>
            <a:ext cx="2466975" cy="1647825"/>
          </a:xfrm>
          <a:prstGeom prst="rect">
            <a:avLst/>
          </a:prstGeom>
          <a:noFill/>
          <a:ln w="38100" algn="ctr">
            <a:noFill/>
            <a:miter lim="800000"/>
            <a:headEnd/>
            <a:tailEnd/>
          </a:ln>
        </p:spPr>
      </p:pic>
      <p:pic>
        <p:nvPicPr>
          <p:cNvPr id="97283" name="Picture 4"/>
          <p:cNvPicPr>
            <a:picLocks noChangeAspect="1" noChangeArrowheads="1"/>
          </p:cNvPicPr>
          <p:nvPr/>
        </p:nvPicPr>
        <p:blipFill>
          <a:blip r:embed="rId4" cstate="print"/>
          <a:srcRect/>
          <a:stretch>
            <a:fillRect/>
          </a:stretch>
        </p:blipFill>
        <p:spPr bwMode="auto">
          <a:xfrm>
            <a:off x="6296025" y="533400"/>
            <a:ext cx="2771775" cy="1790700"/>
          </a:xfrm>
          <a:prstGeom prst="rect">
            <a:avLst/>
          </a:prstGeom>
          <a:noFill/>
          <a:ln w="38100" algn="ctr">
            <a:noFill/>
            <a:miter lim="800000"/>
            <a:headEnd/>
            <a:tailEnd/>
          </a:ln>
        </p:spPr>
      </p:pic>
      <p:sp>
        <p:nvSpPr>
          <p:cNvPr id="97284" name="Down Arrow 6"/>
          <p:cNvSpPr>
            <a:spLocks noChangeArrowheads="1"/>
          </p:cNvSpPr>
          <p:nvPr/>
        </p:nvSpPr>
        <p:spPr bwMode="auto">
          <a:xfrm>
            <a:off x="6172200" y="1828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
        <p:nvSpPr>
          <p:cNvPr id="18" name="Rounded Rectangle 17"/>
          <p:cNvSpPr/>
          <p:nvPr/>
        </p:nvSpPr>
        <p:spPr bwMode="auto">
          <a:xfrm>
            <a:off x="4495800" y="2667000"/>
            <a:ext cx="3810000" cy="5334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dirty="0"/>
              <a:t>DeCoRAM Allocation Engine</a:t>
            </a:r>
          </a:p>
        </p:txBody>
      </p:sp>
      <p:sp>
        <p:nvSpPr>
          <p:cNvPr id="97286" name="Down Arrow 6"/>
          <p:cNvSpPr>
            <a:spLocks noChangeArrowheads="1"/>
          </p:cNvSpPr>
          <p:nvPr/>
        </p:nvSpPr>
        <p:spPr bwMode="auto">
          <a:xfrm>
            <a:off x="6019800" y="3352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pic>
        <p:nvPicPr>
          <p:cNvPr id="97287" name="Picture 7"/>
          <p:cNvPicPr>
            <a:picLocks noChangeAspect="1" noChangeArrowheads="1"/>
          </p:cNvPicPr>
          <p:nvPr/>
        </p:nvPicPr>
        <p:blipFill>
          <a:blip r:embed="rId5" cstate="print"/>
          <a:srcRect/>
          <a:stretch>
            <a:fillRect/>
          </a:stretch>
        </p:blipFill>
        <p:spPr bwMode="auto">
          <a:xfrm>
            <a:off x="5229225" y="4286250"/>
            <a:ext cx="2619375" cy="2266950"/>
          </a:xfrm>
          <a:prstGeom prst="rect">
            <a:avLst/>
          </a:prstGeom>
          <a:noFill/>
          <a:ln w="38100" algn="ctr">
            <a:noFill/>
            <a:miter lim="800000"/>
            <a:headEnd/>
            <a:tailEnd/>
          </a:ln>
        </p:spPr>
      </p:pic>
      <p:sp>
        <p:nvSpPr>
          <p:cNvPr id="97288" name="Rectangle 8"/>
          <p:cNvSpPr>
            <a:spLocks noGrp="1" noChangeArrowheads="1"/>
          </p:cNvSpPr>
          <p:nvPr>
            <p:ph type="sldNum" sz="quarter" idx="12"/>
          </p:nvPr>
        </p:nvSpPr>
        <p:spPr>
          <a:noFill/>
        </p:spPr>
        <p:txBody>
          <a:bodyPr/>
          <a:lstStyle/>
          <a:p>
            <a:fld id="{AE279D41-AE4E-4BBE-9332-C170A4BB177D}" type="slidenum">
              <a:rPr lang="en-US" smtClean="0"/>
              <a:pPr/>
              <a:t>106</a:t>
            </a:fld>
            <a:endParaRPr lang="en-US" smtClean="0"/>
          </a:p>
        </p:txBody>
      </p:sp>
      <p:sp>
        <p:nvSpPr>
          <p:cNvPr id="97289" name="Rectangle 2"/>
          <p:cNvSpPr>
            <a:spLocks noGrp="1" noChangeArrowheads="1"/>
          </p:cNvSpPr>
          <p:nvPr>
            <p:ph type="title" idx="4294967295"/>
          </p:nvPr>
        </p:nvSpPr>
        <p:spPr/>
        <p:txBody>
          <a:bodyPr/>
          <a:lstStyle/>
          <a:p>
            <a:r>
              <a:rPr lang="en-US" sz="3200" dirty="0" smtClean="0"/>
              <a:t>Comparison Schemes</a:t>
            </a:r>
          </a:p>
        </p:txBody>
      </p:sp>
      <p:sp>
        <p:nvSpPr>
          <p:cNvPr id="97290"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sp>
        <p:nvSpPr>
          <p:cNvPr id="14" name="AutoShape 60"/>
          <p:cNvSpPr>
            <a:spLocks noChangeArrowheads="1"/>
          </p:cNvSpPr>
          <p:nvPr/>
        </p:nvSpPr>
        <p:spPr bwMode="auto">
          <a:xfrm>
            <a:off x="7239000" y="3657600"/>
            <a:ext cx="1676400" cy="838200"/>
          </a:xfrm>
          <a:prstGeom prst="wedgeRectCallout">
            <a:avLst>
              <a:gd name="adj1" fmla="val -86171"/>
              <a:gd name="adj2" fmla="val -126907"/>
            </a:avLst>
          </a:prstGeom>
          <a:solidFill>
            <a:srgbClr val="FFFFCC"/>
          </a:solidFill>
          <a:ln w="12700">
            <a:solidFill>
              <a:schemeClr val="tx1"/>
            </a:solidFill>
            <a:miter lim="800000"/>
            <a:headEnd/>
            <a:tailEnd/>
          </a:ln>
        </p:spPr>
        <p:txBody>
          <a:bodyPr anchor="ctr"/>
          <a:lstStyle/>
          <a:p>
            <a:pPr eaLnBrk="0" hangingPunct="0"/>
            <a:r>
              <a:rPr lang="en-US" sz="1800"/>
              <a:t>No replicas in the task set</a:t>
            </a:r>
          </a:p>
        </p:txBody>
      </p:sp>
      <p:sp>
        <p:nvSpPr>
          <p:cNvPr id="13" name="Rectangle 3"/>
          <p:cNvSpPr txBox="1">
            <a:spLocks noChangeArrowheads="1"/>
          </p:cNvSpPr>
          <p:nvPr/>
        </p:nvSpPr>
        <p:spPr>
          <a:xfrm>
            <a:off x="0" y="609600"/>
            <a:ext cx="6248400" cy="5791200"/>
          </a:xfrm>
          <a:prstGeom prst="rect">
            <a:avLst/>
          </a:prstGeom>
        </p:spPr>
        <p:txBody>
          <a:bodyPr/>
          <a:lstStyle/>
          <a:p>
            <a:pPr marL="160338" indent="-160338" algn="l" defTabSz="850900" eaLnBrk="0" hangingPunct="0">
              <a:spcBef>
                <a:spcPct val="20000"/>
              </a:spcBef>
              <a:buClr>
                <a:schemeClr val="tx1"/>
              </a:buClr>
              <a:buFontTx/>
              <a:buChar char="•"/>
              <a:defRPr/>
            </a:pPr>
            <a:r>
              <a:rPr lang="en-US" sz="2000" kern="0" dirty="0">
                <a:latin typeface="+mn-lt"/>
                <a:cs typeface="+mn-cs"/>
              </a:rPr>
              <a:t>Comparison schemes for evaluation</a:t>
            </a:r>
          </a:p>
          <a:p>
            <a:pPr marL="401638" lvl="1" indent="-160338" algn="l" defTabSz="850900" eaLnBrk="0" hangingPunct="0">
              <a:spcBef>
                <a:spcPct val="20000"/>
              </a:spcBef>
              <a:buClr>
                <a:schemeClr val="tx1"/>
              </a:buClr>
              <a:buFontTx/>
              <a:buChar char="•"/>
              <a:defRPr/>
            </a:pPr>
            <a:r>
              <a:rPr lang="en-US" sz="2000" kern="0" dirty="0">
                <a:latin typeface="+mn-lt"/>
                <a:cs typeface="+mn-cs"/>
              </a:rPr>
              <a:t>lower bound on number of                                                                processors utilized </a:t>
            </a:r>
          </a:p>
          <a:p>
            <a:pPr marL="635000" lvl="2" indent="-177800" algn="l" defTabSz="850900" eaLnBrk="0" hangingPunct="0">
              <a:spcBef>
                <a:spcPct val="20000"/>
              </a:spcBef>
              <a:buClr>
                <a:schemeClr val="tx1"/>
              </a:buClr>
              <a:buFontTx/>
              <a:buChar char="•"/>
              <a:defRPr/>
            </a:pPr>
            <a:r>
              <a:rPr lang="en-US" sz="2000" kern="0" dirty="0">
                <a:latin typeface="+mn-lt"/>
                <a:cs typeface="+mn-cs"/>
              </a:rPr>
              <a:t>Implementing the optimal                                                                    allocation algorithm in                                                                       [Dhall:78]  - uses First Fit bin                                                      packing scheme</a:t>
            </a:r>
          </a:p>
          <a:p>
            <a:pPr marL="858838" lvl="3" indent="-160338" algn="l" defTabSz="850900" eaLnBrk="0" hangingPunct="0">
              <a:spcBef>
                <a:spcPct val="20000"/>
              </a:spcBef>
              <a:buClr>
                <a:schemeClr val="tx1"/>
              </a:buClr>
              <a:buFontTx/>
              <a:buChar char="•"/>
              <a:defRPr/>
            </a:pPr>
            <a:r>
              <a:rPr lang="en-US" sz="2000" kern="0" dirty="0">
                <a:latin typeface="+mn-lt"/>
                <a:cs typeface="+mn-cs"/>
              </a:rPr>
              <a:t>Optimal no fault-tolerance                                                             scenario (No 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8306" name="Picture 3"/>
          <p:cNvPicPr>
            <a:picLocks noChangeAspect="1" noChangeArrowheads="1"/>
          </p:cNvPicPr>
          <p:nvPr/>
        </p:nvPicPr>
        <p:blipFill>
          <a:blip r:embed="rId3" cstate="print"/>
          <a:srcRect/>
          <a:stretch>
            <a:fillRect/>
          </a:stretch>
        </p:blipFill>
        <p:spPr bwMode="auto">
          <a:xfrm>
            <a:off x="3705225" y="942975"/>
            <a:ext cx="2466975" cy="1647825"/>
          </a:xfrm>
          <a:prstGeom prst="rect">
            <a:avLst/>
          </a:prstGeom>
          <a:noFill/>
          <a:ln w="38100" algn="ctr">
            <a:noFill/>
            <a:miter lim="800000"/>
            <a:headEnd/>
            <a:tailEnd/>
          </a:ln>
        </p:spPr>
      </p:pic>
      <p:pic>
        <p:nvPicPr>
          <p:cNvPr id="98307" name="Picture 4"/>
          <p:cNvPicPr>
            <a:picLocks noChangeAspect="1" noChangeArrowheads="1"/>
          </p:cNvPicPr>
          <p:nvPr/>
        </p:nvPicPr>
        <p:blipFill>
          <a:blip r:embed="rId4" cstate="print"/>
          <a:srcRect/>
          <a:stretch>
            <a:fillRect/>
          </a:stretch>
        </p:blipFill>
        <p:spPr bwMode="auto">
          <a:xfrm>
            <a:off x="6296025" y="533400"/>
            <a:ext cx="2771775" cy="1790700"/>
          </a:xfrm>
          <a:prstGeom prst="rect">
            <a:avLst/>
          </a:prstGeom>
          <a:noFill/>
          <a:ln w="38100" algn="ctr">
            <a:noFill/>
            <a:miter lim="800000"/>
            <a:headEnd/>
            <a:tailEnd/>
          </a:ln>
        </p:spPr>
      </p:pic>
      <p:sp>
        <p:nvSpPr>
          <p:cNvPr id="98308" name="Down Arrow 6"/>
          <p:cNvSpPr>
            <a:spLocks noChangeArrowheads="1"/>
          </p:cNvSpPr>
          <p:nvPr/>
        </p:nvSpPr>
        <p:spPr bwMode="auto">
          <a:xfrm>
            <a:off x="6172200" y="1828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
        <p:nvSpPr>
          <p:cNvPr id="17" name="Rounded Rectangle 16"/>
          <p:cNvSpPr/>
          <p:nvPr/>
        </p:nvSpPr>
        <p:spPr bwMode="auto">
          <a:xfrm>
            <a:off x="4495800" y="2667000"/>
            <a:ext cx="3810000" cy="5334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dirty="0"/>
              <a:t>DeCoRAM Allocation Engine</a:t>
            </a:r>
          </a:p>
        </p:txBody>
      </p:sp>
      <p:sp>
        <p:nvSpPr>
          <p:cNvPr id="98310" name="Down Arrow 6"/>
          <p:cNvSpPr>
            <a:spLocks noChangeArrowheads="1"/>
          </p:cNvSpPr>
          <p:nvPr/>
        </p:nvSpPr>
        <p:spPr bwMode="auto">
          <a:xfrm>
            <a:off x="6019800" y="3352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pic>
        <p:nvPicPr>
          <p:cNvPr id="98311" name="Picture 7"/>
          <p:cNvPicPr>
            <a:picLocks noChangeAspect="1" noChangeArrowheads="1"/>
          </p:cNvPicPr>
          <p:nvPr/>
        </p:nvPicPr>
        <p:blipFill>
          <a:blip r:embed="rId5" cstate="print"/>
          <a:srcRect/>
          <a:stretch>
            <a:fillRect/>
          </a:stretch>
        </p:blipFill>
        <p:spPr bwMode="auto">
          <a:xfrm>
            <a:off x="5229225" y="4286250"/>
            <a:ext cx="2619375" cy="2266950"/>
          </a:xfrm>
          <a:prstGeom prst="rect">
            <a:avLst/>
          </a:prstGeom>
          <a:noFill/>
          <a:ln w="38100" algn="ctr">
            <a:noFill/>
            <a:miter lim="800000"/>
            <a:headEnd/>
            <a:tailEnd/>
          </a:ln>
        </p:spPr>
      </p:pic>
      <p:sp>
        <p:nvSpPr>
          <p:cNvPr id="98312" name="Rectangle 8"/>
          <p:cNvSpPr>
            <a:spLocks noGrp="1" noChangeArrowheads="1"/>
          </p:cNvSpPr>
          <p:nvPr>
            <p:ph type="sldNum" sz="quarter" idx="12"/>
          </p:nvPr>
        </p:nvSpPr>
        <p:spPr>
          <a:noFill/>
        </p:spPr>
        <p:txBody>
          <a:bodyPr/>
          <a:lstStyle/>
          <a:p>
            <a:fld id="{2FE8FE5B-2DE5-4E14-B1DB-70B88AD388B6}" type="slidenum">
              <a:rPr lang="en-US" smtClean="0"/>
              <a:pPr/>
              <a:t>107</a:t>
            </a:fld>
            <a:endParaRPr lang="en-US" smtClean="0"/>
          </a:p>
        </p:txBody>
      </p:sp>
      <p:sp>
        <p:nvSpPr>
          <p:cNvPr id="98313" name="Rectangle 2"/>
          <p:cNvSpPr>
            <a:spLocks noGrp="1" noChangeArrowheads="1"/>
          </p:cNvSpPr>
          <p:nvPr>
            <p:ph type="title" idx="4294967295"/>
          </p:nvPr>
        </p:nvSpPr>
        <p:spPr/>
        <p:txBody>
          <a:bodyPr/>
          <a:lstStyle/>
          <a:p>
            <a:r>
              <a:rPr lang="en-US" sz="3200" dirty="0" smtClean="0"/>
              <a:t>Comparison Schemes</a:t>
            </a:r>
          </a:p>
        </p:txBody>
      </p:sp>
      <p:sp>
        <p:nvSpPr>
          <p:cNvPr id="98314"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sp>
        <p:nvSpPr>
          <p:cNvPr id="14" name="AutoShape 60"/>
          <p:cNvSpPr>
            <a:spLocks noChangeArrowheads="1"/>
          </p:cNvSpPr>
          <p:nvPr/>
        </p:nvSpPr>
        <p:spPr bwMode="auto">
          <a:xfrm>
            <a:off x="7010400" y="3352800"/>
            <a:ext cx="1905000" cy="1066800"/>
          </a:xfrm>
          <a:prstGeom prst="wedgeRectCallout">
            <a:avLst>
              <a:gd name="adj1" fmla="val -66523"/>
              <a:gd name="adj2" fmla="val -58829"/>
            </a:avLst>
          </a:prstGeom>
          <a:solidFill>
            <a:srgbClr val="FFFFCC"/>
          </a:solidFill>
          <a:ln w="12700">
            <a:solidFill>
              <a:schemeClr val="tx1"/>
            </a:solidFill>
            <a:miter lim="800000"/>
            <a:headEnd/>
            <a:tailEnd/>
          </a:ln>
        </p:spPr>
        <p:txBody>
          <a:bodyPr anchor="ctr"/>
          <a:lstStyle/>
          <a:p>
            <a:pPr eaLnBrk="0" hangingPunct="0"/>
            <a:r>
              <a:rPr lang="en-US" sz="1800"/>
              <a:t>All replicas have same worst case execution times</a:t>
            </a:r>
          </a:p>
        </p:txBody>
      </p:sp>
      <p:sp>
        <p:nvSpPr>
          <p:cNvPr id="20" name="Rectangle 3"/>
          <p:cNvSpPr txBox="1">
            <a:spLocks noChangeArrowheads="1"/>
          </p:cNvSpPr>
          <p:nvPr/>
        </p:nvSpPr>
        <p:spPr>
          <a:xfrm>
            <a:off x="0" y="609600"/>
            <a:ext cx="6248400" cy="5791200"/>
          </a:xfrm>
          <a:prstGeom prst="rect">
            <a:avLst/>
          </a:prstGeom>
        </p:spPr>
        <p:txBody>
          <a:bodyPr/>
          <a:lstStyle/>
          <a:p>
            <a:pPr marL="160338" indent="-160338" algn="l" defTabSz="850900" eaLnBrk="0" hangingPunct="0">
              <a:spcBef>
                <a:spcPct val="20000"/>
              </a:spcBef>
              <a:buClr>
                <a:schemeClr val="tx1"/>
              </a:buClr>
              <a:buFontTx/>
              <a:buChar char="•"/>
              <a:defRPr/>
            </a:pPr>
            <a:r>
              <a:rPr lang="en-US" sz="2000" kern="0" dirty="0">
                <a:latin typeface="+mn-lt"/>
                <a:cs typeface="+mn-cs"/>
              </a:rPr>
              <a:t>Comparison schemes for evaluation</a:t>
            </a:r>
          </a:p>
          <a:p>
            <a:pPr marL="401638" lvl="1" indent="-160338" algn="l" defTabSz="850900" eaLnBrk="0" hangingPunct="0">
              <a:spcBef>
                <a:spcPct val="20000"/>
              </a:spcBef>
              <a:buClr>
                <a:schemeClr val="tx1"/>
              </a:buClr>
              <a:buFontTx/>
              <a:buChar char="•"/>
              <a:defRPr/>
            </a:pPr>
            <a:r>
              <a:rPr lang="en-US" sz="2000" kern="0" dirty="0">
                <a:latin typeface="+mn-lt"/>
                <a:cs typeface="+mn-cs"/>
              </a:rPr>
              <a:t>lower bound on number of                                                                processors utilized </a:t>
            </a:r>
          </a:p>
          <a:p>
            <a:pPr marL="635000" lvl="2" indent="-177800" algn="l" defTabSz="850900" eaLnBrk="0" hangingPunct="0">
              <a:spcBef>
                <a:spcPct val="20000"/>
              </a:spcBef>
              <a:buClr>
                <a:schemeClr val="tx1"/>
              </a:buClr>
              <a:buFontTx/>
              <a:buChar char="•"/>
              <a:defRPr/>
            </a:pPr>
            <a:r>
              <a:rPr lang="en-US" sz="2000" kern="0" dirty="0">
                <a:latin typeface="+mn-lt"/>
                <a:cs typeface="+mn-cs"/>
              </a:rPr>
              <a:t>Implementing the optimal                                                                    allocation algorithm in                                                                       [Dhall:78]  - uses First Fit bin                                                      packing scheme</a:t>
            </a:r>
          </a:p>
          <a:p>
            <a:pPr marL="858838" lvl="3" indent="-160338" algn="l" defTabSz="850900" eaLnBrk="0" hangingPunct="0">
              <a:spcBef>
                <a:spcPct val="20000"/>
              </a:spcBef>
              <a:buClr>
                <a:schemeClr val="tx1"/>
              </a:buClr>
              <a:buFontTx/>
              <a:buChar char="•"/>
              <a:defRPr/>
            </a:pPr>
            <a:r>
              <a:rPr lang="en-US" sz="2000" kern="0" dirty="0">
                <a:latin typeface="+mn-lt"/>
                <a:cs typeface="+mn-cs"/>
              </a:rPr>
              <a:t>Optimal no fault-tolerance                                                             scenario (No FT)</a:t>
            </a:r>
          </a:p>
          <a:p>
            <a:pPr marL="401638" lvl="1" indent="-160338" algn="l" defTabSz="850900" eaLnBrk="0" hangingPunct="0">
              <a:spcBef>
                <a:spcPct val="20000"/>
              </a:spcBef>
              <a:buClr>
                <a:schemeClr val="tx1"/>
              </a:buClr>
              <a:buFontTx/>
              <a:buChar char="•"/>
              <a:defRPr/>
            </a:pPr>
            <a:r>
              <a:rPr lang="en-US" sz="2000" kern="0" dirty="0">
                <a:latin typeface="+mn-lt"/>
                <a:cs typeface="+mn-cs"/>
              </a:rPr>
              <a:t>Upper bound on # of processors</a:t>
            </a:r>
          </a:p>
          <a:p>
            <a:pPr marL="681038" lvl="2" indent="-160338" algn="l" defTabSz="850900" eaLnBrk="0" hangingPunct="0">
              <a:spcBef>
                <a:spcPct val="20000"/>
              </a:spcBef>
              <a:buClr>
                <a:schemeClr val="tx1"/>
              </a:buClr>
              <a:buFontTx/>
              <a:buChar char="•"/>
              <a:defRPr/>
            </a:pPr>
            <a:r>
              <a:rPr lang="en-US" sz="2000" kern="0" dirty="0">
                <a:latin typeface="+mn-lt"/>
                <a:cs typeface="+mn-cs"/>
              </a:rPr>
              <a:t>Multiplying # of processors                                                                    utilized in the No FT case with                                                                         # of replicas</a:t>
            </a:r>
          </a:p>
          <a:p>
            <a:pPr marL="858838" lvl="3" indent="-160338" algn="l" defTabSz="850900" eaLnBrk="0" hangingPunct="0">
              <a:spcBef>
                <a:spcPct val="20000"/>
              </a:spcBef>
              <a:buClr>
                <a:schemeClr val="tx1"/>
              </a:buClr>
              <a:buFontTx/>
              <a:buChar char="•"/>
              <a:defRPr/>
            </a:pPr>
            <a:r>
              <a:rPr lang="en-US" sz="2000" kern="0" dirty="0">
                <a:latin typeface="+mn-lt"/>
                <a:cs typeface="+mn-cs"/>
              </a:rPr>
              <a:t>Optimal active replication                                                                 </a:t>
            </a:r>
            <a:r>
              <a:rPr lang="en-US" sz="2000" kern="0" dirty="0">
                <a:latin typeface="+mn-lt"/>
              </a:rPr>
              <a:t>scenario </a:t>
            </a:r>
            <a:r>
              <a:rPr lang="en-US" sz="2000" kern="0" dirty="0">
                <a:latin typeface="+mn-lt"/>
                <a:cs typeface="+mn-cs"/>
              </a:rPr>
              <a:t>(AFT)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Rectangle 8"/>
          <p:cNvSpPr>
            <a:spLocks noGrp="1" noChangeArrowheads="1"/>
          </p:cNvSpPr>
          <p:nvPr>
            <p:ph type="sldNum" sz="quarter" idx="12"/>
          </p:nvPr>
        </p:nvSpPr>
        <p:spPr>
          <a:noFill/>
        </p:spPr>
        <p:txBody>
          <a:bodyPr/>
          <a:lstStyle/>
          <a:p>
            <a:fld id="{66FE7AC9-BA53-4D13-B4A9-7FBD8484AD39}" type="slidenum">
              <a:rPr lang="en-US" smtClean="0"/>
              <a:pPr/>
              <a:t>108</a:t>
            </a:fld>
            <a:endParaRPr lang="en-US" smtClean="0"/>
          </a:p>
        </p:txBody>
      </p:sp>
      <p:sp>
        <p:nvSpPr>
          <p:cNvPr id="99331" name="Rectangle 2"/>
          <p:cNvSpPr>
            <a:spLocks noGrp="1" noChangeArrowheads="1"/>
          </p:cNvSpPr>
          <p:nvPr>
            <p:ph type="title" idx="4294967295"/>
          </p:nvPr>
        </p:nvSpPr>
        <p:spPr/>
        <p:txBody>
          <a:bodyPr/>
          <a:lstStyle/>
          <a:p>
            <a:r>
              <a:rPr lang="en-US" sz="3200" dirty="0" smtClean="0"/>
              <a:t>Comparison Schemes</a:t>
            </a:r>
          </a:p>
        </p:txBody>
      </p:sp>
      <p:sp>
        <p:nvSpPr>
          <p:cNvPr id="99332"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pic>
        <p:nvPicPr>
          <p:cNvPr id="99333" name="Picture 3"/>
          <p:cNvPicPr>
            <a:picLocks noChangeAspect="1" noChangeArrowheads="1"/>
          </p:cNvPicPr>
          <p:nvPr/>
        </p:nvPicPr>
        <p:blipFill>
          <a:blip r:embed="rId3" cstate="print"/>
          <a:srcRect/>
          <a:stretch>
            <a:fillRect/>
          </a:stretch>
        </p:blipFill>
        <p:spPr bwMode="auto">
          <a:xfrm>
            <a:off x="3705225" y="942975"/>
            <a:ext cx="2466975" cy="1647825"/>
          </a:xfrm>
          <a:prstGeom prst="rect">
            <a:avLst/>
          </a:prstGeom>
          <a:noFill/>
          <a:ln w="38100" algn="ctr">
            <a:noFill/>
            <a:miter lim="800000"/>
            <a:headEnd/>
            <a:tailEnd/>
          </a:ln>
        </p:spPr>
      </p:pic>
      <p:pic>
        <p:nvPicPr>
          <p:cNvPr id="99334" name="Picture 4"/>
          <p:cNvPicPr>
            <a:picLocks noChangeAspect="1" noChangeArrowheads="1"/>
          </p:cNvPicPr>
          <p:nvPr/>
        </p:nvPicPr>
        <p:blipFill>
          <a:blip r:embed="rId4" cstate="print"/>
          <a:srcRect/>
          <a:stretch>
            <a:fillRect/>
          </a:stretch>
        </p:blipFill>
        <p:spPr bwMode="auto">
          <a:xfrm>
            <a:off x="6296025" y="533400"/>
            <a:ext cx="2771775" cy="1790700"/>
          </a:xfrm>
          <a:prstGeom prst="rect">
            <a:avLst/>
          </a:prstGeom>
          <a:noFill/>
          <a:ln w="38100" algn="ctr">
            <a:noFill/>
            <a:miter lim="800000"/>
            <a:headEnd/>
            <a:tailEnd/>
          </a:ln>
        </p:spPr>
      </p:pic>
      <p:sp>
        <p:nvSpPr>
          <p:cNvPr id="99335" name="Down Arrow 6"/>
          <p:cNvSpPr>
            <a:spLocks noChangeArrowheads="1"/>
          </p:cNvSpPr>
          <p:nvPr/>
        </p:nvSpPr>
        <p:spPr bwMode="auto">
          <a:xfrm>
            <a:off x="6172200" y="1828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
        <p:nvSpPr>
          <p:cNvPr id="11" name="Rounded Rectangle 10"/>
          <p:cNvSpPr/>
          <p:nvPr/>
        </p:nvSpPr>
        <p:spPr bwMode="auto">
          <a:xfrm>
            <a:off x="4495800" y="2667000"/>
            <a:ext cx="3810000" cy="5334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dirty="0"/>
              <a:t>DeCoRAM Allocation Engine</a:t>
            </a:r>
          </a:p>
        </p:txBody>
      </p:sp>
      <p:sp>
        <p:nvSpPr>
          <p:cNvPr id="99337" name="Down Arrow 6"/>
          <p:cNvSpPr>
            <a:spLocks noChangeArrowheads="1"/>
          </p:cNvSpPr>
          <p:nvPr/>
        </p:nvSpPr>
        <p:spPr bwMode="auto">
          <a:xfrm>
            <a:off x="6019800" y="3352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pic>
        <p:nvPicPr>
          <p:cNvPr id="99338" name="Picture 7"/>
          <p:cNvPicPr>
            <a:picLocks noChangeAspect="1" noChangeArrowheads="1"/>
          </p:cNvPicPr>
          <p:nvPr/>
        </p:nvPicPr>
        <p:blipFill>
          <a:blip r:embed="rId5" cstate="print"/>
          <a:srcRect/>
          <a:stretch>
            <a:fillRect/>
          </a:stretch>
        </p:blipFill>
        <p:spPr bwMode="auto">
          <a:xfrm>
            <a:off x="5229225" y="4286250"/>
            <a:ext cx="2619375" cy="2266950"/>
          </a:xfrm>
          <a:prstGeom prst="rect">
            <a:avLst/>
          </a:prstGeom>
          <a:noFill/>
          <a:ln w="38100" algn="ctr">
            <a:noFill/>
            <a:miter lim="800000"/>
            <a:headEnd/>
            <a:tailEnd/>
          </a:ln>
        </p:spPr>
      </p:pic>
      <p:sp>
        <p:nvSpPr>
          <p:cNvPr id="14" name="AutoShape 60"/>
          <p:cNvSpPr>
            <a:spLocks noChangeArrowheads="1"/>
          </p:cNvSpPr>
          <p:nvPr/>
        </p:nvSpPr>
        <p:spPr bwMode="auto">
          <a:xfrm>
            <a:off x="7086600" y="3505200"/>
            <a:ext cx="1905000" cy="914400"/>
          </a:xfrm>
          <a:prstGeom prst="wedgeRectCallout">
            <a:avLst>
              <a:gd name="adj1" fmla="val -77745"/>
              <a:gd name="adj2" fmla="val -82685"/>
            </a:avLst>
          </a:prstGeom>
          <a:solidFill>
            <a:srgbClr val="FFFFCC"/>
          </a:solidFill>
          <a:ln w="12700">
            <a:solidFill>
              <a:schemeClr val="tx1"/>
            </a:solidFill>
            <a:miter lim="800000"/>
            <a:headEnd/>
            <a:tailEnd/>
          </a:ln>
        </p:spPr>
        <p:txBody>
          <a:bodyPr anchor="ctr"/>
          <a:lstStyle/>
          <a:p>
            <a:pPr eaLnBrk="0" hangingPunct="0"/>
            <a:r>
              <a:rPr lang="en-US" sz="1800"/>
              <a:t>Replicas with varying execution times</a:t>
            </a:r>
          </a:p>
        </p:txBody>
      </p:sp>
      <p:sp>
        <p:nvSpPr>
          <p:cNvPr id="8" name="Rectangle 3"/>
          <p:cNvSpPr txBox="1">
            <a:spLocks noChangeArrowheads="1"/>
          </p:cNvSpPr>
          <p:nvPr/>
        </p:nvSpPr>
        <p:spPr>
          <a:xfrm>
            <a:off x="0" y="609600"/>
            <a:ext cx="6248400" cy="5791200"/>
          </a:xfrm>
          <a:prstGeom prst="rect">
            <a:avLst/>
          </a:prstGeom>
        </p:spPr>
        <p:txBody>
          <a:bodyPr/>
          <a:lstStyle/>
          <a:p>
            <a:pPr marL="160338" indent="-160338" algn="l" defTabSz="850900" eaLnBrk="0" hangingPunct="0">
              <a:spcBef>
                <a:spcPct val="20000"/>
              </a:spcBef>
              <a:buClr>
                <a:schemeClr val="tx1"/>
              </a:buClr>
              <a:buFontTx/>
              <a:buChar char="•"/>
              <a:defRPr/>
            </a:pPr>
            <a:r>
              <a:rPr lang="en-US" sz="2000" kern="0" dirty="0">
                <a:latin typeface="+mn-lt"/>
                <a:cs typeface="+mn-cs"/>
              </a:rPr>
              <a:t>Comparison schemes for evaluation</a:t>
            </a:r>
          </a:p>
          <a:p>
            <a:pPr marL="401638" lvl="1" indent="-160338" algn="l" defTabSz="850900" eaLnBrk="0" hangingPunct="0">
              <a:spcBef>
                <a:spcPct val="20000"/>
              </a:spcBef>
              <a:buClr>
                <a:schemeClr val="tx1"/>
              </a:buClr>
              <a:buFontTx/>
              <a:buChar char="•"/>
              <a:defRPr/>
            </a:pPr>
            <a:r>
              <a:rPr lang="en-US" sz="2000" kern="0" dirty="0">
                <a:latin typeface="+mn-lt"/>
                <a:cs typeface="+mn-cs"/>
              </a:rPr>
              <a:t>lower bound on number of                                                                processors utilized </a:t>
            </a:r>
          </a:p>
          <a:p>
            <a:pPr marL="635000" lvl="2" indent="-177800" algn="l" defTabSz="850900" eaLnBrk="0" hangingPunct="0">
              <a:spcBef>
                <a:spcPct val="20000"/>
              </a:spcBef>
              <a:buClr>
                <a:schemeClr val="tx1"/>
              </a:buClr>
              <a:buFontTx/>
              <a:buChar char="•"/>
              <a:defRPr/>
            </a:pPr>
            <a:r>
              <a:rPr lang="en-US" sz="2000" kern="0" dirty="0">
                <a:latin typeface="+mn-lt"/>
                <a:cs typeface="+mn-cs"/>
              </a:rPr>
              <a:t>Implementing the optimal                                                                    allocation algorithm in                                                                       [Dhall:78]  - uses First Fit bin                                                      packing scheme</a:t>
            </a:r>
          </a:p>
          <a:p>
            <a:pPr marL="858838" lvl="3" indent="-160338" algn="l" defTabSz="850900" eaLnBrk="0" hangingPunct="0">
              <a:spcBef>
                <a:spcPct val="20000"/>
              </a:spcBef>
              <a:buClr>
                <a:schemeClr val="tx1"/>
              </a:buClr>
              <a:buFontTx/>
              <a:buChar char="•"/>
              <a:defRPr/>
            </a:pPr>
            <a:r>
              <a:rPr lang="en-US" sz="2000" kern="0" dirty="0">
                <a:latin typeface="+mn-lt"/>
                <a:cs typeface="+mn-cs"/>
              </a:rPr>
              <a:t>Optimal no fault-tolerance                                                             scenario (No FT)</a:t>
            </a:r>
          </a:p>
          <a:p>
            <a:pPr marL="401638" lvl="1" indent="-160338" algn="l" defTabSz="850900" eaLnBrk="0" hangingPunct="0">
              <a:spcBef>
                <a:spcPct val="20000"/>
              </a:spcBef>
              <a:buClr>
                <a:schemeClr val="tx1"/>
              </a:buClr>
              <a:buFontTx/>
              <a:buChar char="•"/>
              <a:defRPr/>
            </a:pPr>
            <a:r>
              <a:rPr lang="en-US" sz="2000" kern="0" dirty="0">
                <a:latin typeface="+mn-lt"/>
                <a:cs typeface="+mn-cs"/>
              </a:rPr>
              <a:t>Upper bound on # of processors</a:t>
            </a:r>
          </a:p>
          <a:p>
            <a:pPr marL="681038" lvl="2" indent="-160338" algn="l" defTabSz="850900" eaLnBrk="0" hangingPunct="0">
              <a:spcBef>
                <a:spcPct val="20000"/>
              </a:spcBef>
              <a:buClr>
                <a:schemeClr val="tx1"/>
              </a:buClr>
              <a:buFontTx/>
              <a:buChar char="•"/>
              <a:defRPr/>
            </a:pPr>
            <a:r>
              <a:rPr lang="en-US" sz="2000" kern="0" dirty="0">
                <a:latin typeface="+mn-lt"/>
                <a:cs typeface="+mn-cs"/>
              </a:rPr>
              <a:t>Multiplying # of processors                                                                    utilized in the No FT case with                                                                         # of replicas</a:t>
            </a:r>
          </a:p>
          <a:p>
            <a:pPr marL="858838" lvl="3" indent="-160338" algn="l" defTabSz="850900" eaLnBrk="0" hangingPunct="0">
              <a:spcBef>
                <a:spcPct val="20000"/>
              </a:spcBef>
              <a:buClr>
                <a:schemeClr val="tx1"/>
              </a:buClr>
              <a:buFontTx/>
              <a:buChar char="•"/>
              <a:defRPr/>
            </a:pPr>
            <a:r>
              <a:rPr lang="en-US" sz="2000" kern="0" dirty="0">
                <a:latin typeface="+mn-lt"/>
                <a:cs typeface="+mn-cs"/>
              </a:rPr>
              <a:t>Optimal active replication                                                                 </a:t>
            </a:r>
            <a:r>
              <a:rPr lang="en-US" sz="2000" kern="0" dirty="0">
                <a:latin typeface="+mn-lt"/>
              </a:rPr>
              <a:t>scenario </a:t>
            </a:r>
            <a:r>
              <a:rPr lang="en-US" sz="2000" kern="0" dirty="0">
                <a:latin typeface="+mn-lt"/>
                <a:cs typeface="+mn-cs"/>
              </a:rPr>
              <a:t>(AFT)</a:t>
            </a:r>
          </a:p>
          <a:p>
            <a:pPr marL="401638" lvl="1" indent="-160338" algn="l" defTabSz="850900" eaLnBrk="0" hangingPunct="0">
              <a:spcBef>
                <a:spcPct val="20000"/>
              </a:spcBef>
              <a:buClr>
                <a:schemeClr val="tx1"/>
              </a:buClr>
              <a:buFontTx/>
              <a:buChar char="•"/>
              <a:defRPr/>
            </a:pPr>
            <a:r>
              <a:rPr lang="en-US" sz="2000" kern="0" dirty="0">
                <a:latin typeface="+mn-lt"/>
                <a:cs typeface="+mn-cs"/>
              </a:rPr>
              <a:t>DeCoRAM allocation heuristic</a:t>
            </a:r>
          </a:p>
          <a:p>
            <a:pPr marL="630238" lvl="2" indent="-160338" algn="l" defTabSz="850900" eaLnBrk="0" hangingPunct="0">
              <a:spcBef>
                <a:spcPct val="20000"/>
              </a:spcBef>
              <a:buClr>
                <a:schemeClr val="tx1"/>
              </a:buClr>
              <a:buFontTx/>
              <a:buChar char="•"/>
              <a:defRPr/>
            </a:pPr>
            <a:r>
              <a:rPr lang="en-US" sz="2000" kern="0" dirty="0">
                <a:latin typeface="+mn-lt"/>
                <a:cs typeface="+mn-cs"/>
              </a:rPr>
              <a:t>First Fit (FF-FT) &amp; Best Fit  (BF-FT) schemes</a:t>
            </a:r>
          </a:p>
          <a:p>
            <a:pPr marL="795338" lvl="3" indent="-160338" algn="l" defTabSz="850900" eaLnBrk="0" hangingPunct="0">
              <a:spcBef>
                <a:spcPct val="20000"/>
              </a:spcBef>
              <a:buClr>
                <a:schemeClr val="tx1"/>
              </a:buClr>
              <a:buFontTx/>
              <a:buChar char="•"/>
              <a:defRPr/>
            </a:pPr>
            <a:r>
              <a:rPr lang="en-US" sz="2000" kern="0" dirty="0">
                <a:latin typeface="+mn-lt"/>
                <a:cs typeface="+mn-cs"/>
              </a:rPr>
              <a:t>Optimal passive replication (FF-FT &amp; BF-FT)</a:t>
            </a:r>
          </a:p>
          <a:p>
            <a:pPr marL="617538" lvl="1" indent="-160338" algn="l" defTabSz="850900" eaLnBrk="0" hangingPunct="0">
              <a:spcBef>
                <a:spcPct val="20000"/>
              </a:spcBef>
              <a:buClr>
                <a:schemeClr val="tx1"/>
              </a:buClr>
              <a:buFontTx/>
              <a:buChar char="•"/>
              <a:defRPr/>
            </a:pPr>
            <a:endParaRPr lang="en-US" sz="2400" kern="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8"/>
          <p:cNvSpPr>
            <a:spLocks noGrp="1" noChangeArrowheads="1"/>
          </p:cNvSpPr>
          <p:nvPr>
            <p:ph type="sldNum" sz="quarter" idx="12"/>
          </p:nvPr>
        </p:nvSpPr>
        <p:spPr>
          <a:noFill/>
        </p:spPr>
        <p:txBody>
          <a:bodyPr/>
          <a:lstStyle/>
          <a:p>
            <a:fld id="{AAE03A00-BB66-437E-8282-4616A2FB114A}" type="slidenum">
              <a:rPr lang="en-US" smtClean="0"/>
              <a:pPr/>
              <a:t>109</a:t>
            </a:fld>
            <a:endParaRPr lang="en-US" smtClean="0"/>
          </a:p>
        </p:txBody>
      </p:sp>
      <p:sp>
        <p:nvSpPr>
          <p:cNvPr id="100355" name="Rectangle 2"/>
          <p:cNvSpPr>
            <a:spLocks noGrp="1" noChangeArrowheads="1"/>
          </p:cNvSpPr>
          <p:nvPr>
            <p:ph type="title" idx="4294967295"/>
          </p:nvPr>
        </p:nvSpPr>
        <p:spPr/>
        <p:txBody>
          <a:bodyPr/>
          <a:lstStyle/>
          <a:p>
            <a:r>
              <a:rPr lang="en-US" sz="3200" dirty="0" smtClean="0"/>
              <a:t>Experiment Results</a:t>
            </a:r>
          </a:p>
        </p:txBody>
      </p:sp>
      <p:sp>
        <p:nvSpPr>
          <p:cNvPr id="100356"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pic>
        <p:nvPicPr>
          <p:cNvPr id="100357" name="Picture 2" descr="C:\Users\jai\Desktop\10-percent-loads.jpg"/>
          <p:cNvPicPr>
            <a:picLocks noChangeAspect="1" noChangeArrowheads="1"/>
          </p:cNvPicPr>
          <p:nvPr/>
        </p:nvPicPr>
        <p:blipFill>
          <a:blip r:embed="rId3" cstate="print"/>
          <a:srcRect/>
          <a:stretch>
            <a:fillRect/>
          </a:stretch>
        </p:blipFill>
        <p:spPr bwMode="auto">
          <a:xfrm>
            <a:off x="233363" y="461963"/>
            <a:ext cx="8677275" cy="5934075"/>
          </a:xfrm>
          <a:prstGeom prst="rect">
            <a:avLst/>
          </a:prstGeom>
          <a:noFill/>
          <a:ln w="9525">
            <a:noFill/>
            <a:miter lim="800000"/>
            <a:headEnd/>
            <a:tailEnd/>
          </a:ln>
        </p:spPr>
      </p:pic>
      <p:sp>
        <p:nvSpPr>
          <p:cNvPr id="100358" name="Rectangle 5"/>
          <p:cNvSpPr>
            <a:spLocks noChangeArrowheads="1"/>
          </p:cNvSpPr>
          <p:nvPr/>
        </p:nvSpPr>
        <p:spPr bwMode="auto">
          <a:xfrm>
            <a:off x="2667000" y="1143000"/>
            <a:ext cx="2819400" cy="1323975"/>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i="1">
                <a:solidFill>
                  <a:srgbClr val="FF0000"/>
                </a:solidFill>
              </a:rPr>
              <a:t>Linear increase in # of processors utilized in AFT compared to NO FT</a:t>
            </a:r>
          </a:p>
        </p:txBody>
      </p:sp>
      <p:cxnSp>
        <p:nvCxnSpPr>
          <p:cNvPr id="16" name="Straight Arrow Connector 15"/>
          <p:cNvCxnSpPr/>
          <p:nvPr/>
        </p:nvCxnSpPr>
        <p:spPr bwMode="auto">
          <a:xfrm rot="16200000" flipH="1">
            <a:off x="723900" y="3771900"/>
            <a:ext cx="685800" cy="609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00360" name="Straight Connector 18"/>
          <p:cNvCxnSpPr>
            <a:cxnSpLocks noChangeShapeType="1"/>
          </p:cNvCxnSpPr>
          <p:nvPr/>
        </p:nvCxnSpPr>
        <p:spPr bwMode="auto">
          <a:xfrm flipV="1">
            <a:off x="2743200" y="1447800"/>
            <a:ext cx="5943600" cy="2286000"/>
          </a:xfrm>
          <a:prstGeom prst="line">
            <a:avLst/>
          </a:prstGeom>
          <a:noFill/>
          <a:ln w="38100" algn="ctr">
            <a:solidFill>
              <a:srgbClr val="FF0000"/>
            </a:solidFill>
            <a:round/>
            <a:headEnd/>
            <a:tailEnd/>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8"/>
          <p:cNvSpPr>
            <a:spLocks noGrp="1" noChangeArrowheads="1"/>
          </p:cNvSpPr>
          <p:nvPr>
            <p:ph type="sldNum" sz="quarter" idx="12"/>
          </p:nvPr>
        </p:nvSpPr>
        <p:spPr>
          <a:noFill/>
        </p:spPr>
        <p:txBody>
          <a:bodyPr/>
          <a:lstStyle/>
          <a:p>
            <a:fld id="{E92457A4-E8E2-472F-8A5D-5C39302DC32E}" type="slidenum">
              <a:rPr lang="en-US" smtClean="0"/>
              <a:pPr/>
              <a:t>11</a:t>
            </a:fld>
            <a:endParaRPr lang="en-US" smtClean="0"/>
          </a:p>
        </p:txBody>
      </p:sp>
      <p:sp>
        <p:nvSpPr>
          <p:cNvPr id="23555"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t>Case Study: ESA Mission Control System</a:t>
            </a:r>
          </a:p>
        </p:txBody>
      </p:sp>
      <p:pic>
        <p:nvPicPr>
          <p:cNvPr id="23556" name="Picture 2" descr="C:\Users\jai\Desktop\ESA-MCS.jpg"/>
          <p:cNvPicPr>
            <a:picLocks noChangeAspect="1" noChangeArrowheads="1"/>
          </p:cNvPicPr>
          <p:nvPr/>
        </p:nvPicPr>
        <p:blipFill>
          <a:blip r:embed="rId3" cstate="print"/>
          <a:srcRect/>
          <a:stretch>
            <a:fillRect/>
          </a:stretch>
        </p:blipFill>
        <p:spPr bwMode="auto">
          <a:xfrm>
            <a:off x="4667250" y="3505200"/>
            <a:ext cx="4019550" cy="2495550"/>
          </a:xfrm>
          <a:prstGeom prst="rect">
            <a:avLst/>
          </a:prstGeom>
          <a:noFill/>
          <a:ln w="9525">
            <a:noFill/>
            <a:miter lim="800000"/>
            <a:headEnd/>
            <a:tailEnd/>
          </a:ln>
        </p:spPr>
      </p:pic>
      <p:sp>
        <p:nvSpPr>
          <p:cNvPr id="23557" name="AutoShape 60"/>
          <p:cNvSpPr>
            <a:spLocks noChangeArrowheads="1"/>
          </p:cNvSpPr>
          <p:nvPr/>
        </p:nvSpPr>
        <p:spPr bwMode="auto">
          <a:xfrm>
            <a:off x="5715000" y="1295400"/>
            <a:ext cx="2895600" cy="1668463"/>
          </a:xfrm>
          <a:prstGeom prst="wedgeRectCallout">
            <a:avLst>
              <a:gd name="adj1" fmla="val 33463"/>
              <a:gd name="adj2" fmla="val 122944"/>
            </a:avLst>
          </a:prstGeom>
          <a:solidFill>
            <a:srgbClr val="FFFFCC"/>
          </a:solidFill>
          <a:ln w="12700">
            <a:solidFill>
              <a:schemeClr val="tx1"/>
            </a:solidFill>
            <a:miter lim="800000"/>
            <a:headEnd/>
            <a:tailEnd/>
          </a:ln>
        </p:spPr>
        <p:txBody>
          <a:bodyPr anchor="ctr"/>
          <a:lstStyle/>
          <a:p>
            <a:pPr eaLnBrk="0" hangingPunct="0"/>
            <a:r>
              <a:rPr lang="en-US" sz="1800"/>
              <a:t>Mission Planning System configures &amp; observes the other system entities based on the specific mission characteristics</a:t>
            </a:r>
          </a:p>
        </p:txBody>
      </p:sp>
      <p:sp>
        <p:nvSpPr>
          <p:cNvPr id="7" name="Text Box 2"/>
          <p:cNvSpPr txBox="1">
            <a:spLocks noChangeArrowheads="1"/>
          </p:cNvSpPr>
          <p:nvPr/>
        </p:nvSpPr>
        <p:spPr bwMode="auto">
          <a:xfrm>
            <a:off x="0" y="565150"/>
            <a:ext cx="5105400" cy="28321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Mission Control Systems are the central means for control &amp; observations of space missions</a:t>
            </a:r>
          </a:p>
          <a:p>
            <a:pPr marL="174625" indent="-174625" algn="l" eaLnBrk="0" hangingPunct="0">
              <a:spcBef>
                <a:spcPct val="30000"/>
              </a:spcBef>
              <a:buFontTx/>
              <a:buChar char="•"/>
              <a:defRPr/>
            </a:pPr>
            <a:r>
              <a:rPr lang="en-US" sz="2000" dirty="0">
                <a:latin typeface="+mn-lt"/>
              </a:rPr>
              <a:t>Simultaneous operations of multiple real-time applications</a:t>
            </a:r>
          </a:p>
          <a:p>
            <a:pPr marL="174625" indent="-174625" algn="l" eaLnBrk="0" hangingPunct="0">
              <a:spcBef>
                <a:spcPct val="30000"/>
              </a:spcBef>
              <a:buFontTx/>
              <a:buChar char="•"/>
              <a:defRPr/>
            </a:pPr>
            <a:r>
              <a:rPr lang="en-US" sz="2000" dirty="0">
                <a:latin typeface="+mn-lt"/>
              </a:rPr>
              <a:t>Stringent simultaneous QoS requirements</a:t>
            </a:r>
          </a:p>
          <a:p>
            <a:pPr marL="631825" lvl="1" indent="-174625" algn="l" eaLnBrk="0" hangingPunct="0">
              <a:spcBef>
                <a:spcPct val="30000"/>
              </a:spcBef>
              <a:buFontTx/>
              <a:buChar char="•"/>
              <a:defRPr/>
            </a:pPr>
            <a:r>
              <a:rPr lang="en-US" sz="2000" dirty="0">
                <a:latin typeface="+mn-lt"/>
              </a:rPr>
              <a:t>e.g., high availability &amp; satisfactory average response times</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8"/>
          <p:cNvSpPr>
            <a:spLocks noGrp="1" noChangeArrowheads="1"/>
          </p:cNvSpPr>
          <p:nvPr>
            <p:ph type="sldNum" sz="quarter" idx="12"/>
          </p:nvPr>
        </p:nvSpPr>
        <p:spPr>
          <a:noFill/>
        </p:spPr>
        <p:txBody>
          <a:bodyPr/>
          <a:lstStyle/>
          <a:p>
            <a:fld id="{346E9D2C-57AB-40DC-BE74-48F6A906B6CC}" type="slidenum">
              <a:rPr lang="en-US" smtClean="0"/>
              <a:pPr/>
              <a:t>110</a:t>
            </a:fld>
            <a:endParaRPr lang="en-US" smtClean="0"/>
          </a:p>
        </p:txBody>
      </p:sp>
      <p:sp>
        <p:nvSpPr>
          <p:cNvPr id="101379" name="Rectangle 2"/>
          <p:cNvSpPr>
            <a:spLocks noGrp="1" noChangeArrowheads="1"/>
          </p:cNvSpPr>
          <p:nvPr>
            <p:ph type="title" idx="4294967295"/>
          </p:nvPr>
        </p:nvSpPr>
        <p:spPr/>
        <p:txBody>
          <a:bodyPr/>
          <a:lstStyle/>
          <a:p>
            <a:r>
              <a:rPr lang="en-US" sz="3200" dirty="0" smtClean="0"/>
              <a:t>Experiment Results</a:t>
            </a:r>
          </a:p>
        </p:txBody>
      </p:sp>
      <p:sp>
        <p:nvSpPr>
          <p:cNvPr id="101380"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pic>
        <p:nvPicPr>
          <p:cNvPr id="101381" name="Picture 2" descr="C:\Users\jai\Desktop\10-percent-loads.jpg"/>
          <p:cNvPicPr>
            <a:picLocks noChangeAspect="1" noChangeArrowheads="1"/>
          </p:cNvPicPr>
          <p:nvPr/>
        </p:nvPicPr>
        <p:blipFill>
          <a:blip r:embed="rId3" cstate="print"/>
          <a:srcRect/>
          <a:stretch>
            <a:fillRect/>
          </a:stretch>
        </p:blipFill>
        <p:spPr bwMode="auto">
          <a:xfrm>
            <a:off x="233363" y="461963"/>
            <a:ext cx="8677275" cy="5934075"/>
          </a:xfrm>
          <a:prstGeom prst="rect">
            <a:avLst/>
          </a:prstGeom>
          <a:noFill/>
          <a:ln w="9525">
            <a:noFill/>
            <a:miter lim="800000"/>
            <a:headEnd/>
            <a:tailEnd/>
          </a:ln>
        </p:spPr>
      </p:pic>
      <p:sp>
        <p:nvSpPr>
          <p:cNvPr id="101382" name="Rectangle 5"/>
          <p:cNvSpPr>
            <a:spLocks noChangeArrowheads="1"/>
          </p:cNvSpPr>
          <p:nvPr/>
        </p:nvSpPr>
        <p:spPr bwMode="auto">
          <a:xfrm>
            <a:off x="2895600" y="1295400"/>
            <a:ext cx="3048000" cy="10160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i="1">
                <a:solidFill>
                  <a:srgbClr val="FF0000"/>
                </a:solidFill>
              </a:rPr>
              <a:t>Rate of increase is much more slower when compared to AFT</a:t>
            </a:r>
          </a:p>
        </p:txBody>
      </p:sp>
      <p:cxnSp>
        <p:nvCxnSpPr>
          <p:cNvPr id="16" name="Straight Arrow Connector 15"/>
          <p:cNvCxnSpPr/>
          <p:nvPr/>
        </p:nvCxnSpPr>
        <p:spPr bwMode="auto">
          <a:xfrm rot="16200000" flipH="1">
            <a:off x="647700" y="3771900"/>
            <a:ext cx="685800" cy="609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01384" name="Straight Connector 17"/>
          <p:cNvCxnSpPr>
            <a:cxnSpLocks noChangeShapeType="1"/>
          </p:cNvCxnSpPr>
          <p:nvPr/>
        </p:nvCxnSpPr>
        <p:spPr bwMode="auto">
          <a:xfrm flipV="1">
            <a:off x="2819400" y="1371600"/>
            <a:ext cx="5867400" cy="2286000"/>
          </a:xfrm>
          <a:prstGeom prst="line">
            <a:avLst/>
          </a:prstGeom>
          <a:noFill/>
          <a:ln w="38100" algn="ctr">
            <a:solidFill>
              <a:srgbClr val="FF0000"/>
            </a:solidFill>
            <a:round/>
            <a:headEnd/>
            <a:tailEnd/>
          </a:ln>
        </p:spPr>
      </p:cxnSp>
      <p:sp>
        <p:nvSpPr>
          <p:cNvPr id="19" name="Freeform 18"/>
          <p:cNvSpPr/>
          <p:nvPr/>
        </p:nvSpPr>
        <p:spPr bwMode="auto">
          <a:xfrm>
            <a:off x="2322513" y="3306763"/>
            <a:ext cx="5859462" cy="1073150"/>
          </a:xfrm>
          <a:custGeom>
            <a:avLst/>
            <a:gdLst>
              <a:gd name="connsiteX0" fmla="*/ 0 w 5859379"/>
              <a:gd name="connsiteY0" fmla="*/ 1073448 h 1073448"/>
              <a:gd name="connsiteX1" fmla="*/ 36094 w 5859379"/>
              <a:gd name="connsiteY1" fmla="*/ 1049385 h 1073448"/>
              <a:gd name="connsiteX2" fmla="*/ 144379 w 5859379"/>
              <a:gd name="connsiteY2" fmla="*/ 1037353 h 1073448"/>
              <a:gd name="connsiteX3" fmla="*/ 216568 w 5859379"/>
              <a:gd name="connsiteY3" fmla="*/ 1025321 h 1073448"/>
              <a:gd name="connsiteX4" fmla="*/ 276726 w 5859379"/>
              <a:gd name="connsiteY4" fmla="*/ 1013290 h 1073448"/>
              <a:gd name="connsiteX5" fmla="*/ 312821 w 5859379"/>
              <a:gd name="connsiteY5" fmla="*/ 1001258 h 1073448"/>
              <a:gd name="connsiteX6" fmla="*/ 481263 w 5859379"/>
              <a:gd name="connsiteY6" fmla="*/ 977195 h 1073448"/>
              <a:gd name="connsiteX7" fmla="*/ 625642 w 5859379"/>
              <a:gd name="connsiteY7" fmla="*/ 953132 h 1073448"/>
              <a:gd name="connsiteX8" fmla="*/ 673768 w 5859379"/>
              <a:gd name="connsiteY8" fmla="*/ 941100 h 1073448"/>
              <a:gd name="connsiteX9" fmla="*/ 709863 w 5859379"/>
              <a:gd name="connsiteY9" fmla="*/ 929069 h 1073448"/>
              <a:gd name="connsiteX10" fmla="*/ 806116 w 5859379"/>
              <a:gd name="connsiteY10" fmla="*/ 905006 h 1073448"/>
              <a:gd name="connsiteX11" fmla="*/ 842210 w 5859379"/>
              <a:gd name="connsiteY11" fmla="*/ 892974 h 1073448"/>
              <a:gd name="connsiteX12" fmla="*/ 902368 w 5859379"/>
              <a:gd name="connsiteY12" fmla="*/ 880942 h 1073448"/>
              <a:gd name="connsiteX13" fmla="*/ 1046747 w 5859379"/>
              <a:gd name="connsiteY13" fmla="*/ 856879 h 1073448"/>
              <a:gd name="connsiteX14" fmla="*/ 1082842 w 5859379"/>
              <a:gd name="connsiteY14" fmla="*/ 844848 h 1073448"/>
              <a:gd name="connsiteX15" fmla="*/ 1179094 w 5859379"/>
              <a:gd name="connsiteY15" fmla="*/ 820785 h 1073448"/>
              <a:gd name="connsiteX16" fmla="*/ 1215189 w 5859379"/>
              <a:gd name="connsiteY16" fmla="*/ 808753 h 1073448"/>
              <a:gd name="connsiteX17" fmla="*/ 1359568 w 5859379"/>
              <a:gd name="connsiteY17" fmla="*/ 796721 h 1073448"/>
              <a:gd name="connsiteX18" fmla="*/ 1419726 w 5859379"/>
              <a:gd name="connsiteY18" fmla="*/ 784690 h 1073448"/>
              <a:gd name="connsiteX19" fmla="*/ 1455821 w 5859379"/>
              <a:gd name="connsiteY19" fmla="*/ 772658 h 1073448"/>
              <a:gd name="connsiteX20" fmla="*/ 1564105 w 5859379"/>
              <a:gd name="connsiteY20" fmla="*/ 748595 h 1073448"/>
              <a:gd name="connsiteX21" fmla="*/ 1600200 w 5859379"/>
              <a:gd name="connsiteY21" fmla="*/ 736564 h 1073448"/>
              <a:gd name="connsiteX22" fmla="*/ 1648326 w 5859379"/>
              <a:gd name="connsiteY22" fmla="*/ 724532 h 1073448"/>
              <a:gd name="connsiteX23" fmla="*/ 1720516 w 5859379"/>
              <a:gd name="connsiteY23" fmla="*/ 700469 h 1073448"/>
              <a:gd name="connsiteX24" fmla="*/ 1768642 w 5859379"/>
              <a:gd name="connsiteY24" fmla="*/ 688437 h 1073448"/>
              <a:gd name="connsiteX25" fmla="*/ 1876926 w 5859379"/>
              <a:gd name="connsiteY25" fmla="*/ 652342 h 1073448"/>
              <a:gd name="connsiteX26" fmla="*/ 1949116 w 5859379"/>
              <a:gd name="connsiteY26" fmla="*/ 628279 h 1073448"/>
              <a:gd name="connsiteX27" fmla="*/ 1985210 w 5859379"/>
              <a:gd name="connsiteY27" fmla="*/ 604216 h 1073448"/>
              <a:gd name="connsiteX28" fmla="*/ 2081463 w 5859379"/>
              <a:gd name="connsiteY28" fmla="*/ 580153 h 1073448"/>
              <a:gd name="connsiteX29" fmla="*/ 2117558 w 5859379"/>
              <a:gd name="connsiteY29" fmla="*/ 568121 h 1073448"/>
              <a:gd name="connsiteX30" fmla="*/ 2394284 w 5859379"/>
              <a:gd name="connsiteY30" fmla="*/ 544058 h 1073448"/>
              <a:gd name="connsiteX31" fmla="*/ 2562726 w 5859379"/>
              <a:gd name="connsiteY31" fmla="*/ 495932 h 1073448"/>
              <a:gd name="connsiteX32" fmla="*/ 2610852 w 5859379"/>
              <a:gd name="connsiteY32" fmla="*/ 483900 h 1073448"/>
              <a:gd name="connsiteX33" fmla="*/ 2731168 w 5859379"/>
              <a:gd name="connsiteY33" fmla="*/ 435774 h 1073448"/>
              <a:gd name="connsiteX34" fmla="*/ 2803358 w 5859379"/>
              <a:gd name="connsiteY34" fmla="*/ 411711 h 1073448"/>
              <a:gd name="connsiteX35" fmla="*/ 2851484 w 5859379"/>
              <a:gd name="connsiteY35" fmla="*/ 399679 h 1073448"/>
              <a:gd name="connsiteX36" fmla="*/ 2899610 w 5859379"/>
              <a:gd name="connsiteY36" fmla="*/ 375616 h 1073448"/>
              <a:gd name="connsiteX37" fmla="*/ 3296652 w 5859379"/>
              <a:gd name="connsiteY37" fmla="*/ 363585 h 1073448"/>
              <a:gd name="connsiteX38" fmla="*/ 3826042 w 5859379"/>
              <a:gd name="connsiteY38" fmla="*/ 327490 h 1073448"/>
              <a:gd name="connsiteX39" fmla="*/ 3910263 w 5859379"/>
              <a:gd name="connsiteY39" fmla="*/ 303427 h 1073448"/>
              <a:gd name="connsiteX40" fmla="*/ 3994484 w 5859379"/>
              <a:gd name="connsiteY40" fmla="*/ 291395 h 1073448"/>
              <a:gd name="connsiteX41" fmla="*/ 4090737 w 5859379"/>
              <a:gd name="connsiteY41" fmla="*/ 255300 h 1073448"/>
              <a:gd name="connsiteX42" fmla="*/ 4150894 w 5859379"/>
              <a:gd name="connsiteY42" fmla="*/ 219206 h 1073448"/>
              <a:gd name="connsiteX43" fmla="*/ 4343400 w 5859379"/>
              <a:gd name="connsiteY43" fmla="*/ 171079 h 1073448"/>
              <a:gd name="connsiteX44" fmla="*/ 4415589 w 5859379"/>
              <a:gd name="connsiteY44" fmla="*/ 159048 h 1073448"/>
              <a:gd name="connsiteX45" fmla="*/ 4475747 w 5859379"/>
              <a:gd name="connsiteY45" fmla="*/ 147016 h 1073448"/>
              <a:gd name="connsiteX46" fmla="*/ 4656221 w 5859379"/>
              <a:gd name="connsiteY46" fmla="*/ 134985 h 1073448"/>
              <a:gd name="connsiteX47" fmla="*/ 5041231 w 5859379"/>
              <a:gd name="connsiteY47" fmla="*/ 110921 h 1073448"/>
              <a:gd name="connsiteX48" fmla="*/ 5185610 w 5859379"/>
              <a:gd name="connsiteY48" fmla="*/ 86858 h 1073448"/>
              <a:gd name="connsiteX49" fmla="*/ 5317958 w 5859379"/>
              <a:gd name="connsiteY49" fmla="*/ 74827 h 1073448"/>
              <a:gd name="connsiteX50" fmla="*/ 5390147 w 5859379"/>
              <a:gd name="connsiteY50" fmla="*/ 50764 h 1073448"/>
              <a:gd name="connsiteX51" fmla="*/ 5426242 w 5859379"/>
              <a:gd name="connsiteY51" fmla="*/ 38732 h 1073448"/>
              <a:gd name="connsiteX52" fmla="*/ 5739063 w 5859379"/>
              <a:gd name="connsiteY52" fmla="*/ 14669 h 1073448"/>
              <a:gd name="connsiteX53" fmla="*/ 5859379 w 5859379"/>
              <a:gd name="connsiteY53" fmla="*/ 2637 h 107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859379" h="1073448">
                <a:moveTo>
                  <a:pt x="0" y="1073448"/>
                </a:moveTo>
                <a:cubicBezTo>
                  <a:pt x="12031" y="1065427"/>
                  <a:pt x="22066" y="1052892"/>
                  <a:pt x="36094" y="1049385"/>
                </a:cubicBezTo>
                <a:cubicBezTo>
                  <a:pt x="71327" y="1040577"/>
                  <a:pt x="108380" y="1042153"/>
                  <a:pt x="144379" y="1037353"/>
                </a:cubicBezTo>
                <a:cubicBezTo>
                  <a:pt x="168560" y="1034129"/>
                  <a:pt x="192567" y="1029685"/>
                  <a:pt x="216568" y="1025321"/>
                </a:cubicBezTo>
                <a:cubicBezTo>
                  <a:pt x="236688" y="1021663"/>
                  <a:pt x="256887" y="1018250"/>
                  <a:pt x="276726" y="1013290"/>
                </a:cubicBezTo>
                <a:cubicBezTo>
                  <a:pt x="289030" y="1010214"/>
                  <a:pt x="300331" y="1003462"/>
                  <a:pt x="312821" y="1001258"/>
                </a:cubicBezTo>
                <a:cubicBezTo>
                  <a:pt x="368675" y="991401"/>
                  <a:pt x="426239" y="990950"/>
                  <a:pt x="481263" y="977195"/>
                </a:cubicBezTo>
                <a:cubicBezTo>
                  <a:pt x="560758" y="957322"/>
                  <a:pt x="512981" y="967215"/>
                  <a:pt x="625642" y="953132"/>
                </a:cubicBezTo>
                <a:cubicBezTo>
                  <a:pt x="641684" y="949121"/>
                  <a:pt x="657868" y="945643"/>
                  <a:pt x="673768" y="941100"/>
                </a:cubicBezTo>
                <a:cubicBezTo>
                  <a:pt x="685962" y="937616"/>
                  <a:pt x="697627" y="932406"/>
                  <a:pt x="709863" y="929069"/>
                </a:cubicBezTo>
                <a:cubicBezTo>
                  <a:pt x="741769" y="920367"/>
                  <a:pt x="774742" y="915465"/>
                  <a:pt x="806116" y="905006"/>
                </a:cubicBezTo>
                <a:cubicBezTo>
                  <a:pt x="818147" y="900995"/>
                  <a:pt x="829906" y="896050"/>
                  <a:pt x="842210" y="892974"/>
                </a:cubicBezTo>
                <a:cubicBezTo>
                  <a:pt x="862049" y="888014"/>
                  <a:pt x="882229" y="884496"/>
                  <a:pt x="902368" y="880942"/>
                </a:cubicBezTo>
                <a:cubicBezTo>
                  <a:pt x="950416" y="872463"/>
                  <a:pt x="1000460" y="872307"/>
                  <a:pt x="1046747" y="856879"/>
                </a:cubicBezTo>
                <a:cubicBezTo>
                  <a:pt x="1058779" y="852869"/>
                  <a:pt x="1070606" y="848185"/>
                  <a:pt x="1082842" y="844848"/>
                </a:cubicBezTo>
                <a:cubicBezTo>
                  <a:pt x="1114748" y="836146"/>
                  <a:pt x="1147720" y="831243"/>
                  <a:pt x="1179094" y="820785"/>
                </a:cubicBezTo>
                <a:cubicBezTo>
                  <a:pt x="1191126" y="816774"/>
                  <a:pt x="1202618" y="810429"/>
                  <a:pt x="1215189" y="808753"/>
                </a:cubicBezTo>
                <a:cubicBezTo>
                  <a:pt x="1263059" y="802370"/>
                  <a:pt x="1311442" y="800732"/>
                  <a:pt x="1359568" y="796721"/>
                </a:cubicBezTo>
                <a:cubicBezTo>
                  <a:pt x="1379621" y="792711"/>
                  <a:pt x="1399887" y="789650"/>
                  <a:pt x="1419726" y="784690"/>
                </a:cubicBezTo>
                <a:cubicBezTo>
                  <a:pt x="1432030" y="781614"/>
                  <a:pt x="1443517" y="775734"/>
                  <a:pt x="1455821" y="772658"/>
                </a:cubicBezTo>
                <a:cubicBezTo>
                  <a:pt x="1555107" y="747837"/>
                  <a:pt x="1477612" y="773307"/>
                  <a:pt x="1564105" y="748595"/>
                </a:cubicBezTo>
                <a:cubicBezTo>
                  <a:pt x="1576299" y="745111"/>
                  <a:pt x="1588006" y="740048"/>
                  <a:pt x="1600200" y="736564"/>
                </a:cubicBezTo>
                <a:cubicBezTo>
                  <a:pt x="1616100" y="732021"/>
                  <a:pt x="1632488" y="729284"/>
                  <a:pt x="1648326" y="724532"/>
                </a:cubicBezTo>
                <a:cubicBezTo>
                  <a:pt x="1672621" y="717243"/>
                  <a:pt x="1695908" y="706621"/>
                  <a:pt x="1720516" y="700469"/>
                </a:cubicBezTo>
                <a:cubicBezTo>
                  <a:pt x="1736558" y="696458"/>
                  <a:pt x="1752804" y="693189"/>
                  <a:pt x="1768642" y="688437"/>
                </a:cubicBezTo>
                <a:cubicBezTo>
                  <a:pt x="1768680" y="688425"/>
                  <a:pt x="1858860" y="658364"/>
                  <a:pt x="1876926" y="652342"/>
                </a:cubicBezTo>
                <a:cubicBezTo>
                  <a:pt x="1876931" y="652340"/>
                  <a:pt x="1949112" y="628282"/>
                  <a:pt x="1949116" y="628279"/>
                </a:cubicBezTo>
                <a:cubicBezTo>
                  <a:pt x="1961147" y="620258"/>
                  <a:pt x="1971621" y="609158"/>
                  <a:pt x="1985210" y="604216"/>
                </a:cubicBezTo>
                <a:cubicBezTo>
                  <a:pt x="2016291" y="592914"/>
                  <a:pt x="2050088" y="590611"/>
                  <a:pt x="2081463" y="580153"/>
                </a:cubicBezTo>
                <a:cubicBezTo>
                  <a:pt x="2093495" y="576142"/>
                  <a:pt x="2105048" y="570206"/>
                  <a:pt x="2117558" y="568121"/>
                </a:cubicBezTo>
                <a:cubicBezTo>
                  <a:pt x="2185977" y="556718"/>
                  <a:pt x="2338124" y="548070"/>
                  <a:pt x="2394284" y="544058"/>
                </a:cubicBezTo>
                <a:cubicBezTo>
                  <a:pt x="2497852" y="509535"/>
                  <a:pt x="2441859" y="526149"/>
                  <a:pt x="2562726" y="495932"/>
                </a:cubicBezTo>
                <a:cubicBezTo>
                  <a:pt x="2578768" y="491921"/>
                  <a:pt x="2596062" y="491295"/>
                  <a:pt x="2610852" y="483900"/>
                </a:cubicBezTo>
                <a:cubicBezTo>
                  <a:pt x="2681667" y="448493"/>
                  <a:pt x="2641962" y="465510"/>
                  <a:pt x="2731168" y="435774"/>
                </a:cubicBezTo>
                <a:lnTo>
                  <a:pt x="2803358" y="411711"/>
                </a:lnTo>
                <a:cubicBezTo>
                  <a:pt x="2819400" y="407700"/>
                  <a:pt x="2836001" y="405485"/>
                  <a:pt x="2851484" y="399679"/>
                </a:cubicBezTo>
                <a:cubicBezTo>
                  <a:pt x="2868278" y="393381"/>
                  <a:pt x="2881733" y="377065"/>
                  <a:pt x="2899610" y="375616"/>
                </a:cubicBezTo>
                <a:cubicBezTo>
                  <a:pt x="3031585" y="364916"/>
                  <a:pt x="3164305" y="367595"/>
                  <a:pt x="3296652" y="363585"/>
                </a:cubicBezTo>
                <a:cubicBezTo>
                  <a:pt x="3584267" y="322496"/>
                  <a:pt x="3408408" y="341410"/>
                  <a:pt x="3826042" y="327490"/>
                </a:cubicBezTo>
                <a:cubicBezTo>
                  <a:pt x="3856972" y="317180"/>
                  <a:pt x="3877021" y="309471"/>
                  <a:pt x="3910263" y="303427"/>
                </a:cubicBezTo>
                <a:cubicBezTo>
                  <a:pt x="3938164" y="298354"/>
                  <a:pt x="3966410" y="295406"/>
                  <a:pt x="3994484" y="291395"/>
                </a:cubicBezTo>
                <a:cubicBezTo>
                  <a:pt x="4025730" y="280980"/>
                  <a:pt x="4061954" y="269692"/>
                  <a:pt x="4090737" y="255300"/>
                </a:cubicBezTo>
                <a:cubicBezTo>
                  <a:pt x="4111653" y="244842"/>
                  <a:pt x="4129308" y="228200"/>
                  <a:pt x="4150894" y="219206"/>
                </a:cubicBezTo>
                <a:cubicBezTo>
                  <a:pt x="4187203" y="204077"/>
                  <a:pt x="4312313" y="177296"/>
                  <a:pt x="4343400" y="171079"/>
                </a:cubicBezTo>
                <a:cubicBezTo>
                  <a:pt x="4367321" y="166295"/>
                  <a:pt x="4391588" y="163412"/>
                  <a:pt x="4415589" y="159048"/>
                </a:cubicBezTo>
                <a:cubicBezTo>
                  <a:pt x="4435709" y="155390"/>
                  <a:pt x="4455399" y="149051"/>
                  <a:pt x="4475747" y="147016"/>
                </a:cubicBezTo>
                <a:cubicBezTo>
                  <a:pt x="4535739" y="141017"/>
                  <a:pt x="4596063" y="138995"/>
                  <a:pt x="4656221" y="134985"/>
                </a:cubicBezTo>
                <a:cubicBezTo>
                  <a:pt x="4867720" y="99734"/>
                  <a:pt x="4548418" y="149828"/>
                  <a:pt x="5041231" y="110921"/>
                </a:cubicBezTo>
                <a:cubicBezTo>
                  <a:pt x="5089870" y="107081"/>
                  <a:pt x="5137020" y="91275"/>
                  <a:pt x="5185610" y="86858"/>
                </a:cubicBezTo>
                <a:lnTo>
                  <a:pt x="5317958" y="74827"/>
                </a:lnTo>
                <a:lnTo>
                  <a:pt x="5390147" y="50764"/>
                </a:lnTo>
                <a:cubicBezTo>
                  <a:pt x="5402179" y="46753"/>
                  <a:pt x="5413603" y="39785"/>
                  <a:pt x="5426242" y="38732"/>
                </a:cubicBezTo>
                <a:cubicBezTo>
                  <a:pt x="5626717" y="22025"/>
                  <a:pt x="5522451" y="30141"/>
                  <a:pt x="5739063" y="14669"/>
                </a:cubicBezTo>
                <a:cubicBezTo>
                  <a:pt x="5827076" y="0"/>
                  <a:pt x="5786857" y="2637"/>
                  <a:pt x="5859379" y="2637"/>
                </a:cubicBezTo>
              </a:path>
            </a:pathLst>
          </a:custGeom>
          <a:noFill/>
          <a:ln w="38100" cap="flat" cmpd="sng" algn="ctr">
            <a:solidFill>
              <a:schemeClr val="accent6"/>
            </a:solidFill>
            <a:prstDash val="solid"/>
            <a:round/>
            <a:headEnd type="none" w="med" len="med"/>
            <a:tailEnd type="none" w="med" len="med"/>
          </a:ln>
          <a:effectLst/>
        </p:spPr>
        <p:txBody>
          <a:bodyPr/>
          <a:lstStyle/>
          <a:p>
            <a:pPr defTabSz="850900">
              <a:defRPr/>
            </a:pP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8"/>
          <p:cNvSpPr>
            <a:spLocks noGrp="1" noChangeArrowheads="1"/>
          </p:cNvSpPr>
          <p:nvPr>
            <p:ph type="sldNum" sz="quarter" idx="12"/>
          </p:nvPr>
        </p:nvSpPr>
        <p:spPr>
          <a:noFill/>
        </p:spPr>
        <p:txBody>
          <a:bodyPr/>
          <a:lstStyle/>
          <a:p>
            <a:fld id="{7F3C5E72-51F7-4FB7-98F3-F750C10FF533}" type="slidenum">
              <a:rPr lang="en-US" smtClean="0"/>
              <a:pPr/>
              <a:t>111</a:t>
            </a:fld>
            <a:endParaRPr lang="en-US" smtClean="0"/>
          </a:p>
        </p:txBody>
      </p:sp>
      <p:sp>
        <p:nvSpPr>
          <p:cNvPr id="102403" name="Rectangle 2"/>
          <p:cNvSpPr>
            <a:spLocks noGrp="1" noChangeArrowheads="1"/>
          </p:cNvSpPr>
          <p:nvPr>
            <p:ph type="title" idx="4294967295"/>
          </p:nvPr>
        </p:nvSpPr>
        <p:spPr/>
        <p:txBody>
          <a:bodyPr/>
          <a:lstStyle/>
          <a:p>
            <a:r>
              <a:rPr lang="en-US" sz="3200" dirty="0" smtClean="0"/>
              <a:t>Experiment Results</a:t>
            </a:r>
          </a:p>
        </p:txBody>
      </p:sp>
      <p:sp>
        <p:nvSpPr>
          <p:cNvPr id="102404"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pic>
        <p:nvPicPr>
          <p:cNvPr id="102405" name="Picture 2" descr="C:\Users\jai\Desktop\10-percent-loads.jpg"/>
          <p:cNvPicPr>
            <a:picLocks noChangeAspect="1" noChangeArrowheads="1"/>
          </p:cNvPicPr>
          <p:nvPr/>
        </p:nvPicPr>
        <p:blipFill>
          <a:blip r:embed="rId3" cstate="print"/>
          <a:srcRect/>
          <a:stretch>
            <a:fillRect/>
          </a:stretch>
        </p:blipFill>
        <p:spPr bwMode="auto">
          <a:xfrm>
            <a:off x="233363" y="461963"/>
            <a:ext cx="8677275" cy="5934075"/>
          </a:xfrm>
          <a:prstGeom prst="rect">
            <a:avLst/>
          </a:prstGeom>
          <a:noFill/>
          <a:ln w="9525">
            <a:noFill/>
            <a:miter lim="800000"/>
            <a:headEnd/>
            <a:tailEnd/>
          </a:ln>
        </p:spPr>
      </p:pic>
      <p:cxnSp>
        <p:nvCxnSpPr>
          <p:cNvPr id="12" name="Straight Arrow Connector 11"/>
          <p:cNvCxnSpPr/>
          <p:nvPr/>
        </p:nvCxnSpPr>
        <p:spPr bwMode="auto">
          <a:xfrm rot="16200000" flipH="1">
            <a:off x="6972300" y="2552700"/>
            <a:ext cx="685800" cy="609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bwMode="auto">
          <a:xfrm rot="16200000" flipH="1">
            <a:off x="7505700" y="2552700"/>
            <a:ext cx="685800" cy="609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bwMode="auto">
          <a:xfrm rot="16200000" flipH="1">
            <a:off x="7886700" y="1104900"/>
            <a:ext cx="685800" cy="609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02409" name="Rectangle 5"/>
          <p:cNvSpPr>
            <a:spLocks noChangeArrowheads="1"/>
          </p:cNvSpPr>
          <p:nvPr/>
        </p:nvSpPr>
        <p:spPr bwMode="auto">
          <a:xfrm>
            <a:off x="2895600" y="1295400"/>
            <a:ext cx="3048000" cy="1323975"/>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i="1">
                <a:solidFill>
                  <a:srgbClr val="FF0000"/>
                </a:solidFill>
              </a:rPr>
              <a:t>DeCoRAM only uses approx. 50% of the number of processors used by AFT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8"/>
          <p:cNvSpPr>
            <a:spLocks noGrp="1" noChangeArrowheads="1"/>
          </p:cNvSpPr>
          <p:nvPr>
            <p:ph type="sldNum" sz="quarter" idx="12"/>
          </p:nvPr>
        </p:nvSpPr>
        <p:spPr>
          <a:noFill/>
        </p:spPr>
        <p:txBody>
          <a:bodyPr/>
          <a:lstStyle/>
          <a:p>
            <a:fld id="{CA6B6F08-9F57-45C4-B1A8-25CD7A275515}" type="slidenum">
              <a:rPr lang="en-US" smtClean="0"/>
              <a:pPr/>
              <a:t>112</a:t>
            </a:fld>
            <a:endParaRPr lang="en-US" smtClean="0"/>
          </a:p>
        </p:txBody>
      </p:sp>
      <p:sp>
        <p:nvSpPr>
          <p:cNvPr id="103427" name="Rectangle 2"/>
          <p:cNvSpPr>
            <a:spLocks noGrp="1" noChangeArrowheads="1"/>
          </p:cNvSpPr>
          <p:nvPr>
            <p:ph type="title" idx="4294967295"/>
          </p:nvPr>
        </p:nvSpPr>
        <p:spPr/>
        <p:txBody>
          <a:bodyPr/>
          <a:lstStyle/>
          <a:p>
            <a:r>
              <a:rPr lang="en-US" sz="3200" dirty="0" smtClean="0"/>
              <a:t>Experiment Results</a:t>
            </a:r>
          </a:p>
        </p:txBody>
      </p:sp>
      <p:sp>
        <p:nvSpPr>
          <p:cNvPr id="103428"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pic>
        <p:nvPicPr>
          <p:cNvPr id="103429" name="Picture 2" descr="C:\Users\jai\Desktop\15-percent-loads.jpg"/>
          <p:cNvPicPr>
            <a:picLocks noChangeAspect="1" noChangeArrowheads="1"/>
          </p:cNvPicPr>
          <p:nvPr/>
        </p:nvPicPr>
        <p:blipFill>
          <a:blip r:embed="rId3" cstate="print"/>
          <a:srcRect/>
          <a:stretch>
            <a:fillRect/>
          </a:stretch>
        </p:blipFill>
        <p:spPr bwMode="auto">
          <a:xfrm>
            <a:off x="233363" y="461963"/>
            <a:ext cx="8677275" cy="5934075"/>
          </a:xfrm>
          <a:prstGeom prst="rect">
            <a:avLst/>
          </a:prstGeom>
          <a:noFill/>
          <a:ln w="9525">
            <a:noFill/>
            <a:miter lim="800000"/>
            <a:headEnd/>
            <a:tailEnd/>
          </a:ln>
        </p:spPr>
      </p:pic>
      <p:sp>
        <p:nvSpPr>
          <p:cNvPr id="103430" name="Rectangle 5"/>
          <p:cNvSpPr>
            <a:spLocks noChangeArrowheads="1"/>
          </p:cNvSpPr>
          <p:nvPr/>
        </p:nvSpPr>
        <p:spPr bwMode="auto">
          <a:xfrm>
            <a:off x="2895600" y="1295400"/>
            <a:ext cx="3048000" cy="10160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i="1">
                <a:solidFill>
                  <a:srgbClr val="FF0000"/>
                </a:solidFill>
              </a:rPr>
              <a:t>As task load increases, # of processors utilized increases</a:t>
            </a:r>
          </a:p>
        </p:txBody>
      </p:sp>
      <p:cxnSp>
        <p:nvCxnSpPr>
          <p:cNvPr id="8" name="Straight Arrow Connector 7"/>
          <p:cNvCxnSpPr/>
          <p:nvPr/>
        </p:nvCxnSpPr>
        <p:spPr bwMode="auto">
          <a:xfrm flipV="1">
            <a:off x="7772400" y="1066800"/>
            <a:ext cx="838200" cy="3810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8"/>
          <p:cNvSpPr>
            <a:spLocks noGrp="1" noChangeArrowheads="1"/>
          </p:cNvSpPr>
          <p:nvPr>
            <p:ph type="sldNum" sz="quarter" idx="12"/>
          </p:nvPr>
        </p:nvSpPr>
        <p:spPr>
          <a:noFill/>
        </p:spPr>
        <p:txBody>
          <a:bodyPr/>
          <a:lstStyle/>
          <a:p>
            <a:fld id="{9B4FD51E-EB3B-406A-BB60-F6ED52410D9E}" type="slidenum">
              <a:rPr lang="en-US" smtClean="0"/>
              <a:pPr/>
              <a:t>113</a:t>
            </a:fld>
            <a:endParaRPr lang="en-US" smtClean="0"/>
          </a:p>
        </p:txBody>
      </p:sp>
      <p:sp>
        <p:nvSpPr>
          <p:cNvPr id="104451" name="Rectangle 2"/>
          <p:cNvSpPr>
            <a:spLocks noGrp="1" noChangeArrowheads="1"/>
          </p:cNvSpPr>
          <p:nvPr>
            <p:ph type="title" idx="4294967295"/>
          </p:nvPr>
        </p:nvSpPr>
        <p:spPr/>
        <p:txBody>
          <a:bodyPr/>
          <a:lstStyle/>
          <a:p>
            <a:r>
              <a:rPr lang="en-US" sz="3200" dirty="0" smtClean="0"/>
              <a:t>Experiment Results</a:t>
            </a:r>
          </a:p>
        </p:txBody>
      </p:sp>
      <p:sp>
        <p:nvSpPr>
          <p:cNvPr id="104452"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pic>
        <p:nvPicPr>
          <p:cNvPr id="104453" name="Picture 2" descr="C:\Users\jai\Desktop\20-percent-loads.jpg"/>
          <p:cNvPicPr>
            <a:picLocks noChangeAspect="1" noChangeArrowheads="1"/>
          </p:cNvPicPr>
          <p:nvPr/>
        </p:nvPicPr>
        <p:blipFill>
          <a:blip r:embed="rId3" cstate="print"/>
          <a:srcRect/>
          <a:stretch>
            <a:fillRect/>
          </a:stretch>
        </p:blipFill>
        <p:spPr bwMode="auto">
          <a:xfrm>
            <a:off x="233363" y="461963"/>
            <a:ext cx="8677275" cy="5934075"/>
          </a:xfrm>
          <a:prstGeom prst="rect">
            <a:avLst/>
          </a:prstGeom>
          <a:noFill/>
          <a:ln w="9525">
            <a:noFill/>
            <a:miter lim="800000"/>
            <a:headEnd/>
            <a:tailEnd/>
          </a:ln>
        </p:spPr>
      </p:pic>
      <p:sp>
        <p:nvSpPr>
          <p:cNvPr id="104454" name="Rectangle 5"/>
          <p:cNvSpPr>
            <a:spLocks noChangeArrowheads="1"/>
          </p:cNvSpPr>
          <p:nvPr/>
        </p:nvSpPr>
        <p:spPr bwMode="auto">
          <a:xfrm>
            <a:off x="2895600" y="1295400"/>
            <a:ext cx="3048000" cy="10160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i="1">
                <a:solidFill>
                  <a:srgbClr val="FF0000"/>
                </a:solidFill>
              </a:rPr>
              <a:t>As task load increases, # of processors utilized increases</a:t>
            </a:r>
          </a:p>
        </p:txBody>
      </p:sp>
      <p:cxnSp>
        <p:nvCxnSpPr>
          <p:cNvPr id="8" name="Straight Arrow Connector 7"/>
          <p:cNvCxnSpPr/>
          <p:nvPr/>
        </p:nvCxnSpPr>
        <p:spPr bwMode="auto">
          <a:xfrm flipV="1">
            <a:off x="7772400" y="1219200"/>
            <a:ext cx="838200" cy="3810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8"/>
          <p:cNvSpPr>
            <a:spLocks noGrp="1" noChangeArrowheads="1"/>
          </p:cNvSpPr>
          <p:nvPr>
            <p:ph type="sldNum" sz="quarter" idx="12"/>
          </p:nvPr>
        </p:nvSpPr>
        <p:spPr>
          <a:noFill/>
        </p:spPr>
        <p:txBody>
          <a:bodyPr/>
          <a:lstStyle/>
          <a:p>
            <a:fld id="{E27EFD54-65BD-4D4D-B9D1-11F93119812F}" type="slidenum">
              <a:rPr lang="en-US" smtClean="0"/>
              <a:pPr/>
              <a:t>114</a:t>
            </a:fld>
            <a:endParaRPr lang="en-US" smtClean="0"/>
          </a:p>
        </p:txBody>
      </p:sp>
      <p:sp>
        <p:nvSpPr>
          <p:cNvPr id="105475" name="Rectangle 2"/>
          <p:cNvSpPr>
            <a:spLocks noGrp="1" noChangeArrowheads="1"/>
          </p:cNvSpPr>
          <p:nvPr>
            <p:ph type="title" idx="4294967295"/>
          </p:nvPr>
        </p:nvSpPr>
        <p:spPr/>
        <p:txBody>
          <a:bodyPr/>
          <a:lstStyle/>
          <a:p>
            <a:r>
              <a:rPr lang="en-US" sz="3200" dirty="0" smtClean="0"/>
              <a:t>Experiment Results</a:t>
            </a:r>
          </a:p>
        </p:txBody>
      </p:sp>
      <p:sp>
        <p:nvSpPr>
          <p:cNvPr id="105476"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pic>
        <p:nvPicPr>
          <p:cNvPr id="105477" name="Picture 2" descr="C:\Users\jai\Desktop\25-percent-loads.jpg"/>
          <p:cNvPicPr>
            <a:picLocks noChangeAspect="1" noChangeArrowheads="1"/>
          </p:cNvPicPr>
          <p:nvPr/>
        </p:nvPicPr>
        <p:blipFill>
          <a:blip r:embed="rId3" cstate="print"/>
          <a:srcRect/>
          <a:stretch>
            <a:fillRect/>
          </a:stretch>
        </p:blipFill>
        <p:spPr bwMode="auto">
          <a:xfrm>
            <a:off x="233363" y="461963"/>
            <a:ext cx="8677275" cy="5934075"/>
          </a:xfrm>
          <a:prstGeom prst="rect">
            <a:avLst/>
          </a:prstGeom>
          <a:noFill/>
          <a:ln w="9525">
            <a:noFill/>
            <a:miter lim="800000"/>
            <a:headEnd/>
            <a:tailEnd/>
          </a:ln>
        </p:spPr>
      </p:pic>
      <p:sp>
        <p:nvSpPr>
          <p:cNvPr id="105478" name="Rectangle 5"/>
          <p:cNvSpPr>
            <a:spLocks noChangeArrowheads="1"/>
          </p:cNvSpPr>
          <p:nvPr/>
        </p:nvSpPr>
        <p:spPr bwMode="auto">
          <a:xfrm>
            <a:off x="3200400" y="1371600"/>
            <a:ext cx="3048000" cy="10160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i="1">
                <a:solidFill>
                  <a:srgbClr val="FF0000"/>
                </a:solidFill>
              </a:rPr>
              <a:t>As task load increases, # of processors utilized increases</a:t>
            </a:r>
          </a:p>
        </p:txBody>
      </p:sp>
      <p:cxnSp>
        <p:nvCxnSpPr>
          <p:cNvPr id="8" name="Straight Arrow Connector 7"/>
          <p:cNvCxnSpPr/>
          <p:nvPr/>
        </p:nvCxnSpPr>
        <p:spPr bwMode="auto">
          <a:xfrm flipV="1">
            <a:off x="7772400" y="1371600"/>
            <a:ext cx="838200" cy="3810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8"/>
          <p:cNvSpPr>
            <a:spLocks noGrp="1" noChangeArrowheads="1"/>
          </p:cNvSpPr>
          <p:nvPr>
            <p:ph type="sldNum" sz="quarter" idx="12"/>
          </p:nvPr>
        </p:nvSpPr>
        <p:spPr>
          <a:noFill/>
        </p:spPr>
        <p:txBody>
          <a:bodyPr/>
          <a:lstStyle/>
          <a:p>
            <a:fld id="{FDAB1037-C263-4492-B88D-6A8C075639EB}" type="slidenum">
              <a:rPr lang="en-US" smtClean="0"/>
              <a:pPr/>
              <a:t>115</a:t>
            </a:fld>
            <a:endParaRPr lang="en-US" smtClean="0"/>
          </a:p>
        </p:txBody>
      </p:sp>
      <p:sp>
        <p:nvSpPr>
          <p:cNvPr id="106499" name="Rectangle 2"/>
          <p:cNvSpPr>
            <a:spLocks noGrp="1" noChangeArrowheads="1"/>
          </p:cNvSpPr>
          <p:nvPr>
            <p:ph type="title" idx="4294967295"/>
          </p:nvPr>
        </p:nvSpPr>
        <p:spPr/>
        <p:txBody>
          <a:bodyPr/>
          <a:lstStyle/>
          <a:p>
            <a:r>
              <a:rPr lang="en-US" sz="3200" dirty="0" smtClean="0"/>
              <a:t>Experiment Results</a:t>
            </a:r>
          </a:p>
        </p:txBody>
      </p:sp>
      <p:sp>
        <p:nvSpPr>
          <p:cNvPr id="106500"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pic>
        <p:nvPicPr>
          <p:cNvPr id="106501" name="Picture 2" descr="C:\Users\jai\Desktop\25-percent-loads.jpg"/>
          <p:cNvPicPr>
            <a:picLocks noChangeAspect="1" noChangeArrowheads="1"/>
          </p:cNvPicPr>
          <p:nvPr/>
        </p:nvPicPr>
        <p:blipFill>
          <a:blip r:embed="rId3" cstate="print"/>
          <a:srcRect/>
          <a:stretch>
            <a:fillRect/>
          </a:stretch>
        </p:blipFill>
        <p:spPr bwMode="auto">
          <a:xfrm>
            <a:off x="233363" y="461963"/>
            <a:ext cx="8677275" cy="5934075"/>
          </a:xfrm>
          <a:prstGeom prst="rect">
            <a:avLst/>
          </a:prstGeom>
          <a:noFill/>
          <a:ln w="9525">
            <a:noFill/>
            <a:miter lim="800000"/>
            <a:headEnd/>
            <a:tailEnd/>
          </a:ln>
        </p:spPr>
      </p:pic>
      <p:sp>
        <p:nvSpPr>
          <p:cNvPr id="106502" name="Rectangle 5"/>
          <p:cNvSpPr>
            <a:spLocks noChangeArrowheads="1"/>
          </p:cNvSpPr>
          <p:nvPr/>
        </p:nvSpPr>
        <p:spPr bwMode="auto">
          <a:xfrm>
            <a:off x="3276600" y="1447800"/>
            <a:ext cx="3048000" cy="10160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i="1">
                <a:solidFill>
                  <a:srgbClr val="FF0000"/>
                </a:solidFill>
              </a:rPr>
              <a:t>DeCoRAM scales well, by continuing to save ~50% of processors</a:t>
            </a:r>
          </a:p>
        </p:txBody>
      </p:sp>
      <p:cxnSp>
        <p:nvCxnSpPr>
          <p:cNvPr id="8" name="Straight Arrow Connector 7"/>
          <p:cNvCxnSpPr/>
          <p:nvPr/>
        </p:nvCxnSpPr>
        <p:spPr bwMode="auto">
          <a:xfrm flipV="1">
            <a:off x="7772400" y="1371600"/>
            <a:ext cx="838200" cy="3810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bwMode="auto">
          <a:xfrm>
            <a:off x="7162800" y="2514600"/>
            <a:ext cx="533400" cy="4572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bwMode="auto">
          <a:xfrm rot="5400000">
            <a:off x="8077200" y="2590800"/>
            <a:ext cx="533400" cy="228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8"/>
          <p:cNvSpPr>
            <a:spLocks noGrp="1" noChangeArrowheads="1"/>
          </p:cNvSpPr>
          <p:nvPr>
            <p:ph type="sldNum" sz="quarter" idx="12"/>
          </p:nvPr>
        </p:nvSpPr>
        <p:spPr>
          <a:noFill/>
        </p:spPr>
        <p:txBody>
          <a:bodyPr/>
          <a:lstStyle/>
          <a:p>
            <a:fld id="{6DBCFEDD-45BA-4FE0-890B-F3BE5C2091E4}" type="slidenum">
              <a:rPr lang="en-US" smtClean="0"/>
              <a:pPr/>
              <a:t>116</a:t>
            </a:fld>
            <a:endParaRPr lang="en-US" smtClean="0"/>
          </a:p>
        </p:txBody>
      </p:sp>
      <p:sp>
        <p:nvSpPr>
          <p:cNvPr id="92163" name="Rectangle 3"/>
          <p:cNvSpPr>
            <a:spLocks noGrp="1" noChangeArrowheads="1"/>
          </p:cNvSpPr>
          <p:nvPr>
            <p:ph type="title"/>
          </p:nvPr>
        </p:nvSpPr>
        <p:spPr>
          <a:xfrm>
            <a:off x="-76200" y="47625"/>
            <a:ext cx="9296400" cy="381000"/>
          </a:xfrm>
          <a:noFill/>
        </p:spPr>
        <p:txBody>
          <a:bodyPr/>
          <a:lstStyle/>
          <a:p>
            <a:pPr>
              <a:lnSpc>
                <a:spcPct val="85000"/>
              </a:lnSpc>
            </a:pPr>
            <a:r>
              <a:rPr lang="en-US" dirty="0" err="1" smtClean="0"/>
              <a:t>DeCoRAM</a:t>
            </a:r>
            <a:r>
              <a:rPr lang="en-US" dirty="0" smtClean="0"/>
              <a:t> Pluggable Allocation Engine Architecture</a:t>
            </a:r>
          </a:p>
        </p:txBody>
      </p:sp>
      <p:sp>
        <p:nvSpPr>
          <p:cNvPr id="18" name="Text Box 2"/>
          <p:cNvSpPr txBox="1">
            <a:spLocks noChangeArrowheads="1"/>
          </p:cNvSpPr>
          <p:nvPr/>
        </p:nvSpPr>
        <p:spPr bwMode="auto">
          <a:xfrm>
            <a:off x="0" y="565150"/>
            <a:ext cx="9144000" cy="3166991"/>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1800" dirty="0" smtClean="0">
                <a:latin typeface="+mn-lt"/>
              </a:rPr>
              <a:t>Design driven by separation of concerns</a:t>
            </a:r>
          </a:p>
          <a:p>
            <a:pPr marL="174625" indent="-174625" algn="l" eaLnBrk="0" hangingPunct="0">
              <a:spcBef>
                <a:spcPct val="30000"/>
              </a:spcBef>
              <a:buFontTx/>
              <a:buChar char="•"/>
              <a:defRPr/>
            </a:pPr>
            <a:r>
              <a:rPr lang="en-US" sz="1800" dirty="0" smtClean="0">
                <a:latin typeface="+mn-lt"/>
              </a:rPr>
              <a:t>Use of design patterns</a:t>
            </a:r>
          </a:p>
          <a:p>
            <a:pPr marL="174625" indent="-174625" algn="l" eaLnBrk="0" hangingPunct="0">
              <a:spcBef>
                <a:spcPct val="30000"/>
              </a:spcBef>
              <a:buFontTx/>
              <a:buChar char="•"/>
              <a:defRPr/>
            </a:pPr>
            <a:r>
              <a:rPr lang="en-US" sz="1800" b="1" dirty="0" smtClean="0">
                <a:latin typeface="+mn-lt"/>
              </a:rPr>
              <a:t>Input </a:t>
            </a:r>
            <a:r>
              <a:rPr lang="en-US" sz="1800" b="1" dirty="0">
                <a:latin typeface="+mn-lt"/>
              </a:rPr>
              <a:t>Manager component</a:t>
            </a:r>
            <a:r>
              <a:rPr lang="en-US" sz="1800" dirty="0">
                <a:latin typeface="+mn-lt"/>
              </a:rPr>
              <a:t> – collects per-task FT &amp; RT requirements</a:t>
            </a:r>
          </a:p>
          <a:p>
            <a:pPr marL="174625" indent="-174625" algn="l" eaLnBrk="0" hangingPunct="0">
              <a:spcBef>
                <a:spcPct val="30000"/>
              </a:spcBef>
              <a:buFontTx/>
              <a:buChar char="•"/>
              <a:defRPr/>
            </a:pPr>
            <a:r>
              <a:rPr lang="en-US" sz="1800" b="1" dirty="0"/>
              <a:t>Task Replicator component</a:t>
            </a:r>
            <a:r>
              <a:rPr lang="en-US" sz="1800" dirty="0"/>
              <a:t> – decides the order in which tasks are allocated</a:t>
            </a:r>
          </a:p>
          <a:p>
            <a:pPr marL="174625" indent="-174625" algn="l" eaLnBrk="0" hangingPunct="0">
              <a:spcBef>
                <a:spcPct val="30000"/>
              </a:spcBef>
              <a:buFontTx/>
              <a:buChar char="•"/>
              <a:defRPr/>
            </a:pPr>
            <a:r>
              <a:rPr lang="en-US" sz="1800" b="1" dirty="0"/>
              <a:t>Node Selector component </a:t>
            </a:r>
            <a:r>
              <a:rPr lang="en-US" sz="1800" dirty="0"/>
              <a:t>– decides the node in which allocation will be checked</a:t>
            </a:r>
          </a:p>
          <a:p>
            <a:pPr marL="174625" indent="-174625" algn="l" eaLnBrk="0" hangingPunct="0">
              <a:spcBef>
                <a:spcPct val="30000"/>
              </a:spcBef>
              <a:buFontTx/>
              <a:buChar char="•"/>
              <a:defRPr/>
            </a:pPr>
            <a:r>
              <a:rPr lang="en-US" sz="1800" b="1" dirty="0"/>
              <a:t>Admission Controller component </a:t>
            </a:r>
            <a:r>
              <a:rPr lang="en-US" sz="1800" dirty="0"/>
              <a:t>– applies DeCoRAM’s novel algorithm</a:t>
            </a:r>
          </a:p>
          <a:p>
            <a:pPr marL="174625" indent="-174625" algn="l" eaLnBrk="0" hangingPunct="0">
              <a:spcBef>
                <a:spcPct val="30000"/>
              </a:spcBef>
              <a:buFontTx/>
              <a:buChar char="•"/>
              <a:defRPr/>
            </a:pPr>
            <a:r>
              <a:rPr lang="en-US" sz="1800" b="1" dirty="0"/>
              <a:t>Placement Controller </a:t>
            </a:r>
            <a:r>
              <a:rPr lang="en-US" sz="1800" dirty="0"/>
              <a:t>component – calls the admission controller repeatedly to deploy all the applications &amp; their replicas</a:t>
            </a:r>
          </a:p>
          <a:p>
            <a:pPr marL="174625" indent="-174625" algn="l" eaLnBrk="0" hangingPunct="0">
              <a:spcBef>
                <a:spcPct val="30000"/>
              </a:spcBef>
              <a:buFontTx/>
              <a:buChar char="•"/>
              <a:defRPr/>
            </a:pPr>
            <a:endParaRPr lang="en-US" sz="1800" dirty="0"/>
          </a:p>
        </p:txBody>
      </p:sp>
      <p:sp>
        <p:nvSpPr>
          <p:cNvPr id="7" name="Rounded Rectangle 6"/>
          <p:cNvSpPr/>
          <p:nvPr/>
        </p:nvSpPr>
        <p:spPr bwMode="auto">
          <a:xfrm>
            <a:off x="304800" y="3581400"/>
            <a:ext cx="1828800" cy="4572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sz="1800" dirty="0"/>
              <a:t>Input Manager</a:t>
            </a:r>
          </a:p>
        </p:txBody>
      </p:sp>
      <p:sp>
        <p:nvSpPr>
          <p:cNvPr id="10" name="Rounded Rectangle 9"/>
          <p:cNvSpPr/>
          <p:nvPr/>
        </p:nvSpPr>
        <p:spPr bwMode="auto">
          <a:xfrm>
            <a:off x="304800" y="4343400"/>
            <a:ext cx="1828800" cy="4572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sz="1800" dirty="0"/>
              <a:t>Task Replicator</a:t>
            </a:r>
          </a:p>
        </p:txBody>
      </p:sp>
      <p:cxnSp>
        <p:nvCxnSpPr>
          <p:cNvPr id="92167" name="Straight Arrow Connector 11"/>
          <p:cNvCxnSpPr>
            <a:cxnSpLocks noChangeShapeType="1"/>
            <a:stCxn id="7" idx="2"/>
            <a:endCxn id="10" idx="0"/>
          </p:cNvCxnSpPr>
          <p:nvPr/>
        </p:nvCxnSpPr>
        <p:spPr bwMode="auto">
          <a:xfrm rot="5400000">
            <a:off x="1066801" y="4191000"/>
            <a:ext cx="304800" cy="3175"/>
          </a:xfrm>
          <a:prstGeom prst="straightConnector1">
            <a:avLst/>
          </a:prstGeom>
          <a:noFill/>
          <a:ln w="38100" algn="ctr">
            <a:solidFill>
              <a:srgbClr val="FF0000"/>
            </a:solidFill>
            <a:round/>
            <a:headEnd/>
            <a:tailEnd type="arrow" w="med" len="med"/>
          </a:ln>
        </p:spPr>
      </p:cxnSp>
      <p:sp>
        <p:nvSpPr>
          <p:cNvPr id="15" name="Rounded Rectangle 14"/>
          <p:cNvSpPr/>
          <p:nvPr/>
        </p:nvSpPr>
        <p:spPr bwMode="auto">
          <a:xfrm>
            <a:off x="304800" y="5029200"/>
            <a:ext cx="1828800" cy="4572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sz="1800" dirty="0"/>
              <a:t>Node Selector</a:t>
            </a:r>
          </a:p>
        </p:txBody>
      </p:sp>
      <p:cxnSp>
        <p:nvCxnSpPr>
          <p:cNvPr id="92169" name="Straight Arrow Connector 16"/>
          <p:cNvCxnSpPr>
            <a:cxnSpLocks noChangeShapeType="1"/>
            <a:stCxn id="10" idx="2"/>
            <a:endCxn id="15" idx="0"/>
          </p:cNvCxnSpPr>
          <p:nvPr/>
        </p:nvCxnSpPr>
        <p:spPr bwMode="auto">
          <a:xfrm rot="5400000">
            <a:off x="1104901" y="4914900"/>
            <a:ext cx="228600" cy="3175"/>
          </a:xfrm>
          <a:prstGeom prst="straightConnector1">
            <a:avLst/>
          </a:prstGeom>
          <a:noFill/>
          <a:ln w="38100" algn="ctr">
            <a:solidFill>
              <a:srgbClr val="FF0000"/>
            </a:solidFill>
            <a:round/>
            <a:headEnd/>
            <a:tailEnd type="arrow" w="med" len="med"/>
          </a:ln>
        </p:spPr>
      </p:cxnSp>
      <p:sp>
        <p:nvSpPr>
          <p:cNvPr id="16" name="Rounded Rectangle 15"/>
          <p:cNvSpPr/>
          <p:nvPr/>
        </p:nvSpPr>
        <p:spPr bwMode="auto">
          <a:xfrm>
            <a:off x="304800" y="5715000"/>
            <a:ext cx="1828800" cy="6096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sz="1800" dirty="0"/>
              <a:t>Admission Controller</a:t>
            </a:r>
          </a:p>
        </p:txBody>
      </p:sp>
      <p:cxnSp>
        <p:nvCxnSpPr>
          <p:cNvPr id="92171" name="Straight Arrow Connector 21"/>
          <p:cNvCxnSpPr>
            <a:cxnSpLocks noChangeShapeType="1"/>
          </p:cNvCxnSpPr>
          <p:nvPr/>
        </p:nvCxnSpPr>
        <p:spPr bwMode="auto">
          <a:xfrm rot="5400000">
            <a:off x="1104107" y="5599906"/>
            <a:ext cx="228600" cy="1587"/>
          </a:xfrm>
          <a:prstGeom prst="straightConnector1">
            <a:avLst/>
          </a:prstGeom>
          <a:noFill/>
          <a:ln w="38100" algn="ctr">
            <a:solidFill>
              <a:srgbClr val="FF0000"/>
            </a:solidFill>
            <a:round/>
            <a:headEnd/>
            <a:tailEnd type="arrow" w="med" len="med"/>
          </a:ln>
        </p:spPr>
      </p:cxnSp>
      <p:sp>
        <p:nvSpPr>
          <p:cNvPr id="19" name="Rounded Rectangle 18"/>
          <p:cNvSpPr/>
          <p:nvPr/>
        </p:nvSpPr>
        <p:spPr bwMode="auto">
          <a:xfrm>
            <a:off x="2514600" y="5334000"/>
            <a:ext cx="1828800" cy="6096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sz="1800" dirty="0"/>
              <a:t>Placement Controller</a:t>
            </a:r>
          </a:p>
        </p:txBody>
      </p:sp>
      <p:cxnSp>
        <p:nvCxnSpPr>
          <p:cNvPr id="92173" name="Straight Arrow Connector 22"/>
          <p:cNvCxnSpPr>
            <a:cxnSpLocks noChangeShapeType="1"/>
            <a:stCxn id="19" idx="1"/>
            <a:endCxn id="15" idx="3"/>
          </p:cNvCxnSpPr>
          <p:nvPr/>
        </p:nvCxnSpPr>
        <p:spPr bwMode="auto">
          <a:xfrm rot="10800000">
            <a:off x="2133600" y="5257800"/>
            <a:ext cx="381000" cy="381000"/>
          </a:xfrm>
          <a:prstGeom prst="straightConnector1">
            <a:avLst/>
          </a:prstGeom>
          <a:noFill/>
          <a:ln w="38100" algn="ctr">
            <a:solidFill>
              <a:srgbClr val="FF0000"/>
            </a:solidFill>
            <a:round/>
            <a:headEnd/>
            <a:tailEnd type="arrow" w="med" len="med"/>
          </a:ln>
        </p:spPr>
      </p:cxnSp>
      <p:cxnSp>
        <p:nvCxnSpPr>
          <p:cNvPr id="92174" name="Straight Arrow Connector 24"/>
          <p:cNvCxnSpPr>
            <a:cxnSpLocks noChangeShapeType="1"/>
            <a:stCxn id="19" idx="1"/>
            <a:endCxn id="16" idx="3"/>
          </p:cNvCxnSpPr>
          <p:nvPr/>
        </p:nvCxnSpPr>
        <p:spPr bwMode="auto">
          <a:xfrm rot="10800000" flipV="1">
            <a:off x="2133600" y="5638800"/>
            <a:ext cx="381000" cy="381000"/>
          </a:xfrm>
          <a:prstGeom prst="straightConnector1">
            <a:avLst/>
          </a:prstGeom>
          <a:noFill/>
          <a:ln w="38100" algn="ctr">
            <a:solidFill>
              <a:srgbClr val="FF0000"/>
            </a:solidFill>
            <a:round/>
            <a:headEnd/>
            <a:tailEnd type="arrow" w="med" len="med"/>
          </a:ln>
        </p:spPr>
      </p:cxnSp>
      <p:sp>
        <p:nvSpPr>
          <p:cNvPr id="20" name="Rectangle 6"/>
          <p:cNvSpPr>
            <a:spLocks noChangeArrowheads="1"/>
          </p:cNvSpPr>
          <p:nvPr/>
        </p:nvSpPr>
        <p:spPr bwMode="auto">
          <a:xfrm>
            <a:off x="4267200" y="3657600"/>
            <a:ext cx="4267200" cy="708025"/>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a:solidFill>
                  <a:srgbClr val="FF0000"/>
                </a:solidFill>
              </a:rPr>
              <a:t>Allocation Engine implemented in ~7,000 lines of C++ code</a:t>
            </a:r>
            <a:endParaRPr lang="en-US" sz="2000" b="1" i="1">
              <a:solidFill>
                <a:srgbClr val="336699"/>
              </a:solidFill>
            </a:endParaRPr>
          </a:p>
        </p:txBody>
      </p:sp>
      <p:sp>
        <p:nvSpPr>
          <p:cNvPr id="17" name="Rectangle 6"/>
          <p:cNvSpPr>
            <a:spLocks noChangeArrowheads="1"/>
          </p:cNvSpPr>
          <p:nvPr/>
        </p:nvSpPr>
        <p:spPr bwMode="auto">
          <a:xfrm>
            <a:off x="4876800" y="5257800"/>
            <a:ext cx="3886200" cy="708025"/>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a:solidFill>
                  <a:srgbClr val="FF0000"/>
                </a:solidFill>
              </a:rPr>
              <a:t>Output decisions realized by DeCoRAM’s D&amp;C Engine</a:t>
            </a:r>
            <a:endParaRPr lang="en-US" sz="2000" b="1" i="1">
              <a:solidFill>
                <a:srgbClr val="3366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animBg="1"/>
      <p:bldP spid="16" grpId="0" animBg="1"/>
      <p:bldP spid="19" grpId="0" animBg="1"/>
      <p:bldP spid="20" grpId="0" animBg="1"/>
      <p:bldP spid="1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 y="-26988"/>
            <a:ext cx="8991600" cy="554038"/>
          </a:xfrm>
        </p:spPr>
        <p:txBody>
          <a:bodyPr/>
          <a:lstStyle/>
          <a:p>
            <a:pPr>
              <a:lnSpc>
                <a:spcPct val="85000"/>
              </a:lnSpc>
            </a:pPr>
            <a:r>
              <a:rPr lang="en-US" dirty="0" err="1" smtClean="0"/>
              <a:t>DeCoRAM</a:t>
            </a:r>
            <a:r>
              <a:rPr lang="en-US" dirty="0" smtClean="0"/>
              <a:t> Deployment &amp; Configuration Engine</a:t>
            </a:r>
          </a:p>
        </p:txBody>
      </p:sp>
      <p:sp>
        <p:nvSpPr>
          <p:cNvPr id="198659" name="Rectangle 3"/>
          <p:cNvSpPr>
            <a:spLocks noGrp="1" noChangeArrowheads="1"/>
          </p:cNvSpPr>
          <p:nvPr>
            <p:ph type="body" idx="1"/>
          </p:nvPr>
        </p:nvSpPr>
        <p:spPr>
          <a:xfrm>
            <a:off x="0" y="609600"/>
            <a:ext cx="3733800" cy="5791200"/>
          </a:xfrm>
        </p:spPr>
        <p:txBody>
          <a:bodyPr/>
          <a:lstStyle/>
          <a:p>
            <a:r>
              <a:rPr lang="en-US" sz="1700" smtClean="0"/>
              <a:t>Automated deployment &amp; configuration support for fault-tolerant real-time systems</a:t>
            </a:r>
          </a:p>
          <a:p>
            <a:r>
              <a:rPr lang="en-US" sz="1700" b="1" smtClean="0"/>
              <a:t>XML Parser</a:t>
            </a:r>
          </a:p>
          <a:p>
            <a:pPr lvl="1"/>
            <a:r>
              <a:rPr lang="en-US" smtClean="0"/>
              <a:t>uses middleware D&amp;C mechanisms to decode allocation decisions</a:t>
            </a:r>
          </a:p>
          <a:p>
            <a:r>
              <a:rPr lang="en-US" sz="1700" b="1" smtClean="0"/>
              <a:t>Middleware Deployer</a:t>
            </a:r>
          </a:p>
          <a:p>
            <a:pPr lvl="1"/>
            <a:r>
              <a:rPr lang="en-US" smtClean="0"/>
              <a:t>deploys FT middleware-                     specific entities</a:t>
            </a:r>
          </a:p>
          <a:p>
            <a:r>
              <a:rPr lang="en-US" sz="1700" b="1" smtClean="0"/>
              <a:t>Middleware Configurator</a:t>
            </a:r>
          </a:p>
          <a:p>
            <a:pPr lvl="1"/>
            <a:r>
              <a:rPr lang="en-US" smtClean="0"/>
              <a:t>configures the underlying           FT-RT middleware artifacts</a:t>
            </a:r>
          </a:p>
          <a:p>
            <a:r>
              <a:rPr lang="en-US" sz="1700" b="1" smtClean="0"/>
              <a:t>Application Installer</a:t>
            </a:r>
          </a:p>
          <a:p>
            <a:pPr lvl="1"/>
            <a:r>
              <a:rPr lang="en-US" smtClean="0"/>
              <a:t>installs the application components &amp; their replicas</a:t>
            </a:r>
          </a:p>
          <a:p>
            <a:r>
              <a:rPr lang="en-US" sz="1700" b="1" smtClean="0"/>
              <a:t>Easily extendable</a:t>
            </a:r>
          </a:p>
          <a:p>
            <a:pPr lvl="1"/>
            <a:r>
              <a:rPr lang="en-US" smtClean="0"/>
              <a:t>Current implementation on top of CIAO, DAnCE, &amp; FLARe middleware </a:t>
            </a:r>
          </a:p>
        </p:txBody>
      </p:sp>
      <p:pic>
        <p:nvPicPr>
          <p:cNvPr id="93188" name="Picture 2" descr="C:\Users\jai\Desktop\documents\visio\decoram-dc-bridge.jpg"/>
          <p:cNvPicPr>
            <a:picLocks noChangeAspect="1" noChangeArrowheads="1"/>
          </p:cNvPicPr>
          <p:nvPr/>
        </p:nvPicPr>
        <p:blipFill>
          <a:blip r:embed="rId3" cstate="print"/>
          <a:srcRect/>
          <a:stretch>
            <a:fillRect/>
          </a:stretch>
        </p:blipFill>
        <p:spPr bwMode="auto">
          <a:xfrm>
            <a:off x="3581400" y="762000"/>
            <a:ext cx="5486400" cy="5562600"/>
          </a:xfrm>
          <a:prstGeom prst="rect">
            <a:avLst/>
          </a:prstGeom>
          <a:noFill/>
          <a:ln w="9525">
            <a:noFill/>
            <a:miter lim="800000"/>
            <a:headEnd/>
            <a:tailEnd/>
          </a:ln>
        </p:spPr>
      </p:pic>
      <p:cxnSp>
        <p:nvCxnSpPr>
          <p:cNvPr id="9" name="Straight Arrow Connector 8"/>
          <p:cNvCxnSpPr/>
          <p:nvPr/>
        </p:nvCxnSpPr>
        <p:spPr bwMode="auto">
          <a:xfrm rot="16200000" flipH="1">
            <a:off x="3390900" y="1104900"/>
            <a:ext cx="685800" cy="609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bwMode="auto">
          <a:xfrm rot="16200000" flipH="1">
            <a:off x="3238500" y="2324100"/>
            <a:ext cx="685800" cy="609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bwMode="auto">
          <a:xfrm rot="16200000" flipH="1">
            <a:off x="3238500" y="3543300"/>
            <a:ext cx="685800" cy="609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bwMode="auto">
          <a:xfrm rot="16200000" flipH="1">
            <a:off x="3238500" y="4686300"/>
            <a:ext cx="685800" cy="60960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93193" name="Slide Number Placeholder 12"/>
          <p:cNvSpPr>
            <a:spLocks noGrp="1"/>
          </p:cNvSpPr>
          <p:nvPr>
            <p:ph type="sldNum" sz="quarter" idx="12"/>
          </p:nvPr>
        </p:nvSpPr>
        <p:spPr>
          <a:noFill/>
        </p:spPr>
        <p:txBody>
          <a:bodyPr/>
          <a:lstStyle/>
          <a:p>
            <a:fld id="{9595974F-D152-45F3-8B7A-0FFDC87086DB}" type="slidenum">
              <a:rPr lang="en-US" smtClean="0"/>
              <a:pPr/>
              <a:t>117</a:t>
            </a:fld>
            <a:endParaRPr lang="en-US" smtClean="0"/>
          </a:p>
        </p:txBody>
      </p:sp>
      <p:sp>
        <p:nvSpPr>
          <p:cNvPr id="13" name="Rectangle 6"/>
          <p:cNvSpPr>
            <a:spLocks noChangeArrowheads="1"/>
          </p:cNvSpPr>
          <p:nvPr/>
        </p:nvSpPr>
        <p:spPr bwMode="auto">
          <a:xfrm>
            <a:off x="914400" y="6411913"/>
            <a:ext cx="7391400" cy="369887"/>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1800" b="1">
                <a:solidFill>
                  <a:srgbClr val="FF0000"/>
                </a:solidFill>
              </a:rPr>
              <a:t>DeCoRAM D&amp;C Engine implemented in ~3,500 lines of C++ code</a:t>
            </a:r>
            <a:endParaRPr lang="en-US" sz="1800" b="1" i="1">
              <a:solidFill>
                <a:srgbClr val="33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65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65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9865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865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865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8659">
                                            <p:txEl>
                                              <p:pRg st="6" end="6"/>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98659">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8659">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98659">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8659">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118</a:t>
            </a:fld>
            <a:endParaRPr lang="en-US" dirty="0"/>
          </a:p>
        </p:txBody>
      </p:sp>
      <p:sp>
        <p:nvSpPr>
          <p:cNvPr id="3" name="Rectangle 2"/>
          <p:cNvSpPr txBox="1">
            <a:spLocks noChangeArrowheads="1"/>
          </p:cNvSpPr>
          <p:nvPr/>
        </p:nvSpPr>
        <p:spPr bwMode="auto">
          <a:xfrm>
            <a:off x="152400" y="76200"/>
            <a:ext cx="87630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Post-Specification </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Phase:</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Generative Techniques to Support Missing Semantics</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grpSp>
        <p:nvGrpSpPr>
          <p:cNvPr id="18" name="Group 17"/>
          <p:cNvGrpSpPr/>
          <p:nvPr/>
        </p:nvGrpSpPr>
        <p:grpSpPr>
          <a:xfrm>
            <a:off x="76200" y="533400"/>
            <a:ext cx="1905000" cy="6172200"/>
            <a:chOff x="76200" y="533400"/>
            <a:chExt cx="1905000" cy="6172200"/>
          </a:xfrm>
        </p:grpSpPr>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Resolves challenges in</a:t>
              </a:r>
              <a:endParaRPr lang="en-US" dirty="0"/>
            </a:p>
          </p:txBody>
        </p:sp>
      </p:grpSp>
      <p:sp>
        <p:nvSpPr>
          <p:cNvPr id="25" name="Right Brace 24"/>
          <p:cNvSpPr/>
          <p:nvPr/>
        </p:nvSpPr>
        <p:spPr bwMode="auto">
          <a:xfrm>
            <a:off x="1981200" y="2438400"/>
            <a:ext cx="914400" cy="3048000"/>
          </a:xfrm>
          <a:prstGeom prst="rightBrace">
            <a:avLst>
              <a:gd name="adj1" fmla="val 8333"/>
              <a:gd name="adj2" fmla="val 50000"/>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6" name="Content Placeholder 2"/>
          <p:cNvSpPr txBox="1">
            <a:spLocks/>
          </p:cNvSpPr>
          <p:nvPr/>
        </p:nvSpPr>
        <p:spPr>
          <a:xfrm>
            <a:off x="2971800" y="2895600"/>
            <a:ext cx="6019800" cy="1981200"/>
          </a:xfrm>
          <a:prstGeom prst="rect">
            <a:avLst/>
          </a:prstGeom>
          <a:solidFill>
            <a:schemeClr val="accent6">
              <a:lumMod val="20000"/>
              <a:lumOff val="80000"/>
            </a:schemeClr>
          </a:solidFill>
          <a:ln cap="flat">
            <a:solidFill>
              <a:schemeClr val="tx1"/>
            </a:solidFill>
            <a:round/>
          </a:ln>
        </p:spPr>
        <p:txBody>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lang="en-US" sz="2000" kern="0" dirty="0" smtClean="0">
                <a:solidFill>
                  <a:srgbClr val="FF0000"/>
                </a:solidFill>
                <a:latin typeface="+mn-lt"/>
                <a:cs typeface="+mn-cs"/>
              </a:rPr>
              <a:t>Generative Aspects for Fault-Tolerance (GRAFT)</a:t>
            </a:r>
          </a:p>
          <a:p>
            <a:pPr marL="617538" lvl="1" indent="-160338" algn="l" defTabSz="850900" eaLnBrk="0" hangingPunct="0">
              <a:spcBef>
                <a:spcPct val="20000"/>
              </a:spcBef>
              <a:buClr>
                <a:schemeClr val="tx1"/>
              </a:buClr>
              <a:buFontTx/>
              <a:buChar char="•"/>
            </a:pPr>
            <a:r>
              <a:rPr kumimoji="0" lang="en-US" sz="1800" i="0" u="none" strike="noStrike" kern="0" cap="none" spc="0" normalizeH="0" baseline="0" noProof="0" dirty="0" smtClean="0">
                <a:ln>
                  <a:noFill/>
                </a:ln>
                <a:solidFill>
                  <a:schemeClr val="tx1"/>
                </a:solidFill>
                <a:effectLst/>
                <a:uLnTx/>
                <a:uFillTx/>
                <a:latin typeface="+mn-lt"/>
                <a:ea typeface="+mn-ea"/>
                <a:cs typeface="+mn-cs"/>
              </a:rPr>
              <a:t>Multi-stage model-driven</a:t>
            </a:r>
            <a:r>
              <a:rPr kumimoji="0" lang="en-US" sz="1800" i="0" u="none" strike="noStrike" kern="0" cap="none" spc="0" normalizeH="0" noProof="0" dirty="0" smtClean="0">
                <a:ln>
                  <a:noFill/>
                </a:ln>
                <a:solidFill>
                  <a:schemeClr val="tx1"/>
                </a:solidFill>
                <a:effectLst/>
                <a:uLnTx/>
                <a:uFillTx/>
                <a:latin typeface="+mn-lt"/>
                <a:ea typeface="+mn-ea"/>
                <a:cs typeface="+mn-cs"/>
              </a:rPr>
              <a:t> development process</a:t>
            </a:r>
          </a:p>
          <a:p>
            <a:pPr marL="617538" lvl="1" indent="-160338" algn="l" defTabSz="850900" eaLnBrk="0" hangingPunct="0">
              <a:spcBef>
                <a:spcPct val="20000"/>
              </a:spcBef>
              <a:buClr>
                <a:schemeClr val="tx1"/>
              </a:buClr>
              <a:buFontTx/>
              <a:buChar char="•"/>
            </a:pPr>
            <a:r>
              <a:rPr lang="en-US" sz="1800" dirty="0" smtClean="0"/>
              <a:t>Weaving Dependability Concerns in System Artifacts</a:t>
            </a:r>
            <a:endParaRPr lang="en-US" sz="1600" kern="0" dirty="0" smtClean="0">
              <a:latin typeface="+mn-lt"/>
              <a:cs typeface="+mn-cs"/>
            </a:endParaRPr>
          </a:p>
          <a:p>
            <a:pPr marL="617538" lvl="1" indent="-160338" algn="l" defTabSz="850900" eaLnBrk="0" hangingPunct="0">
              <a:spcBef>
                <a:spcPct val="20000"/>
              </a:spcBef>
              <a:buClr>
                <a:schemeClr val="tx1"/>
              </a:buClr>
              <a:buFontTx/>
              <a:buChar char="•"/>
            </a:pPr>
            <a:r>
              <a:rPr lang="en-US" sz="1800" kern="0" dirty="0" smtClean="0">
                <a:latin typeface="+mn-lt"/>
                <a:cs typeface="+mn-cs"/>
              </a:rPr>
              <a:t>Provides model-to-model, model-to-text, model-to-code transformations</a:t>
            </a:r>
          </a:p>
        </p:txBody>
      </p:sp>
      <p:sp>
        <p:nvSpPr>
          <p:cNvPr id="19" name="TextBox 18"/>
          <p:cNvSpPr txBox="1"/>
          <p:nvPr/>
        </p:nvSpPr>
        <p:spPr>
          <a:xfrm>
            <a:off x="3200400" y="990600"/>
            <a:ext cx="5410200" cy="1292662"/>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b="1" dirty="0" smtClean="0">
                <a:solidFill>
                  <a:srgbClr val="FF0000"/>
                </a:solidFill>
              </a:rPr>
              <a:t>Focus on Generative Techniques for Introducing New Semantics into Middleware Implementations</a:t>
            </a:r>
            <a:endParaRPr lang="en-US" sz="2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119</a:t>
            </a:fld>
            <a:endParaRPr lang="en-US" dirty="0"/>
          </a:p>
        </p:txBody>
      </p:sp>
      <p:sp>
        <p:nvSpPr>
          <p:cNvPr id="3" name="Rectangle 8"/>
          <p:cNvSpPr txBox="1">
            <a:spLocks noChangeArrowheads="1"/>
          </p:cNvSpPr>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030CB0-9958-40CA-AA48-D84AF7C12636}" type="slidenum">
              <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endParaRPr>
          </a:p>
        </p:txBody>
      </p:sp>
      <p:sp>
        <p:nvSpPr>
          <p:cNvPr id="4" name="Rectangle 2"/>
          <p:cNvSpPr txBox="1">
            <a:spLocks noChangeArrowheads="1"/>
          </p:cNvSpPr>
          <p:nvPr/>
        </p:nvSpPr>
        <p:spPr bwMode="auto">
          <a:xfrm>
            <a:off x="0" y="-77788"/>
            <a:ext cx="89916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FF3300"/>
                </a:solidFill>
                <a:effectLst/>
                <a:uLnTx/>
                <a:uFillTx/>
                <a:latin typeface="+mj-lt"/>
                <a:ea typeface="+mj-ea"/>
                <a:cs typeface="+mj-cs"/>
              </a:rPr>
              <a:t>Related Research: Transparent FT Provisioning</a:t>
            </a:r>
          </a:p>
        </p:txBody>
      </p:sp>
      <p:graphicFrame>
        <p:nvGraphicFramePr>
          <p:cNvPr id="6" name="Group 21"/>
          <p:cNvGraphicFramePr>
            <a:graphicFrameLocks/>
          </p:cNvGraphicFramePr>
          <p:nvPr/>
        </p:nvGraphicFramePr>
        <p:xfrm>
          <a:off x="128588" y="512763"/>
          <a:ext cx="8880475" cy="6178425"/>
        </p:xfrm>
        <a:graphic>
          <a:graphicData uri="http://schemas.openxmlformats.org/drawingml/2006/table">
            <a:tbl>
              <a:tblPr/>
              <a:tblGrid>
                <a:gridCol w="1624012"/>
                <a:gridCol w="7256463"/>
              </a:tblGrid>
              <a:tr h="30961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 (Transparent FT Provisioning)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74231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Model-driven </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Aspect-Oriented Programming Techniques to support Distribution, Fault Tolerance, &amp; Load Balancing in the CORBA(LC) Component Model</a:t>
                      </a:r>
                      <a:r>
                        <a:rPr lang="en-US" sz="1800" kern="1200" baseline="0" dirty="0" smtClean="0">
                          <a:solidFill>
                            <a:schemeClr val="tx1"/>
                          </a:solidFill>
                          <a:latin typeface="+mn-lt"/>
                          <a:ea typeface="+mn-ea"/>
                          <a:cs typeface="+mn-cs"/>
                        </a:rPr>
                        <a:t> by </a:t>
                      </a:r>
                      <a:r>
                        <a:rPr lang="es-ES" sz="1800" kern="1200" baseline="0" dirty="0" smtClean="0">
                          <a:solidFill>
                            <a:schemeClr val="tx1"/>
                          </a:solidFill>
                          <a:latin typeface="+mn-lt"/>
                          <a:ea typeface="+mn-ea"/>
                          <a:cs typeface="+mn-cs"/>
                        </a:rPr>
                        <a:t>D. Sevilla, J. M. García, &amp; A. Gómez</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CORRECT - Developing Fault-Tolerant Distributed Systems</a:t>
                      </a:r>
                      <a:r>
                        <a:rPr lang="en-US" sz="1800" kern="1200" baseline="0" dirty="0" smtClean="0">
                          <a:solidFill>
                            <a:schemeClr val="tx1"/>
                          </a:solidFill>
                          <a:latin typeface="+mn-lt"/>
                          <a:ea typeface="+mn-ea"/>
                          <a:cs typeface="+mn-cs"/>
                        </a:rPr>
                        <a:t> by </a:t>
                      </a:r>
                      <a:r>
                        <a:rPr lang="it-IT" sz="1800" kern="1200" baseline="0" dirty="0" smtClean="0">
                          <a:solidFill>
                            <a:schemeClr val="tx1"/>
                          </a:solidFill>
                          <a:latin typeface="+mn-lt"/>
                          <a:ea typeface="+mn-ea"/>
                          <a:cs typeface="+mn-cs"/>
                        </a:rPr>
                        <a:t>A. Capozucca, B. Gallina, N. Guelfi, P. Pelliccione, &amp; A. Romanovsky</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Automatic Generation of Fault-Tolerant CORBA-Services</a:t>
                      </a:r>
                      <a:r>
                        <a:rPr lang="en-US" sz="1800" kern="1200" baseline="0" dirty="0" smtClean="0">
                          <a:solidFill>
                            <a:schemeClr val="tx1"/>
                          </a:solidFill>
                          <a:latin typeface="+mn-lt"/>
                          <a:ea typeface="+mn-ea"/>
                          <a:cs typeface="+mn-cs"/>
                        </a:rPr>
                        <a:t> by </a:t>
                      </a:r>
                      <a:r>
                        <a:rPr lang="de-DE" sz="1800" kern="1200" baseline="0" dirty="0" smtClean="0">
                          <a:solidFill>
                            <a:schemeClr val="tx1"/>
                          </a:solidFill>
                          <a:latin typeface="+mn-lt"/>
                          <a:ea typeface="+mn-ea"/>
                          <a:cs typeface="+mn-cs"/>
                        </a:rPr>
                        <a:t>A. Polze, J. Schwarz, &amp; M. Malek</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Adding fault-tolerance to a hierarchical DRE system</a:t>
                      </a:r>
                      <a:r>
                        <a:rPr lang="en-US" sz="1800" kern="1200" baseline="0" dirty="0" smtClean="0">
                          <a:solidFill>
                            <a:schemeClr val="tx1"/>
                          </a:solidFill>
                          <a:latin typeface="+mn-lt"/>
                          <a:ea typeface="+mn-ea"/>
                          <a:cs typeface="+mn-cs"/>
                        </a:rPr>
                        <a:t> by P. </a:t>
                      </a:r>
                      <a:r>
                        <a:rPr lang="en-US" sz="1800" kern="1200" baseline="0" dirty="0" err="1" smtClean="0">
                          <a:solidFill>
                            <a:schemeClr val="tx1"/>
                          </a:solidFill>
                          <a:latin typeface="+mn-lt"/>
                          <a:ea typeface="+mn-ea"/>
                          <a:cs typeface="+mn-cs"/>
                        </a:rPr>
                        <a:t>Rubel</a:t>
                      </a:r>
                      <a:r>
                        <a:rPr lang="en-US" sz="1800" kern="1200" baseline="0" dirty="0" smtClean="0">
                          <a:solidFill>
                            <a:schemeClr val="tx1"/>
                          </a:solidFill>
                          <a:latin typeface="+mn-lt"/>
                          <a:ea typeface="+mn-ea"/>
                          <a:cs typeface="+mn-cs"/>
                        </a:rPr>
                        <a:t>, J. </a:t>
                      </a:r>
                      <a:r>
                        <a:rPr lang="en-US" sz="1800" kern="1200" baseline="0" dirty="0" err="1" smtClean="0">
                          <a:solidFill>
                            <a:schemeClr val="tx1"/>
                          </a:solidFill>
                          <a:latin typeface="+mn-lt"/>
                          <a:ea typeface="+mn-ea"/>
                          <a:cs typeface="+mn-cs"/>
                        </a:rPr>
                        <a:t>Loyall</a:t>
                      </a:r>
                      <a:r>
                        <a:rPr lang="en-US" sz="1800" kern="1200" baseline="0" dirty="0" smtClean="0">
                          <a:solidFill>
                            <a:schemeClr val="tx1"/>
                          </a:solidFill>
                          <a:latin typeface="+mn-lt"/>
                          <a:ea typeface="+mn-ea"/>
                          <a:cs typeface="+mn-cs"/>
                        </a:rPr>
                        <a:t>, R. </a:t>
                      </a:r>
                      <a:r>
                        <a:rPr lang="en-US" sz="1800" kern="1200" baseline="0" dirty="0" err="1" smtClean="0">
                          <a:solidFill>
                            <a:schemeClr val="tx1"/>
                          </a:solidFill>
                          <a:latin typeface="+mn-lt"/>
                          <a:ea typeface="+mn-ea"/>
                          <a:cs typeface="+mn-cs"/>
                        </a:rPr>
                        <a:t>Schantz</a:t>
                      </a:r>
                      <a:r>
                        <a:rPr lang="en-US" sz="1800" kern="1200" baseline="0" dirty="0" smtClean="0">
                          <a:solidFill>
                            <a:schemeClr val="tx1"/>
                          </a:solidFill>
                          <a:latin typeface="+mn-lt"/>
                          <a:ea typeface="+mn-ea"/>
                          <a:cs typeface="+mn-cs"/>
                        </a:rPr>
                        <a:t>, &amp; M. Gillen</a:t>
                      </a:r>
                      <a:endParaRPr lang="en-US" i="1" dirty="0" smtClean="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68599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Using AOP languages</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Implementing Fault Tolerance Using Aspect Oriented Programming</a:t>
                      </a:r>
                      <a:r>
                        <a:rPr lang="en-US" sz="1800" i="0" kern="1200" baseline="0" dirty="0" smtClean="0">
                          <a:solidFill>
                            <a:schemeClr val="tx1"/>
                          </a:solidFill>
                          <a:latin typeface="+mn-lt"/>
                          <a:ea typeface="+mn-ea"/>
                          <a:cs typeface="+mn-cs"/>
                        </a:rPr>
                        <a:t> by </a:t>
                      </a:r>
                      <a:r>
                        <a:rPr lang="en-US" sz="1800" kern="1200" baseline="0" dirty="0" smtClean="0">
                          <a:solidFill>
                            <a:schemeClr val="tx1"/>
                          </a:solidFill>
                          <a:latin typeface="+mn-lt"/>
                          <a:ea typeface="+mn-ea"/>
                          <a:cs typeface="+mn-cs"/>
                        </a:rPr>
                        <a:t>R. </a:t>
                      </a:r>
                      <a:r>
                        <a:rPr lang="en-US" sz="1800" kern="1200" baseline="0" dirty="0" err="1" smtClean="0">
                          <a:solidFill>
                            <a:schemeClr val="tx1"/>
                          </a:solidFill>
                          <a:latin typeface="+mn-lt"/>
                          <a:ea typeface="+mn-ea"/>
                          <a:cs typeface="+mn-cs"/>
                        </a:rPr>
                        <a:t>Alexandersson</a:t>
                      </a:r>
                      <a:r>
                        <a:rPr lang="en-US" sz="1800" kern="1200" baseline="0" dirty="0" smtClean="0">
                          <a:solidFill>
                            <a:schemeClr val="tx1"/>
                          </a:solidFill>
                          <a:latin typeface="+mn-lt"/>
                          <a:ea typeface="+mn-ea"/>
                          <a:cs typeface="+mn-cs"/>
                        </a:rPr>
                        <a:t> &amp; P. </a:t>
                      </a:r>
                      <a:r>
                        <a:rPr lang="en-US" sz="1800" kern="1200" baseline="0" dirty="0" err="1" smtClean="0">
                          <a:solidFill>
                            <a:schemeClr val="tx1"/>
                          </a:solidFill>
                          <a:latin typeface="+mn-lt"/>
                          <a:ea typeface="+mn-ea"/>
                          <a:cs typeface="+mn-cs"/>
                        </a:rPr>
                        <a:t>Öhman</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Aspects for improvement of performance in fault-tolerant software</a:t>
                      </a:r>
                      <a:r>
                        <a:rPr lang="en-US" sz="1800" kern="1200" baseline="0" dirty="0" smtClean="0">
                          <a:solidFill>
                            <a:schemeClr val="tx1"/>
                          </a:solidFill>
                          <a:latin typeface="+mn-lt"/>
                          <a:ea typeface="+mn-ea"/>
                          <a:cs typeface="+mn-cs"/>
                        </a:rPr>
                        <a:t> by D. </a:t>
                      </a:r>
                      <a:r>
                        <a:rPr lang="en-US" sz="1800" kern="1200" baseline="0" dirty="0" err="1" smtClean="0">
                          <a:solidFill>
                            <a:schemeClr val="tx1"/>
                          </a:solidFill>
                          <a:latin typeface="+mn-lt"/>
                          <a:ea typeface="+mn-ea"/>
                          <a:cs typeface="+mn-cs"/>
                        </a:rPr>
                        <a:t>Szentiványi</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Aspect-Oriented Fault Tolerance for Real-Time Embedded Systems</a:t>
                      </a:r>
                      <a:r>
                        <a:rPr lang="en-US" sz="1800" kern="1200" baseline="0" dirty="0" smtClean="0">
                          <a:solidFill>
                            <a:schemeClr val="tx1"/>
                          </a:solidFill>
                          <a:latin typeface="+mn-lt"/>
                          <a:ea typeface="+mn-ea"/>
                          <a:cs typeface="+mn-cs"/>
                        </a:rPr>
                        <a:t> by </a:t>
                      </a:r>
                      <a:r>
                        <a:rPr lang="pt-BR" sz="1800" kern="1200" baseline="0" dirty="0" smtClean="0">
                          <a:solidFill>
                            <a:schemeClr val="tx1"/>
                          </a:solidFill>
                          <a:latin typeface="+mn-lt"/>
                          <a:ea typeface="+mn-ea"/>
                          <a:cs typeface="+mn-cs"/>
                        </a:rPr>
                        <a:t>F. Afonso, C. Silva, N. Brito, S. Montenegro</a:t>
                      </a:r>
                      <a:endParaRPr lang="en-US" sz="1800" kern="1200" baseline="0" dirty="0" smtClean="0">
                        <a:solidFill>
                          <a:schemeClr val="tx1"/>
                        </a:solidFill>
                        <a:latin typeface="+mn-lt"/>
                        <a:ea typeface="+mn-ea"/>
                        <a:cs typeface="+mn-cs"/>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78709">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rgbClr val="000000"/>
                          </a:solidFill>
                          <a:effectLst/>
                          <a:latin typeface="Arial Unicode"/>
                          <a:cs typeface="Arial" pitchFamily="34" charset="0"/>
                        </a:rPr>
                        <a:t>Meta-Object Protocol (MOP)</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A Multi-Level Meta-Object Protocol for Fault-Tolerance in Complex Architectures</a:t>
                      </a:r>
                      <a:r>
                        <a:rPr lang="en-US" sz="1800" kern="1200" baseline="0" dirty="0" smtClean="0">
                          <a:solidFill>
                            <a:schemeClr val="tx1"/>
                          </a:solidFill>
                          <a:latin typeface="+mn-lt"/>
                          <a:ea typeface="+mn-ea"/>
                          <a:cs typeface="+mn-cs"/>
                        </a:rPr>
                        <a:t> by F. </a:t>
                      </a:r>
                      <a:r>
                        <a:rPr lang="en-US" sz="1800" kern="1200" baseline="0" dirty="0" err="1" smtClean="0">
                          <a:solidFill>
                            <a:schemeClr val="tx1"/>
                          </a:solidFill>
                          <a:latin typeface="+mn-lt"/>
                          <a:ea typeface="+mn-ea"/>
                          <a:cs typeface="+mn-cs"/>
                        </a:rPr>
                        <a:t>Taiani</a:t>
                      </a:r>
                      <a:r>
                        <a:rPr lang="en-US" sz="1800" kern="1200" baseline="0" dirty="0" smtClean="0">
                          <a:solidFill>
                            <a:schemeClr val="tx1"/>
                          </a:solidFill>
                          <a:latin typeface="+mn-lt"/>
                          <a:ea typeface="+mn-ea"/>
                          <a:cs typeface="+mn-cs"/>
                        </a:rPr>
                        <a:t> &amp; J.-C. Fabre</a:t>
                      </a:r>
                    </a:p>
                    <a:p>
                      <a:pPr marL="342900" indent="-342900">
                        <a:buFont typeface="+mj-lt"/>
                        <a:buAutoNum type="arabicPeriod"/>
                      </a:pPr>
                      <a:r>
                        <a:rPr lang="en-US" sz="1800" i="1" kern="1200" baseline="0" dirty="0" smtClean="0">
                          <a:solidFill>
                            <a:schemeClr val="tx1"/>
                          </a:solidFill>
                          <a:latin typeface="+mn-lt"/>
                          <a:ea typeface="+mn-ea"/>
                          <a:cs typeface="+mn-cs"/>
                        </a:rPr>
                        <a:t>Reflective fault-tolerant systems: From experience to challenges</a:t>
                      </a:r>
                      <a:r>
                        <a:rPr lang="en-US" sz="1800" kern="1200" baseline="0" dirty="0" smtClean="0">
                          <a:solidFill>
                            <a:schemeClr val="tx1"/>
                          </a:solidFill>
                          <a:latin typeface="+mn-lt"/>
                          <a:ea typeface="+mn-ea"/>
                          <a:cs typeface="+mn-cs"/>
                        </a:rPr>
                        <a:t> by J. C. Ruiz, M.-O. </a:t>
                      </a:r>
                      <a:r>
                        <a:rPr lang="en-US" sz="1800" kern="1200" baseline="0" dirty="0" err="1" smtClean="0">
                          <a:solidFill>
                            <a:schemeClr val="tx1"/>
                          </a:solidFill>
                          <a:latin typeface="+mn-lt"/>
                          <a:ea typeface="+mn-ea"/>
                          <a:cs typeface="+mn-cs"/>
                        </a:rPr>
                        <a:t>Killijian</a:t>
                      </a:r>
                      <a:r>
                        <a:rPr lang="en-US" sz="1800" kern="1200" baseline="0" dirty="0" smtClean="0">
                          <a:solidFill>
                            <a:schemeClr val="tx1"/>
                          </a:solidFill>
                          <a:latin typeface="+mn-lt"/>
                          <a:ea typeface="+mn-ea"/>
                          <a:cs typeface="+mn-cs"/>
                        </a:rPr>
                        <a:t>, J.-C. Fabre, &amp; P. </a:t>
                      </a:r>
                      <a:r>
                        <a:rPr lang="en-US" sz="1800" kern="1200" baseline="0" dirty="0" err="1" smtClean="0">
                          <a:solidFill>
                            <a:schemeClr val="tx1"/>
                          </a:solidFill>
                          <a:latin typeface="+mn-lt"/>
                          <a:ea typeface="+mn-ea"/>
                          <a:cs typeface="+mn-cs"/>
                        </a:rPr>
                        <a:t>Thévenod</a:t>
                      </a:r>
                      <a:r>
                        <a:rPr lang="en-US" sz="1800" kern="1200" baseline="0" dirty="0" smtClean="0">
                          <a:solidFill>
                            <a:schemeClr val="tx1"/>
                          </a:solidFill>
                          <a:latin typeface="+mn-lt"/>
                          <a:ea typeface="+mn-ea"/>
                          <a:cs typeface="+mn-cs"/>
                        </a:rPr>
                        <a:t>-Fosse</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8"/>
          <p:cNvSpPr>
            <a:spLocks noGrp="1" noChangeArrowheads="1"/>
          </p:cNvSpPr>
          <p:nvPr>
            <p:ph type="sldNum" sz="quarter" idx="12"/>
          </p:nvPr>
        </p:nvSpPr>
        <p:spPr>
          <a:noFill/>
        </p:spPr>
        <p:txBody>
          <a:bodyPr/>
          <a:lstStyle/>
          <a:p>
            <a:fld id="{C8B843FC-B66A-444C-A3AA-FC61582F7759}" type="slidenum">
              <a:rPr lang="en-US" smtClean="0"/>
              <a:pPr/>
              <a:t>12</a:t>
            </a:fld>
            <a:endParaRPr lang="en-US" smtClean="0"/>
          </a:p>
        </p:txBody>
      </p:sp>
      <p:sp>
        <p:nvSpPr>
          <p:cNvPr id="24579"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t>Case Study: ESA Mission Control System</a:t>
            </a:r>
          </a:p>
        </p:txBody>
      </p:sp>
      <p:pic>
        <p:nvPicPr>
          <p:cNvPr id="24580" name="Picture 2" descr="C:\Users\jai\Desktop\ESA-MCS.jpg"/>
          <p:cNvPicPr>
            <a:picLocks noChangeAspect="1" noChangeArrowheads="1"/>
          </p:cNvPicPr>
          <p:nvPr/>
        </p:nvPicPr>
        <p:blipFill>
          <a:blip r:embed="rId3" cstate="print"/>
          <a:srcRect/>
          <a:stretch>
            <a:fillRect/>
          </a:stretch>
        </p:blipFill>
        <p:spPr bwMode="auto">
          <a:xfrm>
            <a:off x="4667250" y="3505200"/>
            <a:ext cx="4019550" cy="2495550"/>
          </a:xfrm>
          <a:prstGeom prst="rect">
            <a:avLst/>
          </a:prstGeom>
          <a:noFill/>
          <a:ln w="9525">
            <a:noFill/>
            <a:miter lim="800000"/>
            <a:headEnd/>
            <a:tailEnd/>
          </a:ln>
        </p:spPr>
      </p:pic>
      <p:sp>
        <p:nvSpPr>
          <p:cNvPr id="24581" name="AutoShape 54"/>
          <p:cNvSpPr>
            <a:spLocks noChangeArrowheads="1"/>
          </p:cNvSpPr>
          <p:nvPr/>
        </p:nvSpPr>
        <p:spPr bwMode="auto">
          <a:xfrm>
            <a:off x="990600" y="5105400"/>
            <a:ext cx="2514600" cy="1371600"/>
          </a:xfrm>
          <a:prstGeom prst="wedgeRectCallout">
            <a:avLst>
              <a:gd name="adj1" fmla="val 168593"/>
              <a:gd name="adj2" fmla="val -55579"/>
            </a:avLst>
          </a:prstGeom>
          <a:solidFill>
            <a:srgbClr val="FFFFCC"/>
          </a:solidFill>
          <a:ln w="12700">
            <a:solidFill>
              <a:schemeClr val="tx1"/>
            </a:solidFill>
            <a:miter lim="800000"/>
            <a:headEnd/>
            <a:tailEnd/>
          </a:ln>
        </p:spPr>
        <p:txBody>
          <a:bodyPr anchor="ctr"/>
          <a:lstStyle/>
          <a:p>
            <a:pPr eaLnBrk="0" hangingPunct="0"/>
            <a:r>
              <a:rPr lang="en-US" sz="1800"/>
              <a:t>Client access, such as an operator GUI, needs to interact with several components</a:t>
            </a:r>
          </a:p>
        </p:txBody>
      </p:sp>
      <p:sp>
        <p:nvSpPr>
          <p:cNvPr id="7" name="Text Box 2"/>
          <p:cNvSpPr txBox="1">
            <a:spLocks noChangeArrowheads="1"/>
          </p:cNvSpPr>
          <p:nvPr/>
        </p:nvSpPr>
        <p:spPr bwMode="auto">
          <a:xfrm>
            <a:off x="0" y="565150"/>
            <a:ext cx="5105400" cy="28321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Mission Control Systems are the central means for control &amp; observations of space missions</a:t>
            </a:r>
          </a:p>
          <a:p>
            <a:pPr marL="174625" indent="-174625" algn="l" eaLnBrk="0" hangingPunct="0">
              <a:spcBef>
                <a:spcPct val="30000"/>
              </a:spcBef>
              <a:buFontTx/>
              <a:buChar char="•"/>
              <a:defRPr/>
            </a:pPr>
            <a:r>
              <a:rPr lang="en-US" sz="2000" dirty="0">
                <a:latin typeface="+mn-lt"/>
              </a:rPr>
              <a:t>Simultaneous operations of multiple real-time applications</a:t>
            </a:r>
          </a:p>
          <a:p>
            <a:pPr marL="174625" indent="-174625" algn="l" eaLnBrk="0" hangingPunct="0">
              <a:spcBef>
                <a:spcPct val="30000"/>
              </a:spcBef>
              <a:buFontTx/>
              <a:buChar char="•"/>
              <a:defRPr/>
            </a:pPr>
            <a:r>
              <a:rPr lang="en-US" sz="2000" dirty="0">
                <a:latin typeface="+mn-lt"/>
              </a:rPr>
              <a:t>Stringent simultaneous QoS requirements</a:t>
            </a:r>
          </a:p>
          <a:p>
            <a:pPr marL="631825" lvl="1" indent="-174625" algn="l" eaLnBrk="0" hangingPunct="0">
              <a:spcBef>
                <a:spcPct val="30000"/>
              </a:spcBef>
              <a:buFontTx/>
              <a:buChar char="•"/>
              <a:defRPr/>
            </a:pPr>
            <a:r>
              <a:rPr lang="en-US" sz="2000" dirty="0">
                <a:latin typeface="+mn-lt"/>
              </a:rPr>
              <a:t>e.g., high availability &amp; satisfactory average response times</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120</a:t>
            </a:fld>
            <a:endParaRPr lang="en-US" dirty="0"/>
          </a:p>
        </p:txBody>
      </p:sp>
      <p:sp>
        <p:nvSpPr>
          <p:cNvPr id="3" name="Rectangle 8"/>
          <p:cNvSpPr txBox="1">
            <a:spLocks noChangeArrowheads="1"/>
          </p:cNvSpPr>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030CB0-9958-40CA-AA48-D84AF7C12636}" type="slidenum">
              <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120</a:t>
            </a:fld>
            <a:endPar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endParaRPr>
          </a:p>
        </p:txBody>
      </p:sp>
      <p:sp>
        <p:nvSpPr>
          <p:cNvPr id="4" name="Rectangle 2"/>
          <p:cNvSpPr txBox="1">
            <a:spLocks noChangeArrowheads="1"/>
          </p:cNvSpPr>
          <p:nvPr/>
        </p:nvSpPr>
        <p:spPr bwMode="auto">
          <a:xfrm>
            <a:off x="0" y="-77788"/>
            <a:ext cx="89916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FF3300"/>
                </a:solidFill>
                <a:effectLst/>
                <a:uLnTx/>
                <a:uFillTx/>
                <a:latin typeface="+mj-lt"/>
                <a:ea typeface="+mj-ea"/>
                <a:cs typeface="+mj-cs"/>
              </a:rPr>
              <a:t>Related Research: Transparent FT Provisioning</a:t>
            </a:r>
          </a:p>
        </p:txBody>
      </p:sp>
      <p:graphicFrame>
        <p:nvGraphicFramePr>
          <p:cNvPr id="6" name="Group 21"/>
          <p:cNvGraphicFramePr>
            <a:graphicFrameLocks/>
          </p:cNvGraphicFramePr>
          <p:nvPr/>
        </p:nvGraphicFramePr>
        <p:xfrm>
          <a:off x="128588" y="512763"/>
          <a:ext cx="8880475" cy="6178425"/>
        </p:xfrm>
        <a:graphic>
          <a:graphicData uri="http://schemas.openxmlformats.org/drawingml/2006/table">
            <a:tbl>
              <a:tblPr/>
              <a:tblGrid>
                <a:gridCol w="1624012"/>
                <a:gridCol w="7256463"/>
              </a:tblGrid>
              <a:tr h="30961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 (Transparent FT Provisioning)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74231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Model-driven </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Aspect-Oriented Programming Techniques to support Distribution, Fault Tolerance, &amp; Load Balancing in the CORBA(LC) Component Model</a:t>
                      </a:r>
                      <a:r>
                        <a:rPr lang="en-US" sz="1800" kern="1200" baseline="0" dirty="0" smtClean="0">
                          <a:solidFill>
                            <a:schemeClr val="tx1"/>
                          </a:solidFill>
                          <a:latin typeface="+mn-lt"/>
                          <a:ea typeface="+mn-ea"/>
                          <a:cs typeface="+mn-cs"/>
                        </a:rPr>
                        <a:t> by </a:t>
                      </a:r>
                      <a:r>
                        <a:rPr lang="es-ES" sz="1800" kern="1200" baseline="0" dirty="0" smtClean="0">
                          <a:solidFill>
                            <a:schemeClr val="tx1"/>
                          </a:solidFill>
                          <a:latin typeface="+mn-lt"/>
                          <a:ea typeface="+mn-ea"/>
                          <a:cs typeface="+mn-cs"/>
                        </a:rPr>
                        <a:t>D. Sevilla, J. M. García, &amp; A. Gómez</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CORRECT - Developing Fault-Tolerant Distributed Systems</a:t>
                      </a:r>
                      <a:r>
                        <a:rPr lang="en-US" sz="1800" kern="1200" baseline="0" dirty="0" smtClean="0">
                          <a:solidFill>
                            <a:schemeClr val="tx1"/>
                          </a:solidFill>
                          <a:latin typeface="+mn-lt"/>
                          <a:ea typeface="+mn-ea"/>
                          <a:cs typeface="+mn-cs"/>
                        </a:rPr>
                        <a:t> by </a:t>
                      </a:r>
                      <a:r>
                        <a:rPr lang="it-IT" sz="1800" kern="1200" baseline="0" dirty="0" smtClean="0">
                          <a:solidFill>
                            <a:schemeClr val="tx1"/>
                          </a:solidFill>
                          <a:latin typeface="+mn-lt"/>
                          <a:ea typeface="+mn-ea"/>
                          <a:cs typeface="+mn-cs"/>
                        </a:rPr>
                        <a:t>A. Capozucca, B. Gallina, N. Guelfi, P. Pelliccione, &amp; A. Romanovsky</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Automatic Generation of Fault-Tolerant CORBA-Services</a:t>
                      </a:r>
                      <a:r>
                        <a:rPr lang="en-US" sz="1800" kern="1200" baseline="0" dirty="0" smtClean="0">
                          <a:solidFill>
                            <a:schemeClr val="tx1"/>
                          </a:solidFill>
                          <a:latin typeface="+mn-lt"/>
                          <a:ea typeface="+mn-ea"/>
                          <a:cs typeface="+mn-cs"/>
                        </a:rPr>
                        <a:t> by </a:t>
                      </a:r>
                      <a:r>
                        <a:rPr lang="de-DE" sz="1800" kern="1200" baseline="0" dirty="0" smtClean="0">
                          <a:solidFill>
                            <a:schemeClr val="tx1"/>
                          </a:solidFill>
                          <a:latin typeface="+mn-lt"/>
                          <a:ea typeface="+mn-ea"/>
                          <a:cs typeface="+mn-cs"/>
                        </a:rPr>
                        <a:t>A. Polze, J. Schwarz, &amp; M. Malek</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Adding fault-tolerance to a hierarchical DRE system</a:t>
                      </a:r>
                      <a:r>
                        <a:rPr lang="en-US" sz="1800" kern="1200" baseline="0" dirty="0" smtClean="0">
                          <a:solidFill>
                            <a:schemeClr val="tx1"/>
                          </a:solidFill>
                          <a:latin typeface="+mn-lt"/>
                          <a:ea typeface="+mn-ea"/>
                          <a:cs typeface="+mn-cs"/>
                        </a:rPr>
                        <a:t> by P. </a:t>
                      </a:r>
                      <a:r>
                        <a:rPr lang="en-US" sz="1800" kern="1200" baseline="0" dirty="0" err="1" smtClean="0">
                          <a:solidFill>
                            <a:schemeClr val="tx1"/>
                          </a:solidFill>
                          <a:latin typeface="+mn-lt"/>
                          <a:ea typeface="+mn-ea"/>
                          <a:cs typeface="+mn-cs"/>
                        </a:rPr>
                        <a:t>Rubel</a:t>
                      </a:r>
                      <a:r>
                        <a:rPr lang="en-US" sz="1800" kern="1200" baseline="0" dirty="0" smtClean="0">
                          <a:solidFill>
                            <a:schemeClr val="tx1"/>
                          </a:solidFill>
                          <a:latin typeface="+mn-lt"/>
                          <a:ea typeface="+mn-ea"/>
                          <a:cs typeface="+mn-cs"/>
                        </a:rPr>
                        <a:t>, J. </a:t>
                      </a:r>
                      <a:r>
                        <a:rPr lang="en-US" sz="1800" kern="1200" baseline="0" dirty="0" err="1" smtClean="0">
                          <a:solidFill>
                            <a:schemeClr val="tx1"/>
                          </a:solidFill>
                          <a:latin typeface="+mn-lt"/>
                          <a:ea typeface="+mn-ea"/>
                          <a:cs typeface="+mn-cs"/>
                        </a:rPr>
                        <a:t>Loyall</a:t>
                      </a:r>
                      <a:r>
                        <a:rPr lang="en-US" sz="1800" kern="1200" baseline="0" dirty="0" smtClean="0">
                          <a:solidFill>
                            <a:schemeClr val="tx1"/>
                          </a:solidFill>
                          <a:latin typeface="+mn-lt"/>
                          <a:ea typeface="+mn-ea"/>
                          <a:cs typeface="+mn-cs"/>
                        </a:rPr>
                        <a:t>, R. </a:t>
                      </a:r>
                      <a:r>
                        <a:rPr lang="en-US" sz="1800" kern="1200" baseline="0" dirty="0" err="1" smtClean="0">
                          <a:solidFill>
                            <a:schemeClr val="tx1"/>
                          </a:solidFill>
                          <a:latin typeface="+mn-lt"/>
                          <a:ea typeface="+mn-ea"/>
                          <a:cs typeface="+mn-cs"/>
                        </a:rPr>
                        <a:t>Schantz</a:t>
                      </a:r>
                      <a:r>
                        <a:rPr lang="en-US" sz="1800" kern="1200" baseline="0" dirty="0" smtClean="0">
                          <a:solidFill>
                            <a:schemeClr val="tx1"/>
                          </a:solidFill>
                          <a:latin typeface="+mn-lt"/>
                          <a:ea typeface="+mn-ea"/>
                          <a:cs typeface="+mn-cs"/>
                        </a:rPr>
                        <a:t>, &amp; M. Gillen</a:t>
                      </a:r>
                      <a:endParaRPr lang="en-US" i="1" dirty="0" smtClean="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68599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Using AOP languages</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Implementing Fault Tolerance Using Aspect Oriented Programming</a:t>
                      </a:r>
                      <a:r>
                        <a:rPr lang="en-US" sz="1800" i="0" kern="1200" baseline="0" dirty="0" smtClean="0">
                          <a:solidFill>
                            <a:schemeClr val="tx1"/>
                          </a:solidFill>
                          <a:latin typeface="+mn-lt"/>
                          <a:ea typeface="+mn-ea"/>
                          <a:cs typeface="+mn-cs"/>
                        </a:rPr>
                        <a:t> by </a:t>
                      </a:r>
                      <a:r>
                        <a:rPr lang="en-US" sz="1800" kern="1200" baseline="0" dirty="0" smtClean="0">
                          <a:solidFill>
                            <a:schemeClr val="tx1"/>
                          </a:solidFill>
                          <a:latin typeface="+mn-lt"/>
                          <a:ea typeface="+mn-ea"/>
                          <a:cs typeface="+mn-cs"/>
                        </a:rPr>
                        <a:t>R. </a:t>
                      </a:r>
                      <a:r>
                        <a:rPr lang="en-US" sz="1800" kern="1200" baseline="0" dirty="0" err="1" smtClean="0">
                          <a:solidFill>
                            <a:schemeClr val="tx1"/>
                          </a:solidFill>
                          <a:latin typeface="+mn-lt"/>
                          <a:ea typeface="+mn-ea"/>
                          <a:cs typeface="+mn-cs"/>
                        </a:rPr>
                        <a:t>Alexandersson</a:t>
                      </a:r>
                      <a:r>
                        <a:rPr lang="en-US" sz="1800" kern="1200" baseline="0" dirty="0" smtClean="0">
                          <a:solidFill>
                            <a:schemeClr val="tx1"/>
                          </a:solidFill>
                          <a:latin typeface="+mn-lt"/>
                          <a:ea typeface="+mn-ea"/>
                          <a:cs typeface="+mn-cs"/>
                        </a:rPr>
                        <a:t> &amp; P. </a:t>
                      </a:r>
                      <a:r>
                        <a:rPr lang="en-US" sz="1800" kern="1200" baseline="0" dirty="0" err="1" smtClean="0">
                          <a:solidFill>
                            <a:schemeClr val="tx1"/>
                          </a:solidFill>
                          <a:latin typeface="+mn-lt"/>
                          <a:ea typeface="+mn-ea"/>
                          <a:cs typeface="+mn-cs"/>
                        </a:rPr>
                        <a:t>Öhman</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Aspects for improvement of performance in fault-tolerant software</a:t>
                      </a:r>
                      <a:r>
                        <a:rPr lang="en-US" sz="1800" kern="1200" baseline="0" dirty="0" smtClean="0">
                          <a:solidFill>
                            <a:schemeClr val="tx1"/>
                          </a:solidFill>
                          <a:latin typeface="+mn-lt"/>
                          <a:ea typeface="+mn-ea"/>
                          <a:cs typeface="+mn-cs"/>
                        </a:rPr>
                        <a:t> by D. </a:t>
                      </a:r>
                      <a:r>
                        <a:rPr lang="en-US" sz="1800" kern="1200" baseline="0" dirty="0" err="1" smtClean="0">
                          <a:solidFill>
                            <a:schemeClr val="tx1"/>
                          </a:solidFill>
                          <a:latin typeface="+mn-lt"/>
                          <a:ea typeface="+mn-ea"/>
                          <a:cs typeface="+mn-cs"/>
                        </a:rPr>
                        <a:t>Szentiványi</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Aspect-Oriented Fault Tolerance for Real-Time Embedded Systems</a:t>
                      </a:r>
                      <a:r>
                        <a:rPr lang="en-US" sz="1800" kern="1200" baseline="0" dirty="0" smtClean="0">
                          <a:solidFill>
                            <a:schemeClr val="tx1"/>
                          </a:solidFill>
                          <a:latin typeface="+mn-lt"/>
                          <a:ea typeface="+mn-ea"/>
                          <a:cs typeface="+mn-cs"/>
                        </a:rPr>
                        <a:t> by </a:t>
                      </a:r>
                      <a:r>
                        <a:rPr lang="pt-BR" sz="1800" kern="1200" baseline="0" dirty="0" smtClean="0">
                          <a:solidFill>
                            <a:schemeClr val="tx1"/>
                          </a:solidFill>
                          <a:latin typeface="+mn-lt"/>
                          <a:ea typeface="+mn-ea"/>
                          <a:cs typeface="+mn-cs"/>
                        </a:rPr>
                        <a:t>F. Afonso, C. Silva, N. Brito, S. Montenegro</a:t>
                      </a:r>
                      <a:endParaRPr lang="en-US" sz="1800" kern="1200" baseline="0" dirty="0" smtClean="0">
                        <a:solidFill>
                          <a:schemeClr val="tx1"/>
                        </a:solidFill>
                        <a:latin typeface="+mn-lt"/>
                        <a:ea typeface="+mn-ea"/>
                        <a:cs typeface="+mn-cs"/>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78709">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rgbClr val="000000"/>
                          </a:solidFill>
                          <a:effectLst/>
                          <a:latin typeface="Arial Unicode"/>
                          <a:cs typeface="Arial" pitchFamily="34" charset="0"/>
                        </a:rPr>
                        <a:t>Meta-Object Protocol (MOP)</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A Multi-Level Meta-Object Protocol for Fault-Tolerance in Complex Architectures</a:t>
                      </a:r>
                      <a:r>
                        <a:rPr lang="en-US" sz="1800" kern="1200" baseline="0" dirty="0" smtClean="0">
                          <a:solidFill>
                            <a:schemeClr val="tx1"/>
                          </a:solidFill>
                          <a:latin typeface="+mn-lt"/>
                          <a:ea typeface="+mn-ea"/>
                          <a:cs typeface="+mn-cs"/>
                        </a:rPr>
                        <a:t> by F. </a:t>
                      </a:r>
                      <a:r>
                        <a:rPr lang="en-US" sz="1800" kern="1200" baseline="0" dirty="0" err="1" smtClean="0">
                          <a:solidFill>
                            <a:schemeClr val="tx1"/>
                          </a:solidFill>
                          <a:latin typeface="+mn-lt"/>
                          <a:ea typeface="+mn-ea"/>
                          <a:cs typeface="+mn-cs"/>
                        </a:rPr>
                        <a:t>Taiani</a:t>
                      </a:r>
                      <a:r>
                        <a:rPr lang="en-US" sz="1800" kern="1200" baseline="0" dirty="0" smtClean="0">
                          <a:solidFill>
                            <a:schemeClr val="tx1"/>
                          </a:solidFill>
                          <a:latin typeface="+mn-lt"/>
                          <a:ea typeface="+mn-ea"/>
                          <a:cs typeface="+mn-cs"/>
                        </a:rPr>
                        <a:t> &amp; J.-C. Fabre</a:t>
                      </a:r>
                    </a:p>
                    <a:p>
                      <a:pPr marL="342900" indent="-342900">
                        <a:buFont typeface="+mj-lt"/>
                        <a:buAutoNum type="arabicPeriod"/>
                      </a:pPr>
                      <a:r>
                        <a:rPr lang="en-US" sz="1800" i="1" kern="1200" baseline="0" dirty="0" smtClean="0">
                          <a:solidFill>
                            <a:schemeClr val="tx1"/>
                          </a:solidFill>
                          <a:latin typeface="+mn-lt"/>
                          <a:ea typeface="+mn-ea"/>
                          <a:cs typeface="+mn-cs"/>
                        </a:rPr>
                        <a:t>Reflective fault-tolerant systems: From experience to challenges</a:t>
                      </a:r>
                      <a:r>
                        <a:rPr lang="en-US" sz="1800" kern="1200" baseline="0" dirty="0" smtClean="0">
                          <a:solidFill>
                            <a:schemeClr val="tx1"/>
                          </a:solidFill>
                          <a:latin typeface="+mn-lt"/>
                          <a:ea typeface="+mn-ea"/>
                          <a:cs typeface="+mn-cs"/>
                        </a:rPr>
                        <a:t> by J. C. Ruiz, M.-O. </a:t>
                      </a:r>
                      <a:r>
                        <a:rPr lang="en-US" sz="1800" kern="1200" baseline="0" dirty="0" err="1" smtClean="0">
                          <a:solidFill>
                            <a:schemeClr val="tx1"/>
                          </a:solidFill>
                          <a:latin typeface="+mn-lt"/>
                          <a:ea typeface="+mn-ea"/>
                          <a:cs typeface="+mn-cs"/>
                        </a:rPr>
                        <a:t>Killijian</a:t>
                      </a:r>
                      <a:r>
                        <a:rPr lang="en-US" sz="1800" kern="1200" baseline="0" dirty="0" smtClean="0">
                          <a:solidFill>
                            <a:schemeClr val="tx1"/>
                          </a:solidFill>
                          <a:latin typeface="+mn-lt"/>
                          <a:ea typeface="+mn-ea"/>
                          <a:cs typeface="+mn-cs"/>
                        </a:rPr>
                        <a:t>, J.-C. Fabre, &amp; P. </a:t>
                      </a:r>
                      <a:r>
                        <a:rPr lang="en-US" sz="1800" kern="1200" baseline="0" dirty="0" err="1" smtClean="0">
                          <a:solidFill>
                            <a:schemeClr val="tx1"/>
                          </a:solidFill>
                          <a:latin typeface="+mn-lt"/>
                          <a:ea typeface="+mn-ea"/>
                          <a:cs typeface="+mn-cs"/>
                        </a:rPr>
                        <a:t>Thévenod</a:t>
                      </a:r>
                      <a:r>
                        <a:rPr lang="en-US" sz="1800" kern="1200" baseline="0" dirty="0" smtClean="0">
                          <a:solidFill>
                            <a:schemeClr val="tx1"/>
                          </a:solidFill>
                          <a:latin typeface="+mn-lt"/>
                          <a:ea typeface="+mn-ea"/>
                          <a:cs typeface="+mn-cs"/>
                        </a:rPr>
                        <a:t>-Fosse</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
        <p:nvSpPr>
          <p:cNvPr id="7" name="Rectangle 6"/>
          <p:cNvSpPr/>
          <p:nvPr/>
        </p:nvSpPr>
        <p:spPr bwMode="auto">
          <a:xfrm>
            <a:off x="1828800" y="838200"/>
            <a:ext cx="7162800" cy="2819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8" name="Rectangular Callout 7"/>
          <p:cNvSpPr/>
          <p:nvPr/>
        </p:nvSpPr>
        <p:spPr bwMode="auto">
          <a:xfrm>
            <a:off x="0" y="2438400"/>
            <a:ext cx="1752600" cy="1143000"/>
          </a:xfrm>
          <a:prstGeom prst="wedgeRectCallout">
            <a:avLst>
              <a:gd name="adj1" fmla="val 59566"/>
              <a:gd name="adj2" fmla="val -132965"/>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M2M transformation &amp; </a:t>
            </a:r>
            <a:r>
              <a:rPr kumimoji="0" lang="en-US" sz="1800" b="0" i="0" u="none" strike="noStrike" cap="none" normalizeH="0" dirty="0" smtClean="0">
                <a:ln>
                  <a:noFill/>
                </a:ln>
                <a:solidFill>
                  <a:schemeClr val="tx1"/>
                </a:solidFill>
                <a:effectLst/>
                <a:latin typeface="Arial Unicode"/>
                <a:cs typeface="Arial" pitchFamily="34" charset="0"/>
              </a:rPr>
              <a:t>code generation</a:t>
            </a:r>
            <a:endParaRPr kumimoji="0" lang="en-US" sz="1800" b="0" i="0" u="none" strike="noStrike" cap="none" normalizeH="0" baseline="0" dirty="0" smtClean="0">
              <a:ln>
                <a:noFill/>
              </a:ln>
              <a:solidFill>
                <a:schemeClr val="tx1"/>
              </a:solidFill>
              <a:effectLst/>
              <a:latin typeface="Arial Unicode"/>
              <a:cs typeface="Arial" pitchFamily="34" charset="0"/>
            </a:endParaRP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9" name="Rectangular Callout 8"/>
          <p:cNvSpPr/>
          <p:nvPr/>
        </p:nvSpPr>
        <p:spPr bwMode="auto">
          <a:xfrm>
            <a:off x="0" y="4267200"/>
            <a:ext cx="1752600" cy="1143000"/>
          </a:xfrm>
          <a:prstGeom prst="wedgeRectCallout">
            <a:avLst>
              <a:gd name="adj1" fmla="val 66191"/>
              <a:gd name="adj2" fmla="val 84178"/>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lang="en-US" sz="1800" dirty="0" smtClean="0"/>
              <a:t>Performance improvement for FT using AOP</a:t>
            </a: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10" name="Rectangular Callout 9"/>
          <p:cNvSpPr/>
          <p:nvPr/>
        </p:nvSpPr>
        <p:spPr bwMode="auto">
          <a:xfrm>
            <a:off x="0" y="4267200"/>
            <a:ext cx="1752600" cy="1143000"/>
          </a:xfrm>
          <a:prstGeom prst="wedgeRectCallout">
            <a:avLst>
              <a:gd name="adj1" fmla="val 71988"/>
              <a:gd name="adj2" fmla="val -31378"/>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lang="en-US" sz="1800" dirty="0" smtClean="0"/>
              <a:t>Performance improvement for FT using AOP</a:t>
            </a: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305550"/>
            <a:ext cx="533400" cy="476250"/>
          </a:xfrm>
        </p:spPr>
        <p:txBody>
          <a:bodyPr/>
          <a:lstStyle/>
          <a:p>
            <a:pPr>
              <a:defRPr/>
            </a:pPr>
            <a:fld id="{FDEA51B9-1E76-42F4-8B16-7FFFD7B2CA74}" type="slidenum">
              <a:rPr lang="en-US" smtClean="0"/>
              <a:pPr>
                <a:defRPr/>
              </a:pPr>
              <a:t>121</a:t>
            </a:fld>
            <a:endParaRPr lang="en-US" dirty="0"/>
          </a:p>
        </p:txBody>
      </p:sp>
      <p:grpSp>
        <p:nvGrpSpPr>
          <p:cNvPr id="2" name="Group 15"/>
          <p:cNvGrpSpPr/>
          <p:nvPr/>
        </p:nvGrpSpPr>
        <p:grpSpPr>
          <a:xfrm>
            <a:off x="76200" y="533400"/>
            <a:ext cx="1905000" cy="6172200"/>
            <a:chOff x="76200" y="533400"/>
            <a:chExt cx="1905000" cy="6172200"/>
          </a:xfrm>
        </p:grpSpPr>
        <p:cxnSp>
          <p:nvCxnSpPr>
            <p:cNvPr id="32" name="Straight Arrow Connector 31"/>
            <p:cNvCxnSpPr>
              <a:stCxn id="27" idx="2"/>
              <a:endCxn id="28"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1" name="Straight Arrow Connector 30"/>
            <p:cNvCxnSpPr>
              <a:stCxn id="26" idx="2"/>
              <a:endCxn id="27"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0" name="Rounded Rectangle 39"/>
            <p:cNvSpPr/>
            <p:nvPr/>
          </p:nvSpPr>
          <p:spPr bwMode="auto">
            <a:xfrm>
              <a:off x="152400" y="6019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41" name="Straight Arrow Connector 40"/>
            <p:cNvCxnSpPr>
              <a:stCxn id="29" idx="2"/>
              <a:endCxn id="40" idx="0"/>
            </p:cNvCxnSpPr>
            <p:nvPr/>
          </p:nvCxnSpPr>
          <p:spPr bwMode="auto">
            <a:xfrm rot="5400000">
              <a:off x="723900" y="57150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6" name="Rounded Rectangle 25"/>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27" name="Rounded Rectangle 26"/>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34" name="Rounded Rectangle 33"/>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9" name="Rounded Rectangle 28"/>
            <p:cNvSpPr/>
            <p:nvPr/>
          </p:nvSpPr>
          <p:spPr bwMode="auto">
            <a:xfrm>
              <a:off x="152400" y="48768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Configuration</a:t>
              </a:r>
            </a:p>
          </p:txBody>
        </p:sp>
        <p:cxnSp>
          <p:nvCxnSpPr>
            <p:cNvPr id="33" name="Straight Arrow Connector 32"/>
            <p:cNvCxnSpPr>
              <a:stCxn id="28" idx="2"/>
              <a:endCxn id="29"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8" name="Rounded Rectangle 27"/>
            <p:cNvSpPr/>
            <p:nvPr/>
          </p:nvSpPr>
          <p:spPr bwMode="auto">
            <a:xfrm>
              <a:off x="152400" y="3657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Deployment</a:t>
              </a:r>
            </a:p>
          </p:txBody>
        </p:sp>
        <p:sp>
          <p:nvSpPr>
            <p:cNvPr id="30" name="TextBox 29"/>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45" name="Rectangle 3"/>
          <p:cNvSpPr>
            <a:spLocks noGrp="1" noChangeArrowheads="1"/>
          </p:cNvSpPr>
          <p:nvPr>
            <p:ph type="title" idx="4294967295"/>
          </p:nvPr>
        </p:nvSpPr>
        <p:spPr>
          <a:xfrm>
            <a:off x="76200" y="47625"/>
            <a:ext cx="8915400" cy="381000"/>
          </a:xfrm>
          <a:noFill/>
        </p:spPr>
        <p:txBody>
          <a:bodyPr/>
          <a:lstStyle/>
          <a:p>
            <a:pPr eaLnBrk="1" hangingPunct="1">
              <a:lnSpc>
                <a:spcPct val="85000"/>
              </a:lnSpc>
            </a:pPr>
            <a:r>
              <a:rPr lang="en-US" dirty="0" smtClean="0"/>
              <a:t>What is Missing? Transparent FT Provisioning</a:t>
            </a:r>
          </a:p>
        </p:txBody>
      </p:sp>
      <p:sp>
        <p:nvSpPr>
          <p:cNvPr id="46" name="Content Placeholder 2"/>
          <p:cNvSpPr>
            <a:spLocks noGrp="1"/>
          </p:cNvSpPr>
          <p:nvPr>
            <p:ph sz="half" idx="1"/>
          </p:nvPr>
        </p:nvSpPr>
        <p:spPr>
          <a:xfrm>
            <a:off x="1905000" y="457200"/>
            <a:ext cx="7239000" cy="6172200"/>
          </a:xfrm>
        </p:spPr>
        <p:txBody>
          <a:bodyPr/>
          <a:lstStyle/>
          <a:p>
            <a:r>
              <a:rPr lang="en-US" sz="2000" dirty="0" smtClean="0"/>
              <a:t>Not all the necessary steps are supported coherently</a:t>
            </a:r>
          </a:p>
          <a:p>
            <a:pPr marL="609600" lvl="1" indent="-342900">
              <a:buFont typeface="+mj-lt"/>
              <a:buAutoNum type="arabicPeriod"/>
            </a:pPr>
            <a:r>
              <a:rPr lang="en-US" sz="1800" dirty="0" smtClean="0"/>
              <a:t>Automatic component instrumentation for fault-handling code</a:t>
            </a:r>
          </a:p>
          <a:p>
            <a:pPr marL="609600" lvl="1" indent="-342900">
              <a:buFont typeface="+mj-lt"/>
              <a:buAutoNum type="arabicPeriod"/>
            </a:pPr>
            <a:r>
              <a:rPr lang="en-US" sz="1800" dirty="0" smtClean="0"/>
              <a:t>Deciding placement of components &amp; their replicas </a:t>
            </a:r>
          </a:p>
          <a:p>
            <a:pPr marL="609600" lvl="1" indent="-342900">
              <a:buFont typeface="+mj-lt"/>
              <a:buAutoNum type="arabicPeriod"/>
            </a:pPr>
            <a:r>
              <a:rPr lang="en-US" sz="1800" dirty="0" smtClean="0"/>
              <a:t>Deploying primaries, replicas, &amp; monitoring infrastructure</a:t>
            </a:r>
          </a:p>
          <a:p>
            <a:pPr marL="609600" lvl="1" indent="-342900">
              <a:buFont typeface="+mj-lt"/>
              <a:buAutoNum type="arabicPeriod"/>
            </a:pPr>
            <a:r>
              <a:rPr lang="en-US" sz="1800" dirty="0" smtClean="0"/>
              <a:t>Platform-specific metadata synthesis </a:t>
            </a:r>
            <a:r>
              <a:rPr lang="en-US" sz="1600" dirty="0" smtClean="0"/>
              <a:t>(XML)</a:t>
            </a:r>
          </a:p>
          <a:p>
            <a:r>
              <a:rPr lang="en-US" sz="2000" dirty="0" smtClean="0"/>
              <a:t>Missing domain-specific recovery semantics (run-time middleware)</a:t>
            </a:r>
          </a:p>
          <a:p>
            <a:pPr lvl="1"/>
            <a:r>
              <a:rPr lang="en-US" sz="1800" dirty="0" smtClean="0"/>
              <a:t>Group failover is DRE-specific &amp; often neglected</a:t>
            </a:r>
          </a:p>
          <a:p>
            <a:pPr lvl="1"/>
            <a:r>
              <a:rPr lang="en-US" sz="1800" dirty="0" smtClean="0"/>
              <a:t>Costly to modify the middleware</a:t>
            </a:r>
          </a:p>
          <a:p>
            <a:pPr lvl="1"/>
            <a:r>
              <a:rPr lang="en-US" sz="1800" dirty="0" smtClean="0"/>
              <a:t>Application-level solutions lose transparency &amp; reusability</a:t>
            </a:r>
          </a:p>
          <a:p>
            <a:r>
              <a:rPr lang="en-US" sz="2000" dirty="0" smtClean="0"/>
              <a:t>Missing transparent network </a:t>
            </a:r>
            <a:r>
              <a:rPr lang="en-US" sz="2000" dirty="0" err="1" smtClean="0"/>
              <a:t>QoS</a:t>
            </a:r>
            <a:r>
              <a:rPr lang="en-US" sz="2000" dirty="0" smtClean="0"/>
              <a:t> provisioning (D&amp;C middleware)</a:t>
            </a:r>
          </a:p>
          <a:p>
            <a:pPr lvl="1"/>
            <a:r>
              <a:rPr lang="en-US" sz="1800" dirty="0" smtClean="0"/>
              <a:t>Configuration of network resources (edge routers)</a:t>
            </a:r>
          </a:p>
          <a:p>
            <a:pPr lvl="1"/>
            <a:r>
              <a:rPr lang="en-US" sz="1800" dirty="0" smtClean="0"/>
              <a:t>Configuration of containers for correct packet marking</a:t>
            </a:r>
          </a:p>
        </p:txBody>
      </p:sp>
      <p:sp>
        <p:nvSpPr>
          <p:cNvPr id="17" name="TextBox 16"/>
          <p:cNvSpPr txBox="1"/>
          <p:nvPr/>
        </p:nvSpPr>
        <p:spPr>
          <a:xfrm>
            <a:off x="2362200" y="5320605"/>
            <a:ext cx="6248400" cy="1384995"/>
          </a:xfrm>
          <a:prstGeom prst="rect">
            <a:avLst/>
          </a:prstGeom>
          <a:solidFill>
            <a:srgbClr val="FFFF99"/>
          </a:solidFill>
          <a:ln w="0" cap="flat">
            <a:solidFill>
              <a:schemeClr val="tx1"/>
            </a:solidFill>
            <a:round/>
          </a:ln>
          <a:effectLst>
            <a:outerShdw blurRad="50800" dist="38100" dir="2700000" algn="tl" rotWithShape="0">
              <a:prstClr val="black">
                <a:alpha val="40000"/>
              </a:prstClr>
            </a:outerShdw>
          </a:effectLst>
        </p:spPr>
        <p:txBody>
          <a:bodyPr wrap="square">
            <a:spAutoFit/>
          </a:bodyPr>
          <a:lstStyle/>
          <a:p>
            <a:pPr marL="342900" indent="-342900" algn="l">
              <a:buFont typeface="+mj-lt"/>
              <a:buAutoNum type="arabicPeriod"/>
              <a:defRPr/>
            </a:pPr>
            <a:r>
              <a:rPr lang="en-US" dirty="0" smtClean="0"/>
              <a:t>How </a:t>
            </a:r>
            <a:r>
              <a:rPr lang="en-US" dirty="0"/>
              <a:t>to add </a:t>
            </a:r>
            <a:r>
              <a:rPr lang="en-US" b="1" dirty="0" smtClean="0"/>
              <a:t>domain-specific recovery semantics</a:t>
            </a:r>
            <a:r>
              <a:rPr lang="en-US" dirty="0" smtClean="0"/>
              <a:t> </a:t>
            </a:r>
            <a:r>
              <a:rPr lang="en-US" dirty="0"/>
              <a:t>in </a:t>
            </a:r>
            <a:r>
              <a:rPr lang="en-US" dirty="0" smtClean="0"/>
              <a:t>COTS middleware </a:t>
            </a:r>
            <a:r>
              <a:rPr lang="en-US" b="1" dirty="0" smtClean="0"/>
              <a:t>retroactively</a:t>
            </a:r>
            <a:r>
              <a:rPr lang="en-US" b="1" dirty="0"/>
              <a:t>?</a:t>
            </a:r>
          </a:p>
          <a:p>
            <a:pPr marL="342900" indent="-342900" algn="l">
              <a:buFont typeface="+mj-lt"/>
              <a:buAutoNum type="arabicPeriod"/>
              <a:defRPr/>
            </a:pPr>
            <a:r>
              <a:rPr lang="en-US" dirty="0"/>
              <a:t>How to </a:t>
            </a:r>
            <a:r>
              <a:rPr lang="en-US" b="1" dirty="0"/>
              <a:t>automate</a:t>
            </a:r>
            <a:r>
              <a:rPr lang="en-US" dirty="0"/>
              <a:t> it to improve </a:t>
            </a:r>
            <a:r>
              <a:rPr lang="en-US" dirty="0" smtClean="0"/>
              <a:t>productivity &amp; reduce </a:t>
            </a:r>
            <a:r>
              <a:rPr lang="en-US" dirty="0"/>
              <a:t>cost?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54038"/>
          </a:xfrm>
        </p:spPr>
        <p:txBody>
          <a:bodyPr/>
          <a:lstStyle/>
          <a:p>
            <a:r>
              <a:rPr lang="en-US" dirty="0" err="1" smtClean="0"/>
              <a:t>Soln</a:t>
            </a:r>
            <a:r>
              <a:rPr lang="en-US" dirty="0" smtClean="0"/>
              <a:t>: Generative Aspects for Fault Tolerance (GRAFT)</a:t>
            </a:r>
            <a:endParaRPr lang="en-US" dirty="0"/>
          </a:p>
        </p:txBody>
      </p:sp>
      <p:sp>
        <p:nvSpPr>
          <p:cNvPr id="6" name="Rectangle 3"/>
          <p:cNvSpPr txBox="1">
            <a:spLocks noChangeArrowheads="1"/>
          </p:cNvSpPr>
          <p:nvPr/>
        </p:nvSpPr>
        <p:spPr bwMode="auto">
          <a:xfrm>
            <a:off x="0" y="1066800"/>
            <a:ext cx="3276600" cy="39624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cs typeface="+mn-cs"/>
              </a:rPr>
              <a:t>Multi-stage model-driven</a:t>
            </a:r>
            <a:r>
              <a:rPr kumimoji="0" lang="en-US" sz="2000" b="0" i="0" u="none" strike="noStrike" kern="0" cap="none" spc="0" normalizeH="0" noProof="0" dirty="0" smtClean="0">
                <a:ln>
                  <a:noFill/>
                </a:ln>
                <a:solidFill>
                  <a:schemeClr val="tx1"/>
                </a:solidFill>
                <a:effectLst/>
                <a:uLnTx/>
                <a:uFillTx/>
                <a:latin typeface="+mn-lt"/>
                <a:cs typeface="+mn-cs"/>
              </a:rPr>
              <a:t> generative process</a:t>
            </a:r>
          </a:p>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lang="en-US" sz="2000" kern="0" baseline="0" dirty="0" smtClean="0">
                <a:latin typeface="+mn-lt"/>
                <a:cs typeface="+mn-cs"/>
              </a:rPr>
              <a:t>Incremental model-refinement using transformations</a:t>
            </a:r>
          </a:p>
          <a:p>
            <a:pPr marL="617538" lvl="1" indent="-160338" algn="l" defTabSz="850900" eaLnBrk="0" hangingPunct="0">
              <a:spcBef>
                <a:spcPct val="20000"/>
              </a:spcBef>
              <a:buClr>
                <a:schemeClr val="tx1"/>
              </a:buClr>
              <a:buFontTx/>
              <a:buChar char="•"/>
            </a:pPr>
            <a:r>
              <a:rPr lang="en-US" sz="1800" kern="0" dirty="0" smtClean="0">
                <a:latin typeface="+mn-lt"/>
                <a:cs typeface="+mn-cs"/>
              </a:rPr>
              <a:t>Model-to-model</a:t>
            </a:r>
          </a:p>
          <a:p>
            <a:pPr marL="617538" lvl="1" indent="-160338" algn="l" defTabSz="850900" eaLnBrk="0" hangingPunct="0">
              <a:spcBef>
                <a:spcPct val="20000"/>
              </a:spcBef>
              <a:buClr>
                <a:schemeClr val="tx1"/>
              </a:buClr>
              <a:buFontTx/>
              <a:buChar char="•"/>
            </a:pPr>
            <a:r>
              <a:rPr lang="en-US" sz="1800" kern="0" baseline="0" dirty="0" smtClean="0">
                <a:latin typeface="+mn-lt"/>
                <a:cs typeface="+mn-cs"/>
              </a:rPr>
              <a:t>Model-to-text</a:t>
            </a:r>
          </a:p>
          <a:p>
            <a:pPr marL="617538" lvl="1" indent="-160338" algn="l" defTabSz="850900" eaLnBrk="0" hangingPunct="0">
              <a:spcBef>
                <a:spcPct val="20000"/>
              </a:spcBef>
              <a:buClr>
                <a:schemeClr val="tx1"/>
              </a:buClr>
              <a:buFontTx/>
              <a:buChar char="•"/>
            </a:pPr>
            <a:r>
              <a:rPr lang="en-US" sz="1800" kern="0" dirty="0" smtClean="0">
                <a:latin typeface="+mn-lt"/>
                <a:cs typeface="+mn-cs"/>
              </a:rPr>
              <a:t>Model-to-code</a:t>
            </a:r>
            <a:endParaRPr lang="en-US" sz="1800" kern="0" baseline="0" dirty="0" smtClean="0">
              <a:latin typeface="+mn-lt"/>
              <a:cs typeface="+mn-cs"/>
            </a:endParaRPr>
          </a:p>
          <a:p>
            <a:pPr marL="160338" indent="-160338" algn="l" defTabSz="850900" eaLnBrk="0" hangingPunct="0">
              <a:spcBef>
                <a:spcPct val="20000"/>
              </a:spcBef>
              <a:buClr>
                <a:schemeClr val="tx1"/>
              </a:buClr>
              <a:buFontTx/>
              <a:buChar char="•"/>
              <a:defRPr/>
            </a:pPr>
            <a:r>
              <a:rPr lang="en-US" sz="2000" kern="0" dirty="0" smtClean="0"/>
              <a:t>Weaves dependability concerns in system artifacts</a:t>
            </a:r>
          </a:p>
        </p:txBody>
      </p:sp>
      <p:pic>
        <p:nvPicPr>
          <p:cNvPr id="192515" name="Picture 3"/>
          <p:cNvPicPr>
            <a:picLocks noChangeAspect="1" noChangeArrowheads="1"/>
          </p:cNvPicPr>
          <p:nvPr/>
        </p:nvPicPr>
        <p:blipFill>
          <a:blip r:embed="rId3" cstate="print"/>
          <a:srcRect/>
          <a:stretch>
            <a:fillRect/>
          </a:stretch>
        </p:blipFill>
        <p:spPr bwMode="auto">
          <a:xfrm>
            <a:off x="3333750" y="533399"/>
            <a:ext cx="5734050" cy="6169547"/>
          </a:xfrm>
          <a:prstGeom prst="rect">
            <a:avLst/>
          </a:prstGeom>
          <a:noFill/>
          <a:ln w="9525">
            <a:noFill/>
            <a:miter lim="800000"/>
            <a:headEnd/>
            <a:tailEnd/>
          </a:ln>
        </p:spPr>
      </p:pic>
      <p:sp>
        <p:nvSpPr>
          <p:cNvPr id="4" name="Slide Number Placeholder 3"/>
          <p:cNvSpPr>
            <a:spLocks noGrp="1"/>
          </p:cNvSpPr>
          <p:nvPr>
            <p:ph type="sldNum" sz="quarter" idx="12"/>
          </p:nvPr>
        </p:nvSpPr>
        <p:spPr>
          <a:xfrm>
            <a:off x="8610600" y="6305550"/>
            <a:ext cx="457200" cy="476250"/>
          </a:xfrm>
        </p:spPr>
        <p:txBody>
          <a:bodyPr/>
          <a:lstStyle/>
          <a:p>
            <a:pPr>
              <a:defRPr/>
            </a:pPr>
            <a:fld id="{A3AF97A3-6728-4865-85C7-208EE2333AEB}" type="slidenum">
              <a:rPr lang="en-US" smtClean="0"/>
              <a:pPr>
                <a:defRPr/>
              </a:pPr>
              <a:t>122</a:t>
            </a:fld>
            <a:endParaRPr lang="en-U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0"/>
            <a:ext cx="8242300" cy="554038"/>
          </a:xfrm>
        </p:spPr>
        <p:txBody>
          <a:bodyPr/>
          <a:lstStyle/>
          <a:p>
            <a:pPr eaLnBrk="1" hangingPunct="1"/>
            <a:r>
              <a:rPr lang="en-US" b="1" dirty="0" smtClean="0"/>
              <a:t>Stage 1: Isomorphic M2M Transformation</a:t>
            </a:r>
          </a:p>
        </p:txBody>
      </p:sp>
      <p:pic>
        <p:nvPicPr>
          <p:cNvPr id="14340" name="Picture 7" descr="lang-eval-picml.png"/>
          <p:cNvPicPr>
            <a:picLocks noChangeAspect="1"/>
          </p:cNvPicPr>
          <p:nvPr/>
        </p:nvPicPr>
        <p:blipFill>
          <a:blip r:embed="rId3" cstate="print"/>
          <a:srcRect/>
          <a:stretch>
            <a:fillRect/>
          </a:stretch>
        </p:blipFill>
        <p:spPr bwMode="auto">
          <a:xfrm>
            <a:off x="5181600" y="914400"/>
            <a:ext cx="3962400" cy="1743075"/>
          </a:xfrm>
          <a:prstGeom prst="rect">
            <a:avLst/>
          </a:prstGeom>
          <a:noFill/>
          <a:ln w="9525">
            <a:noFill/>
            <a:miter lim="800000"/>
            <a:headEnd/>
            <a:tailEnd/>
          </a:ln>
        </p:spPr>
      </p:pic>
      <p:pic>
        <p:nvPicPr>
          <p:cNvPr id="14" name="Picture 13" descr="avail-weave.PNG"/>
          <p:cNvPicPr>
            <a:picLocks noChangeAspect="1"/>
          </p:cNvPicPr>
          <p:nvPr/>
        </p:nvPicPr>
        <p:blipFill>
          <a:blip r:embed="rId4" cstate="print"/>
          <a:srcRect/>
          <a:stretch>
            <a:fillRect/>
          </a:stretch>
        </p:blipFill>
        <p:spPr bwMode="auto">
          <a:xfrm>
            <a:off x="4968875" y="4114800"/>
            <a:ext cx="4175125" cy="2105025"/>
          </a:xfrm>
          <a:prstGeom prst="rect">
            <a:avLst/>
          </a:prstGeom>
          <a:noFill/>
          <a:ln w="9525">
            <a:noFill/>
            <a:miter lim="800000"/>
            <a:headEnd/>
            <a:tailEnd/>
          </a:ln>
        </p:spPr>
      </p:pic>
      <p:sp>
        <p:nvSpPr>
          <p:cNvPr id="15" name="Rectangle 14"/>
          <p:cNvSpPr>
            <a:spLocks noChangeArrowheads="1"/>
          </p:cNvSpPr>
          <p:nvPr/>
        </p:nvSpPr>
        <p:spPr bwMode="auto">
          <a:xfrm>
            <a:off x="5943600" y="1447800"/>
            <a:ext cx="990600" cy="609600"/>
          </a:xfrm>
          <a:prstGeom prst="rect">
            <a:avLst/>
          </a:prstGeom>
          <a:solidFill>
            <a:schemeClr val="bg1"/>
          </a:solidFill>
          <a:ln w="9525" algn="ctr">
            <a:noFill/>
            <a:round/>
            <a:headEnd/>
            <a:tailEnd/>
          </a:ln>
        </p:spPr>
        <p:txBody>
          <a:bodyPr/>
          <a:lstStyle/>
          <a:p>
            <a:endParaRPr lang="en-US"/>
          </a:p>
        </p:txBody>
      </p:sp>
      <p:sp>
        <p:nvSpPr>
          <p:cNvPr id="16" name="Rectangle 15"/>
          <p:cNvSpPr>
            <a:spLocks noChangeArrowheads="1"/>
          </p:cNvSpPr>
          <p:nvPr/>
        </p:nvSpPr>
        <p:spPr bwMode="auto">
          <a:xfrm>
            <a:off x="6324600" y="1219200"/>
            <a:ext cx="304800" cy="609600"/>
          </a:xfrm>
          <a:prstGeom prst="rect">
            <a:avLst/>
          </a:prstGeom>
          <a:solidFill>
            <a:schemeClr val="bg1"/>
          </a:solidFill>
          <a:ln w="9525" algn="ctr">
            <a:noFill/>
            <a:round/>
            <a:headEnd/>
            <a:tailEnd/>
          </a:ln>
        </p:spPr>
        <p:txBody>
          <a:bodyPr/>
          <a:lstStyle/>
          <a:p>
            <a:endParaRPr lang="en-US"/>
          </a:p>
        </p:txBody>
      </p:sp>
      <p:grpSp>
        <p:nvGrpSpPr>
          <p:cNvPr id="4" name="Group 8"/>
          <p:cNvGrpSpPr>
            <a:grpSpLocks/>
          </p:cNvGrpSpPr>
          <p:nvPr/>
        </p:nvGrpSpPr>
        <p:grpSpPr bwMode="auto">
          <a:xfrm>
            <a:off x="5888736" y="2971519"/>
            <a:ext cx="1950720" cy="762564"/>
            <a:chOff x="5334000" y="3048000"/>
            <a:chExt cx="1524000" cy="762000"/>
          </a:xfrm>
        </p:grpSpPr>
        <p:sp>
          <p:nvSpPr>
            <p:cNvPr id="10" name="Down Arrow 9"/>
            <p:cNvSpPr/>
            <p:nvPr/>
          </p:nvSpPr>
          <p:spPr bwMode="auto">
            <a:xfrm>
              <a:off x="5410200" y="3048282"/>
              <a:ext cx="304800" cy="761436"/>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1" name="Down Arrow 10"/>
            <p:cNvSpPr/>
            <p:nvPr/>
          </p:nvSpPr>
          <p:spPr bwMode="auto">
            <a:xfrm>
              <a:off x="5943600" y="3048282"/>
              <a:ext cx="304800" cy="761436"/>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2" name="Down Arrow 11"/>
            <p:cNvSpPr/>
            <p:nvPr/>
          </p:nvSpPr>
          <p:spPr bwMode="auto">
            <a:xfrm>
              <a:off x="6477000" y="3048282"/>
              <a:ext cx="304800" cy="761436"/>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3" name="TextBox 12"/>
            <p:cNvSpPr txBox="1"/>
            <p:nvPr/>
          </p:nvSpPr>
          <p:spPr>
            <a:xfrm>
              <a:off x="5334000" y="3200569"/>
              <a:ext cx="1524000" cy="307747"/>
            </a:xfrm>
            <a:prstGeom prst="rect">
              <a:avLst/>
            </a:prstGeom>
            <a:solidFill>
              <a:schemeClr val="bg1">
                <a:lumMod val="75000"/>
                <a:alpha val="81000"/>
              </a:schemeClr>
            </a:solidFill>
          </p:spPr>
          <p:txBody>
            <a:bodyPr>
              <a:spAutoFit/>
            </a:bodyPr>
            <a:lstStyle/>
            <a:p>
              <a:pPr>
                <a:defRPr/>
              </a:pPr>
              <a:r>
                <a:rPr lang="en-US" sz="1400" b="1" dirty="0" smtClean="0">
                  <a:latin typeface="Arial" charset="0"/>
                </a:rPr>
                <a:t>M2M Transformation</a:t>
              </a:r>
              <a:endParaRPr lang="en-US" sz="1400" b="1" dirty="0">
                <a:latin typeface="Arial" charset="0"/>
              </a:endParaRPr>
            </a:p>
          </p:txBody>
        </p:sp>
      </p:grpSp>
      <p:sp>
        <p:nvSpPr>
          <p:cNvPr id="14346" name="TextBox 16"/>
          <p:cNvSpPr txBox="1">
            <a:spLocks noChangeArrowheads="1"/>
          </p:cNvSpPr>
          <p:nvPr/>
        </p:nvSpPr>
        <p:spPr bwMode="auto">
          <a:xfrm>
            <a:off x="5867400" y="2590800"/>
            <a:ext cx="1950720" cy="415498"/>
          </a:xfrm>
          <a:prstGeom prst="rect">
            <a:avLst/>
          </a:prstGeom>
          <a:noFill/>
          <a:ln w="9525">
            <a:noFill/>
            <a:miter lim="800000"/>
            <a:headEnd/>
            <a:tailEnd/>
          </a:ln>
        </p:spPr>
        <p:txBody>
          <a:bodyPr wrap="square">
            <a:spAutoFit/>
          </a:bodyPr>
          <a:lstStyle/>
          <a:p>
            <a:r>
              <a:rPr lang="en-US" b="1" dirty="0" err="1">
                <a:solidFill>
                  <a:srgbClr val="FF0000"/>
                </a:solidFill>
              </a:rPr>
              <a:t>QoS</a:t>
            </a:r>
            <a:r>
              <a:rPr lang="en-US" b="1" dirty="0">
                <a:solidFill>
                  <a:srgbClr val="FF0000"/>
                </a:solidFill>
              </a:rPr>
              <a:t> View</a:t>
            </a:r>
          </a:p>
        </p:txBody>
      </p:sp>
      <p:sp>
        <p:nvSpPr>
          <p:cNvPr id="14347" name="TextBox 17"/>
          <p:cNvSpPr txBox="1">
            <a:spLocks noChangeArrowheads="1"/>
          </p:cNvSpPr>
          <p:nvPr/>
        </p:nvSpPr>
        <p:spPr bwMode="auto">
          <a:xfrm>
            <a:off x="5791200" y="3734083"/>
            <a:ext cx="2438400" cy="369605"/>
          </a:xfrm>
          <a:prstGeom prst="rect">
            <a:avLst/>
          </a:prstGeom>
          <a:noFill/>
          <a:ln w="9525">
            <a:noFill/>
            <a:miter lim="800000"/>
            <a:headEnd/>
            <a:tailEnd/>
          </a:ln>
        </p:spPr>
        <p:txBody>
          <a:bodyPr>
            <a:spAutoFit/>
          </a:bodyPr>
          <a:lstStyle/>
          <a:p>
            <a:r>
              <a:rPr lang="en-US" b="1">
                <a:solidFill>
                  <a:srgbClr val="FF0000"/>
                </a:solidFill>
              </a:rPr>
              <a:t>Structural View</a:t>
            </a:r>
          </a:p>
        </p:txBody>
      </p:sp>
      <p:sp>
        <p:nvSpPr>
          <p:cNvPr id="17"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123</a:t>
            </a:fld>
            <a:endParaRPr lang="en-US" dirty="0" smtClean="0"/>
          </a:p>
        </p:txBody>
      </p:sp>
      <p:sp>
        <p:nvSpPr>
          <p:cNvPr id="3" name="Content Placeholder 2"/>
          <p:cNvSpPr>
            <a:spLocks noGrp="1"/>
          </p:cNvSpPr>
          <p:nvPr>
            <p:ph idx="1"/>
          </p:nvPr>
        </p:nvSpPr>
        <p:spPr>
          <a:xfrm>
            <a:off x="0" y="609600"/>
            <a:ext cx="5334000" cy="5943600"/>
          </a:xfrm>
        </p:spPr>
        <p:txBody>
          <a:bodyPr/>
          <a:lstStyle/>
          <a:p>
            <a:pPr eaLnBrk="1" hangingPunct="1">
              <a:buNone/>
            </a:pPr>
            <a:endParaRPr lang="en-US" sz="2000" dirty="0" smtClean="0"/>
          </a:p>
          <a:p>
            <a:pPr eaLnBrk="1" hangingPunct="1"/>
            <a:r>
              <a:rPr lang="en-US" sz="2000" dirty="0" smtClean="0">
                <a:solidFill>
                  <a:srgbClr val="FF0000"/>
                </a:solidFill>
              </a:rPr>
              <a:t>Step1</a:t>
            </a:r>
            <a:r>
              <a:rPr lang="en-US" sz="2000" dirty="0" smtClean="0"/>
              <a:t>: Model structural composition of operational string</a:t>
            </a:r>
          </a:p>
          <a:p>
            <a:pPr eaLnBrk="1" hangingPunct="1"/>
            <a:r>
              <a:rPr lang="en-US" sz="2000" dirty="0" smtClean="0">
                <a:solidFill>
                  <a:srgbClr val="FF0000"/>
                </a:solidFill>
              </a:rPr>
              <a:t>Step2: </a:t>
            </a:r>
            <a:r>
              <a:rPr lang="en-US" sz="2000" dirty="0" smtClean="0"/>
              <a:t>Annotate components with </a:t>
            </a:r>
            <a:br>
              <a:rPr lang="en-US" sz="2000" dirty="0" smtClean="0"/>
            </a:br>
            <a:r>
              <a:rPr lang="en-US" sz="2000" dirty="0" smtClean="0"/>
              <a:t>failover unit(s) marking them “fault-tolerant” in the </a:t>
            </a:r>
            <a:r>
              <a:rPr lang="en-US" sz="2000" dirty="0" err="1" smtClean="0"/>
              <a:t>QoS</a:t>
            </a:r>
            <a:r>
              <a:rPr lang="en-US" sz="2000" dirty="0" smtClean="0"/>
              <a:t> view</a:t>
            </a:r>
          </a:p>
          <a:p>
            <a:pPr eaLnBrk="1" hangingPunct="1"/>
            <a:r>
              <a:rPr lang="en-US" sz="2000" dirty="0" smtClean="0">
                <a:solidFill>
                  <a:srgbClr val="FF0000"/>
                </a:solidFill>
              </a:rPr>
              <a:t>Step3: </a:t>
            </a:r>
            <a:r>
              <a:rPr lang="en-US" sz="2000" dirty="0" smtClean="0"/>
              <a:t>Use aspect-oriented M2M transformation developed using Embedded Constraint Language (ECL) of C-SAW</a:t>
            </a:r>
          </a:p>
          <a:p>
            <a:pPr eaLnBrk="1" hangingPunct="1"/>
            <a:r>
              <a:rPr lang="en-US" sz="2000" dirty="0" smtClean="0">
                <a:solidFill>
                  <a:srgbClr val="FF0000"/>
                </a:solidFill>
              </a:rPr>
              <a:t>Step4: </a:t>
            </a:r>
            <a:r>
              <a:rPr lang="en-US" sz="2000" dirty="0" smtClean="0"/>
              <a:t>Component replicas &amp; interconnections are generated automatically</a:t>
            </a:r>
          </a:p>
          <a:p>
            <a:pPr eaLnBrk="1" hangingPunct="1"/>
            <a:r>
              <a:rPr lang="en-US" sz="2000" dirty="0" smtClean="0">
                <a:solidFill>
                  <a:srgbClr val="FF0000"/>
                </a:solidFill>
              </a:rPr>
              <a:t>Step 5:</a:t>
            </a:r>
            <a:r>
              <a:rPr lang="en-US" sz="2000" dirty="0" smtClean="0"/>
              <a:t> FOU annotations are removed but other </a:t>
            </a:r>
            <a:r>
              <a:rPr lang="en-US" sz="2000" dirty="0" err="1" smtClean="0"/>
              <a:t>QoS</a:t>
            </a:r>
            <a:r>
              <a:rPr lang="en-US" sz="2000" dirty="0" smtClean="0"/>
              <a:t> annotations are cloned (uses Dependency Inversion Principle of CQML)</a:t>
            </a:r>
          </a:p>
          <a:p>
            <a:pPr eaLnBrk="1" hangingPunct="1"/>
            <a:r>
              <a:rPr lang="en-US" sz="2000" dirty="0" smtClean="0">
                <a:solidFill>
                  <a:srgbClr val="FF0000"/>
                </a:solidFill>
              </a:rPr>
              <a:t>Step 6:</a:t>
            </a:r>
            <a:r>
              <a:rPr lang="en-US" sz="2000" dirty="0" smtClean="0"/>
              <a:t> Isomorphic clone can be modified manually (reliability through diversity)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animBg="1"/>
      <p:bldP spid="16" grpId="0" uiExpand="1" animBg="1"/>
      <p:bldP spid="14346" grpId="0"/>
      <p:bldP spid="14347" grpId="0"/>
      <p:bldP spid="3"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124</a:t>
            </a:fld>
            <a:endParaRPr lang="en-US" dirty="0" smtClean="0"/>
          </a:p>
        </p:txBody>
      </p:sp>
      <p:sp>
        <p:nvSpPr>
          <p:cNvPr id="64" name="Rectangle 3"/>
          <p:cNvSpPr txBox="1">
            <a:spLocks noChangeArrowheads="1"/>
          </p:cNvSpPr>
          <p:nvPr/>
        </p:nvSpPr>
        <p:spPr bwMode="auto">
          <a:xfrm>
            <a:off x="762000" y="2819400"/>
            <a:ext cx="7848600" cy="10668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endParaRPr lang="en-US" sz="2000" kern="0" baseline="0" dirty="0" smtClean="0">
              <a:latin typeface="+mn-lt"/>
              <a:cs typeface="+mn-cs"/>
            </a:endParaRPr>
          </a:p>
        </p:txBody>
      </p:sp>
      <p:sp>
        <p:nvSpPr>
          <p:cNvPr id="6" name="Content Placeholder 70"/>
          <p:cNvSpPr>
            <a:spLocks noGrp="1"/>
          </p:cNvSpPr>
          <p:nvPr>
            <p:ph sz="half" idx="1"/>
          </p:nvPr>
        </p:nvSpPr>
        <p:spPr>
          <a:xfrm>
            <a:off x="152400" y="457200"/>
            <a:ext cx="5638800" cy="3733800"/>
          </a:xfrm>
        </p:spPr>
        <p:txBody>
          <a:bodyPr/>
          <a:lstStyle/>
          <a:p>
            <a:pPr>
              <a:buClr>
                <a:srgbClr val="C00000"/>
              </a:buClr>
              <a:buFont typeface="Wingdings" pitchFamily="2" charset="2"/>
              <a:buChar char="§"/>
            </a:pPr>
            <a:r>
              <a:rPr lang="en-US" sz="2000" dirty="0" smtClean="0"/>
              <a:t>Strategic placement of components, e.g. using </a:t>
            </a:r>
            <a:r>
              <a:rPr lang="en-US" sz="2000" dirty="0" err="1" smtClean="0"/>
              <a:t>DeCoRAM</a:t>
            </a:r>
            <a:endParaRPr lang="en-US" sz="2000" dirty="0" smtClean="0"/>
          </a:p>
          <a:p>
            <a:pPr lvl="1">
              <a:buClr>
                <a:srgbClr val="C00000"/>
              </a:buClr>
              <a:buFont typeface="Wingdings" pitchFamily="2" charset="2"/>
              <a:buChar char="§"/>
            </a:pPr>
            <a:r>
              <a:rPr lang="en-US" sz="1800" dirty="0" smtClean="0"/>
              <a:t>Improves availability of the system</a:t>
            </a:r>
          </a:p>
          <a:p>
            <a:pPr lvl="1">
              <a:buClr>
                <a:srgbClr val="C00000"/>
              </a:buClr>
              <a:buFont typeface="Wingdings" pitchFamily="2" charset="2"/>
              <a:buChar char="§"/>
            </a:pPr>
            <a:r>
              <a:rPr lang="en-US" sz="1800" dirty="0" smtClean="0"/>
              <a:t>Several constraint satisfaction algorithms exist</a:t>
            </a:r>
          </a:p>
          <a:p>
            <a:pPr>
              <a:buClr>
                <a:srgbClr val="C00000"/>
              </a:buClr>
              <a:buFont typeface="Wingdings" pitchFamily="2" charset="2"/>
              <a:buChar char="§"/>
            </a:pPr>
            <a:r>
              <a:rPr lang="en-US" sz="2000" dirty="0" smtClean="0"/>
              <a:t>Placement comparison heuristic </a:t>
            </a:r>
          </a:p>
          <a:p>
            <a:pPr lvl="1">
              <a:buClr>
                <a:srgbClr val="C00000"/>
              </a:buClr>
              <a:buFont typeface="Wingdings" pitchFamily="2" charset="2"/>
              <a:buChar char="§"/>
            </a:pPr>
            <a:r>
              <a:rPr lang="en-US" sz="1800" dirty="0" smtClean="0"/>
              <a:t>Hop-count between replicas</a:t>
            </a:r>
          </a:p>
          <a:p>
            <a:pPr lvl="1">
              <a:buClr>
                <a:srgbClr val="C00000"/>
              </a:buClr>
              <a:buFont typeface="Wingdings" pitchFamily="2" charset="2"/>
              <a:buChar char="§"/>
            </a:pPr>
            <a:r>
              <a:rPr lang="en-US" sz="1800" dirty="0" smtClean="0"/>
              <a:t>Formulation based on the co-failure probabilities captured using Shared Risk Group (SRG)</a:t>
            </a:r>
          </a:p>
          <a:p>
            <a:pPr lvl="2">
              <a:buClr>
                <a:srgbClr val="C00000"/>
              </a:buClr>
              <a:buFont typeface="Wingdings" pitchFamily="2" charset="2"/>
              <a:buChar char="§"/>
            </a:pPr>
            <a:r>
              <a:rPr lang="en-US" sz="1600" dirty="0" smtClean="0"/>
              <a:t>E.g., shared power supply, A/C, fire zone</a:t>
            </a:r>
          </a:p>
          <a:p>
            <a:pPr lvl="1">
              <a:buClr>
                <a:srgbClr val="C00000"/>
              </a:buClr>
              <a:buFont typeface="Wingdings" pitchFamily="2" charset="2"/>
              <a:buChar char="§"/>
            </a:pPr>
            <a:r>
              <a:rPr lang="en-US" sz="1800" dirty="0" smtClean="0"/>
              <a:t>Reduces simultaneous failure probability</a:t>
            </a:r>
          </a:p>
          <a:p>
            <a:pPr lvl="0">
              <a:buClr>
                <a:srgbClr val="C00000"/>
              </a:buClr>
              <a:buFont typeface="Wingdings" pitchFamily="2" charset="2"/>
              <a:buChar char="§"/>
            </a:pPr>
            <a:r>
              <a:rPr lang="en-US" sz="2000" dirty="0" smtClean="0"/>
              <a:t>GRAFT transformations weave the decisions back into the model</a:t>
            </a:r>
          </a:p>
          <a:p>
            <a:pPr lvl="1">
              <a:buClr>
                <a:srgbClr val="C00000"/>
              </a:buClr>
              <a:buFont typeface="Wingdings" pitchFamily="2" charset="2"/>
              <a:buChar char="§"/>
            </a:pPr>
            <a:endParaRPr lang="en-US" sz="1800" dirty="0" smtClean="0"/>
          </a:p>
        </p:txBody>
      </p:sp>
      <p:sp>
        <p:nvSpPr>
          <p:cNvPr id="8" name="Rectangle 49"/>
          <p:cNvSpPr>
            <a:spLocks noGrp="1" noChangeArrowheads="1"/>
          </p:cNvSpPr>
          <p:nvPr>
            <p:ph type="title"/>
          </p:nvPr>
        </p:nvSpPr>
        <p:spPr>
          <a:xfrm>
            <a:off x="0" y="0"/>
            <a:ext cx="9144000" cy="533400"/>
          </a:xfrm>
          <a:noFill/>
          <a:ln/>
        </p:spPr>
        <p:txBody>
          <a:bodyPr/>
          <a:lstStyle/>
          <a:p>
            <a:r>
              <a:rPr lang="en-US" b="1" dirty="0" smtClean="0"/>
              <a:t>Stage 2: Determine Component Placement</a:t>
            </a:r>
            <a:endParaRPr lang="en-US" b="1" dirty="0"/>
          </a:p>
        </p:txBody>
      </p:sp>
      <p:grpSp>
        <p:nvGrpSpPr>
          <p:cNvPr id="9" name="Group 8"/>
          <p:cNvGrpSpPr/>
          <p:nvPr/>
        </p:nvGrpSpPr>
        <p:grpSpPr>
          <a:xfrm>
            <a:off x="5791200" y="609600"/>
            <a:ext cx="3352800" cy="1905000"/>
            <a:chOff x="4648200" y="3733800"/>
            <a:chExt cx="4410075" cy="2657600"/>
          </a:xfrm>
        </p:grpSpPr>
        <p:pic>
          <p:nvPicPr>
            <p:cNvPr id="10" name="Picture 2"/>
            <p:cNvPicPr>
              <a:picLocks noChangeAspect="1" noChangeArrowheads="1"/>
            </p:cNvPicPr>
            <p:nvPr/>
          </p:nvPicPr>
          <p:blipFill>
            <a:blip r:embed="rId3" cstate="print"/>
            <a:srcRect/>
            <a:stretch>
              <a:fillRect/>
            </a:stretch>
          </p:blipFill>
          <p:spPr bwMode="auto">
            <a:xfrm>
              <a:off x="4648200" y="3733800"/>
              <a:ext cx="4410075" cy="2657600"/>
            </a:xfrm>
            <a:prstGeom prst="rect">
              <a:avLst/>
            </a:prstGeom>
            <a:noFill/>
            <a:ln w="9525">
              <a:noFill/>
              <a:miter lim="800000"/>
              <a:headEnd/>
              <a:tailEnd/>
            </a:ln>
          </p:spPr>
        </p:pic>
        <p:sp>
          <p:nvSpPr>
            <p:cNvPr id="11" name="TextBox 10"/>
            <p:cNvSpPr txBox="1"/>
            <p:nvPr/>
          </p:nvSpPr>
          <p:spPr>
            <a:xfrm>
              <a:off x="5867400" y="4080302"/>
              <a:ext cx="2057400" cy="370146"/>
            </a:xfrm>
            <a:prstGeom prst="rect">
              <a:avLst/>
            </a:prstGeom>
            <a:solidFill>
              <a:schemeClr val="bg1"/>
            </a:solidFill>
          </p:spPr>
          <p:txBody>
            <a:bodyPr wrap="square" rtlCol="0">
              <a:spAutoFit/>
            </a:bodyPr>
            <a:lstStyle/>
            <a:p>
              <a:r>
                <a:rPr lang="en-US" sz="1400" b="1" dirty="0" err="1" smtClean="0"/>
                <a:t>RootRiskGroup</a:t>
              </a:r>
              <a:endParaRPr lang="en-US" sz="1400" b="1" dirty="0"/>
            </a:p>
          </p:txBody>
        </p:sp>
        <p:sp>
          <p:nvSpPr>
            <p:cNvPr id="12" name="TextBox 11"/>
            <p:cNvSpPr txBox="1"/>
            <p:nvPr/>
          </p:nvSpPr>
          <p:spPr>
            <a:xfrm>
              <a:off x="5257800" y="4994702"/>
              <a:ext cx="1066800" cy="370146"/>
            </a:xfrm>
            <a:prstGeom prst="rect">
              <a:avLst/>
            </a:prstGeom>
            <a:solidFill>
              <a:schemeClr val="bg1"/>
            </a:solidFill>
          </p:spPr>
          <p:txBody>
            <a:bodyPr wrap="square" rtlCol="0">
              <a:spAutoFit/>
            </a:bodyPr>
            <a:lstStyle/>
            <a:p>
              <a:r>
                <a:rPr lang="en-US" sz="1400" b="1" dirty="0" smtClean="0"/>
                <a:t>SRG</a:t>
              </a:r>
              <a:endParaRPr lang="en-US" sz="1400" b="1" dirty="0"/>
            </a:p>
          </p:txBody>
        </p:sp>
        <p:sp>
          <p:nvSpPr>
            <p:cNvPr id="13" name="TextBox 12"/>
            <p:cNvSpPr txBox="1"/>
            <p:nvPr/>
          </p:nvSpPr>
          <p:spPr>
            <a:xfrm>
              <a:off x="7467600" y="4968766"/>
              <a:ext cx="1066800" cy="370146"/>
            </a:xfrm>
            <a:prstGeom prst="rect">
              <a:avLst/>
            </a:prstGeom>
            <a:solidFill>
              <a:schemeClr val="bg1"/>
            </a:solidFill>
          </p:spPr>
          <p:txBody>
            <a:bodyPr wrap="square" rtlCol="0">
              <a:spAutoFit/>
            </a:bodyPr>
            <a:lstStyle/>
            <a:p>
              <a:r>
                <a:rPr lang="en-US" sz="1400" b="1" dirty="0" smtClean="0"/>
                <a:t>SRG</a:t>
              </a:r>
              <a:endParaRPr lang="en-US" sz="1400" b="1" dirty="0"/>
            </a:p>
          </p:txBody>
        </p:sp>
      </p:grpSp>
      <p:sp>
        <p:nvSpPr>
          <p:cNvPr id="14" name="Oval 13"/>
          <p:cNvSpPr/>
          <p:nvPr/>
        </p:nvSpPr>
        <p:spPr bwMode="auto">
          <a:xfrm>
            <a:off x="8733972" y="2514600"/>
            <a:ext cx="381000" cy="381000"/>
          </a:xfrm>
          <a:prstGeom prst="ellipse">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effectLst/>
                <a:latin typeface="+mn-lt"/>
                <a:cs typeface="Arial" pitchFamily="34" charset="0"/>
              </a:rPr>
              <a:t>P</a:t>
            </a:r>
          </a:p>
        </p:txBody>
      </p:sp>
      <p:sp>
        <p:nvSpPr>
          <p:cNvPr id="15" name="Oval 14"/>
          <p:cNvSpPr/>
          <p:nvPr/>
        </p:nvSpPr>
        <p:spPr bwMode="auto">
          <a:xfrm>
            <a:off x="6019800" y="2514600"/>
            <a:ext cx="381000" cy="381000"/>
          </a:xfrm>
          <a:prstGeom prst="ellipse">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R</a:t>
            </a:r>
          </a:p>
        </p:txBody>
      </p:sp>
      <p:grpSp>
        <p:nvGrpSpPr>
          <p:cNvPr id="17" name="Group 16"/>
          <p:cNvGrpSpPr/>
          <p:nvPr/>
        </p:nvGrpSpPr>
        <p:grpSpPr>
          <a:xfrm>
            <a:off x="3040493" y="4038600"/>
            <a:ext cx="5265307" cy="2743200"/>
            <a:chOff x="2133600" y="3962400"/>
            <a:chExt cx="5265307" cy="2743200"/>
          </a:xfrm>
        </p:grpSpPr>
        <p:pic>
          <p:nvPicPr>
            <p:cNvPr id="194565" name="Picture 5"/>
            <p:cNvPicPr>
              <a:picLocks noChangeAspect="1" noChangeArrowheads="1"/>
            </p:cNvPicPr>
            <p:nvPr/>
          </p:nvPicPr>
          <p:blipFill>
            <a:blip r:embed="rId4" cstate="print"/>
            <a:srcRect/>
            <a:stretch>
              <a:fillRect/>
            </a:stretch>
          </p:blipFill>
          <p:spPr bwMode="auto">
            <a:xfrm>
              <a:off x="2133600" y="3962400"/>
              <a:ext cx="5265307" cy="2743200"/>
            </a:xfrm>
            <a:prstGeom prst="rect">
              <a:avLst/>
            </a:prstGeom>
            <a:noFill/>
            <a:ln w="9525">
              <a:noFill/>
              <a:miter lim="800000"/>
              <a:headEnd/>
              <a:tailEnd/>
            </a:ln>
          </p:spPr>
        </p:pic>
        <p:sp>
          <p:nvSpPr>
            <p:cNvPr id="16" name="Rectangle 15"/>
            <p:cNvSpPr/>
            <p:nvPr/>
          </p:nvSpPr>
          <p:spPr bwMode="auto">
            <a:xfrm>
              <a:off x="2438400" y="6477000"/>
              <a:ext cx="4648200" cy="22860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228600" y="-77788"/>
            <a:ext cx="8686800" cy="554038"/>
          </a:xfrm>
        </p:spPr>
        <p:txBody>
          <a:bodyPr/>
          <a:lstStyle/>
          <a:p>
            <a:r>
              <a:rPr lang="en-US" b="1" dirty="0" smtClean="0"/>
              <a:t>Stage 3: Synthesizing Fault Monitoring Infrastructure</a:t>
            </a:r>
          </a:p>
        </p:txBody>
      </p:sp>
      <p:pic>
        <p:nvPicPr>
          <p:cNvPr id="2053" name="Picture 2"/>
          <p:cNvPicPr>
            <a:picLocks noChangeAspect="1" noChangeArrowheads="1"/>
          </p:cNvPicPr>
          <p:nvPr/>
        </p:nvPicPr>
        <p:blipFill>
          <a:blip r:embed="rId4" cstate="print"/>
          <a:srcRect/>
          <a:stretch>
            <a:fillRect/>
          </a:stretch>
        </p:blipFill>
        <p:spPr bwMode="auto">
          <a:xfrm>
            <a:off x="152400" y="914400"/>
            <a:ext cx="3765144" cy="5791200"/>
          </a:xfrm>
          <a:prstGeom prst="rect">
            <a:avLst/>
          </a:prstGeom>
          <a:noFill/>
          <a:ln w="9525">
            <a:noFill/>
            <a:miter lim="800000"/>
            <a:headEnd/>
            <a:tailEnd/>
          </a:ln>
        </p:spPr>
      </p:pic>
      <p:graphicFrame>
        <p:nvGraphicFramePr>
          <p:cNvPr id="2050" name="Object 27"/>
          <p:cNvGraphicFramePr>
            <a:graphicFrameLocks noChangeAspect="1"/>
          </p:cNvGraphicFramePr>
          <p:nvPr/>
        </p:nvGraphicFramePr>
        <p:xfrm>
          <a:off x="4267200" y="531812"/>
          <a:ext cx="4495800" cy="1978025"/>
        </p:xfrm>
        <a:graphic>
          <a:graphicData uri="http://schemas.openxmlformats.org/presentationml/2006/ole">
            <p:oleObj spid="_x0000_s190466" name="Visio" r:id="rId5" imgW="10342778" imgH="4549750" progId="Visio.Drawing.11">
              <p:embed/>
            </p:oleObj>
          </a:graphicData>
        </a:graphic>
      </p:graphicFrame>
      <p:pic>
        <p:nvPicPr>
          <p:cNvPr id="6" name="Picture 7"/>
          <p:cNvPicPr>
            <a:picLocks noChangeAspect="1" noChangeArrowheads="1"/>
          </p:cNvPicPr>
          <p:nvPr/>
        </p:nvPicPr>
        <p:blipFill>
          <a:blip r:embed="rId6" cstate="print"/>
          <a:srcRect/>
          <a:stretch>
            <a:fillRect/>
          </a:stretch>
        </p:blipFill>
        <p:spPr bwMode="auto">
          <a:xfrm>
            <a:off x="6249987" y="2206625"/>
            <a:ext cx="381000" cy="390525"/>
          </a:xfrm>
          <a:prstGeom prst="rect">
            <a:avLst/>
          </a:prstGeom>
          <a:noFill/>
          <a:ln w="9525">
            <a:noFill/>
            <a:miter lim="800000"/>
            <a:headEnd/>
            <a:tailEnd/>
          </a:ln>
        </p:spPr>
      </p:pic>
      <p:cxnSp>
        <p:nvCxnSpPr>
          <p:cNvPr id="2055" name="Straight Connector 7"/>
          <p:cNvCxnSpPr>
            <a:cxnSpLocks noChangeShapeType="1"/>
          </p:cNvCxnSpPr>
          <p:nvPr/>
        </p:nvCxnSpPr>
        <p:spPr bwMode="auto">
          <a:xfrm rot="5400000">
            <a:off x="5297488" y="2168525"/>
            <a:ext cx="533400" cy="3175"/>
          </a:xfrm>
          <a:prstGeom prst="line">
            <a:avLst/>
          </a:prstGeom>
          <a:noFill/>
          <a:ln w="25400" algn="ctr">
            <a:solidFill>
              <a:srgbClr val="0070C0"/>
            </a:solidFill>
            <a:round/>
            <a:headEnd/>
            <a:tailEnd/>
          </a:ln>
        </p:spPr>
      </p:cxnSp>
      <p:cxnSp>
        <p:nvCxnSpPr>
          <p:cNvPr id="2056" name="Straight Connector 9"/>
          <p:cNvCxnSpPr>
            <a:cxnSpLocks noChangeShapeType="1"/>
          </p:cNvCxnSpPr>
          <p:nvPr/>
        </p:nvCxnSpPr>
        <p:spPr bwMode="auto">
          <a:xfrm flipV="1">
            <a:off x="5564187" y="2401888"/>
            <a:ext cx="685800" cy="42862"/>
          </a:xfrm>
          <a:prstGeom prst="line">
            <a:avLst/>
          </a:prstGeom>
          <a:noFill/>
          <a:ln w="25400" algn="ctr">
            <a:solidFill>
              <a:srgbClr val="0070C0"/>
            </a:solidFill>
            <a:round/>
            <a:headEnd/>
            <a:tailEnd/>
          </a:ln>
        </p:spPr>
      </p:cxnSp>
      <p:cxnSp>
        <p:nvCxnSpPr>
          <p:cNvPr id="2057" name="Straight Connector 14"/>
          <p:cNvCxnSpPr>
            <a:cxnSpLocks noChangeShapeType="1"/>
          </p:cNvCxnSpPr>
          <p:nvPr/>
        </p:nvCxnSpPr>
        <p:spPr bwMode="auto">
          <a:xfrm rot="16200000" flipH="1">
            <a:off x="6270625" y="2036763"/>
            <a:ext cx="303212" cy="36512"/>
          </a:xfrm>
          <a:prstGeom prst="line">
            <a:avLst/>
          </a:prstGeom>
          <a:noFill/>
          <a:ln w="25400" algn="ctr">
            <a:solidFill>
              <a:srgbClr val="0070C0"/>
            </a:solidFill>
            <a:round/>
            <a:headEnd/>
            <a:tailEnd/>
          </a:ln>
        </p:spPr>
      </p:cxnSp>
      <p:cxnSp>
        <p:nvCxnSpPr>
          <p:cNvPr id="2058" name="Straight Connector 16"/>
          <p:cNvCxnSpPr>
            <a:cxnSpLocks noChangeShapeType="1"/>
          </p:cNvCxnSpPr>
          <p:nvPr/>
        </p:nvCxnSpPr>
        <p:spPr bwMode="auto">
          <a:xfrm>
            <a:off x="6630987" y="2401888"/>
            <a:ext cx="762000" cy="42862"/>
          </a:xfrm>
          <a:prstGeom prst="line">
            <a:avLst/>
          </a:prstGeom>
          <a:noFill/>
          <a:ln w="25400" algn="ctr">
            <a:solidFill>
              <a:srgbClr val="0070C0"/>
            </a:solidFill>
            <a:round/>
            <a:headEnd/>
            <a:tailEnd/>
          </a:ln>
        </p:spPr>
      </p:cxnSp>
      <p:cxnSp>
        <p:nvCxnSpPr>
          <p:cNvPr id="2059" name="Straight Connector 18"/>
          <p:cNvCxnSpPr>
            <a:cxnSpLocks noChangeShapeType="1"/>
          </p:cNvCxnSpPr>
          <p:nvPr/>
        </p:nvCxnSpPr>
        <p:spPr bwMode="auto">
          <a:xfrm rot="5400000" flipH="1" flipV="1">
            <a:off x="7126288" y="2168525"/>
            <a:ext cx="533400" cy="3175"/>
          </a:xfrm>
          <a:prstGeom prst="line">
            <a:avLst/>
          </a:prstGeom>
          <a:noFill/>
          <a:ln w="25400" algn="ctr">
            <a:solidFill>
              <a:srgbClr val="0070C0"/>
            </a:solidFill>
            <a:round/>
            <a:headEnd/>
            <a:tailEnd/>
          </a:ln>
        </p:spPr>
      </p:cxnSp>
      <p:sp>
        <p:nvSpPr>
          <p:cNvPr id="2060" name="TextBox 21"/>
          <p:cNvSpPr txBox="1">
            <a:spLocks noChangeArrowheads="1"/>
          </p:cNvSpPr>
          <p:nvPr/>
        </p:nvSpPr>
        <p:spPr bwMode="auto">
          <a:xfrm>
            <a:off x="5792787" y="2435225"/>
            <a:ext cx="1371600" cy="307975"/>
          </a:xfrm>
          <a:prstGeom prst="rect">
            <a:avLst/>
          </a:prstGeom>
          <a:noFill/>
          <a:ln w="9525">
            <a:noFill/>
            <a:miter lim="800000"/>
            <a:headEnd/>
            <a:tailEnd/>
          </a:ln>
        </p:spPr>
        <p:txBody>
          <a:bodyPr>
            <a:spAutoFit/>
          </a:bodyPr>
          <a:lstStyle/>
          <a:p>
            <a:r>
              <a:rPr lang="en-US" sz="1400" dirty="0" smtClean="0"/>
              <a:t>Failover unit</a:t>
            </a:r>
            <a:endParaRPr lang="en-US" sz="1400" dirty="0"/>
          </a:p>
        </p:txBody>
      </p:sp>
      <p:sp>
        <p:nvSpPr>
          <p:cNvPr id="23" name="Down Arrow 22"/>
          <p:cNvSpPr/>
          <p:nvPr/>
        </p:nvSpPr>
        <p:spPr bwMode="auto">
          <a:xfrm>
            <a:off x="5867400" y="3059395"/>
            <a:ext cx="304800" cy="762000"/>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graphicFrame>
        <p:nvGraphicFramePr>
          <p:cNvPr id="28676" name="Object 4"/>
          <p:cNvGraphicFramePr>
            <a:graphicFrameLocks noChangeAspect="1"/>
          </p:cNvGraphicFramePr>
          <p:nvPr/>
        </p:nvGraphicFramePr>
        <p:xfrm>
          <a:off x="4191000" y="4111625"/>
          <a:ext cx="4495800" cy="1978025"/>
        </p:xfrm>
        <a:graphic>
          <a:graphicData uri="http://schemas.openxmlformats.org/presentationml/2006/ole">
            <p:oleObj spid="_x0000_s190467" name="Visio" r:id="rId7" imgW="10342778" imgH="4549750" progId="Visio.Drawing.11">
              <p:embed/>
            </p:oleObj>
          </a:graphicData>
        </a:graphic>
      </p:graphicFrame>
      <p:sp>
        <p:nvSpPr>
          <p:cNvPr id="25" name="Down Arrow 24"/>
          <p:cNvSpPr/>
          <p:nvPr/>
        </p:nvSpPr>
        <p:spPr bwMode="auto">
          <a:xfrm>
            <a:off x="6400800" y="3059395"/>
            <a:ext cx="304800" cy="762000"/>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26" name="Down Arrow 25"/>
          <p:cNvSpPr/>
          <p:nvPr/>
        </p:nvSpPr>
        <p:spPr bwMode="auto">
          <a:xfrm>
            <a:off x="6934200" y="3059395"/>
            <a:ext cx="304800" cy="762000"/>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27" name="TextBox 26"/>
          <p:cNvSpPr txBox="1"/>
          <p:nvPr/>
        </p:nvSpPr>
        <p:spPr>
          <a:xfrm>
            <a:off x="5562600" y="3287995"/>
            <a:ext cx="1981200" cy="307777"/>
          </a:xfrm>
          <a:prstGeom prst="rect">
            <a:avLst/>
          </a:prstGeom>
          <a:solidFill>
            <a:schemeClr val="bg1">
              <a:lumMod val="75000"/>
              <a:alpha val="81000"/>
            </a:schemeClr>
          </a:solidFill>
        </p:spPr>
        <p:txBody>
          <a:bodyPr wrap="square">
            <a:spAutoFit/>
          </a:bodyPr>
          <a:lstStyle/>
          <a:p>
            <a:pPr>
              <a:defRPr/>
            </a:pPr>
            <a:r>
              <a:rPr lang="en-US" sz="1400" b="1" dirty="0" smtClean="0">
                <a:latin typeface="Arial" charset="0"/>
              </a:rPr>
              <a:t>M2M Transformation</a:t>
            </a:r>
            <a:endParaRPr lang="en-US" sz="1400" b="1" dirty="0">
              <a:latin typeface="Arial" charset="0"/>
            </a:endParaRPr>
          </a:p>
        </p:txBody>
      </p:sp>
      <p:pic>
        <p:nvPicPr>
          <p:cNvPr id="28677" name="Picture 5"/>
          <p:cNvPicPr>
            <a:picLocks noChangeAspect="1" noChangeArrowheads="1"/>
          </p:cNvPicPr>
          <p:nvPr/>
        </p:nvPicPr>
        <p:blipFill>
          <a:blip r:embed="rId8" cstate="print"/>
          <a:srcRect/>
          <a:stretch>
            <a:fillRect/>
          </a:stretch>
        </p:blipFill>
        <p:spPr bwMode="auto">
          <a:xfrm>
            <a:off x="4486275" y="6016625"/>
            <a:ext cx="619125" cy="561975"/>
          </a:xfrm>
          <a:prstGeom prst="rect">
            <a:avLst/>
          </a:prstGeom>
          <a:noFill/>
          <a:ln w="9525">
            <a:noFill/>
            <a:miter lim="800000"/>
            <a:headEnd/>
            <a:tailEnd/>
          </a:ln>
        </p:spPr>
      </p:pic>
      <p:pic>
        <p:nvPicPr>
          <p:cNvPr id="28678" name="Picture 6"/>
          <p:cNvPicPr>
            <a:picLocks noChangeAspect="1" noChangeArrowheads="1"/>
          </p:cNvPicPr>
          <p:nvPr/>
        </p:nvPicPr>
        <p:blipFill>
          <a:blip r:embed="rId9" cstate="print"/>
          <a:srcRect/>
          <a:stretch>
            <a:fillRect/>
          </a:stretch>
        </p:blipFill>
        <p:spPr bwMode="auto">
          <a:xfrm>
            <a:off x="5181600" y="5664200"/>
            <a:ext cx="590550" cy="581025"/>
          </a:xfrm>
          <a:prstGeom prst="rect">
            <a:avLst/>
          </a:prstGeom>
          <a:noFill/>
          <a:ln w="9525">
            <a:noFill/>
            <a:miter lim="800000"/>
            <a:headEnd/>
            <a:tailEnd/>
          </a:ln>
        </p:spPr>
      </p:pic>
      <p:pic>
        <p:nvPicPr>
          <p:cNvPr id="30" name="Picture 6"/>
          <p:cNvPicPr>
            <a:picLocks noChangeAspect="1" noChangeArrowheads="1"/>
          </p:cNvPicPr>
          <p:nvPr/>
        </p:nvPicPr>
        <p:blipFill>
          <a:blip r:embed="rId9" cstate="print"/>
          <a:srcRect/>
          <a:stretch>
            <a:fillRect/>
          </a:stretch>
        </p:blipFill>
        <p:spPr bwMode="auto">
          <a:xfrm>
            <a:off x="6019800" y="5635625"/>
            <a:ext cx="590550" cy="581025"/>
          </a:xfrm>
          <a:prstGeom prst="rect">
            <a:avLst/>
          </a:prstGeom>
          <a:noFill/>
          <a:ln w="9525">
            <a:noFill/>
            <a:miter lim="800000"/>
            <a:headEnd/>
            <a:tailEnd/>
          </a:ln>
        </p:spPr>
      </p:pic>
      <p:pic>
        <p:nvPicPr>
          <p:cNvPr id="31" name="Picture 6"/>
          <p:cNvPicPr>
            <a:picLocks noChangeAspect="1" noChangeArrowheads="1"/>
          </p:cNvPicPr>
          <p:nvPr/>
        </p:nvPicPr>
        <p:blipFill>
          <a:blip r:embed="rId9" cstate="print"/>
          <a:srcRect/>
          <a:stretch>
            <a:fillRect/>
          </a:stretch>
        </p:blipFill>
        <p:spPr bwMode="auto">
          <a:xfrm>
            <a:off x="6934200" y="5635625"/>
            <a:ext cx="590550" cy="581025"/>
          </a:xfrm>
          <a:prstGeom prst="rect">
            <a:avLst/>
          </a:prstGeom>
          <a:noFill/>
          <a:ln w="9525">
            <a:noFill/>
            <a:miter lim="800000"/>
            <a:headEnd/>
            <a:tailEnd/>
          </a:ln>
        </p:spPr>
      </p:pic>
      <p:cxnSp>
        <p:nvCxnSpPr>
          <p:cNvPr id="33" name="Elbow Connector 32"/>
          <p:cNvCxnSpPr>
            <a:cxnSpLocks noChangeShapeType="1"/>
          </p:cNvCxnSpPr>
          <p:nvPr/>
        </p:nvCxnSpPr>
        <p:spPr bwMode="auto">
          <a:xfrm flipV="1">
            <a:off x="5105400" y="5954713"/>
            <a:ext cx="76200" cy="342900"/>
          </a:xfrm>
          <a:prstGeom prst="bentConnector3">
            <a:avLst>
              <a:gd name="adj1" fmla="val 50000"/>
            </a:avLst>
          </a:prstGeom>
          <a:noFill/>
          <a:ln w="19050" algn="ctr">
            <a:solidFill>
              <a:srgbClr val="659A2A"/>
            </a:solidFill>
            <a:round/>
            <a:headEnd/>
            <a:tailEnd/>
          </a:ln>
        </p:spPr>
      </p:cxnSp>
      <p:cxnSp>
        <p:nvCxnSpPr>
          <p:cNvPr id="36" name="Elbow Connector 35"/>
          <p:cNvCxnSpPr>
            <a:cxnSpLocks noChangeShapeType="1"/>
          </p:cNvCxnSpPr>
          <p:nvPr/>
        </p:nvCxnSpPr>
        <p:spPr bwMode="auto">
          <a:xfrm flipV="1">
            <a:off x="5105400" y="5926138"/>
            <a:ext cx="914400" cy="371475"/>
          </a:xfrm>
          <a:prstGeom prst="bentConnector3">
            <a:avLst>
              <a:gd name="adj1" fmla="val 87500"/>
            </a:avLst>
          </a:prstGeom>
          <a:noFill/>
          <a:ln w="19050" algn="ctr">
            <a:solidFill>
              <a:srgbClr val="659A2A"/>
            </a:solidFill>
            <a:round/>
            <a:headEnd/>
            <a:tailEnd/>
          </a:ln>
        </p:spPr>
      </p:cxnSp>
      <p:cxnSp>
        <p:nvCxnSpPr>
          <p:cNvPr id="39" name="Elbow Connector 38"/>
          <p:cNvCxnSpPr>
            <a:cxnSpLocks noChangeShapeType="1"/>
          </p:cNvCxnSpPr>
          <p:nvPr/>
        </p:nvCxnSpPr>
        <p:spPr bwMode="auto">
          <a:xfrm flipV="1">
            <a:off x="5105400" y="5926138"/>
            <a:ext cx="1828800" cy="371475"/>
          </a:xfrm>
          <a:prstGeom prst="bentConnector3">
            <a:avLst>
              <a:gd name="adj1" fmla="val 88889"/>
            </a:avLst>
          </a:prstGeom>
          <a:noFill/>
          <a:ln w="19050" algn="ctr">
            <a:solidFill>
              <a:srgbClr val="659A2A"/>
            </a:solidFill>
            <a:round/>
            <a:headEnd/>
            <a:tailEnd/>
          </a:ln>
        </p:spPr>
      </p:cxnSp>
      <p:sp>
        <p:nvSpPr>
          <p:cNvPr id="43" name="Rounded Rectangle 42"/>
          <p:cNvSpPr>
            <a:spLocks noChangeArrowheads="1"/>
          </p:cNvSpPr>
          <p:nvPr/>
        </p:nvSpPr>
        <p:spPr bwMode="auto">
          <a:xfrm>
            <a:off x="5105400" y="4949825"/>
            <a:ext cx="685800" cy="1295400"/>
          </a:xfrm>
          <a:prstGeom prst="roundRect">
            <a:avLst>
              <a:gd name="adj" fmla="val 16667"/>
            </a:avLst>
          </a:prstGeom>
          <a:solidFill>
            <a:schemeClr val="accent1">
              <a:alpha val="52000"/>
            </a:schemeClr>
          </a:solidFill>
          <a:ln w="19050" algn="ctr">
            <a:solidFill>
              <a:srgbClr val="FF0000"/>
            </a:solidFill>
            <a:round/>
            <a:headEnd/>
            <a:tailEnd/>
          </a:ln>
        </p:spPr>
        <p:txBody>
          <a:bodyPr/>
          <a:lstStyle/>
          <a:p>
            <a:endParaRPr lang="en-US"/>
          </a:p>
        </p:txBody>
      </p:sp>
      <p:sp>
        <p:nvSpPr>
          <p:cNvPr id="44" name="Rounded Rectangle 43"/>
          <p:cNvSpPr>
            <a:spLocks noChangeArrowheads="1"/>
          </p:cNvSpPr>
          <p:nvPr/>
        </p:nvSpPr>
        <p:spPr bwMode="auto">
          <a:xfrm>
            <a:off x="6019800" y="4949825"/>
            <a:ext cx="685800" cy="1295400"/>
          </a:xfrm>
          <a:prstGeom prst="roundRect">
            <a:avLst>
              <a:gd name="adj" fmla="val 16667"/>
            </a:avLst>
          </a:prstGeom>
          <a:solidFill>
            <a:schemeClr val="accent1">
              <a:alpha val="41960"/>
            </a:schemeClr>
          </a:solidFill>
          <a:ln w="19050" algn="ctr">
            <a:solidFill>
              <a:srgbClr val="FF0000"/>
            </a:solidFill>
            <a:round/>
            <a:headEnd/>
            <a:tailEnd/>
          </a:ln>
        </p:spPr>
        <p:txBody>
          <a:bodyPr/>
          <a:lstStyle/>
          <a:p>
            <a:endParaRPr lang="en-US"/>
          </a:p>
        </p:txBody>
      </p:sp>
      <p:sp>
        <p:nvSpPr>
          <p:cNvPr id="45" name="Rounded Rectangle 44"/>
          <p:cNvSpPr>
            <a:spLocks noChangeArrowheads="1"/>
          </p:cNvSpPr>
          <p:nvPr/>
        </p:nvSpPr>
        <p:spPr bwMode="auto">
          <a:xfrm>
            <a:off x="6934200" y="4949825"/>
            <a:ext cx="685800" cy="1295400"/>
          </a:xfrm>
          <a:prstGeom prst="roundRect">
            <a:avLst>
              <a:gd name="adj" fmla="val 16667"/>
            </a:avLst>
          </a:prstGeom>
          <a:solidFill>
            <a:schemeClr val="accent1">
              <a:alpha val="41960"/>
            </a:schemeClr>
          </a:solidFill>
          <a:ln w="19050" algn="ctr">
            <a:solidFill>
              <a:srgbClr val="FF0000"/>
            </a:solidFill>
            <a:round/>
            <a:headEnd/>
            <a:tailEnd/>
          </a:ln>
        </p:spPr>
        <p:txBody>
          <a:bodyPr/>
          <a:lstStyle/>
          <a:p>
            <a:endParaRPr lang="en-US"/>
          </a:p>
        </p:txBody>
      </p:sp>
      <p:sp>
        <p:nvSpPr>
          <p:cNvPr id="46" name="TextBox 45"/>
          <p:cNvSpPr txBox="1">
            <a:spLocks noChangeArrowheads="1"/>
          </p:cNvSpPr>
          <p:nvPr/>
        </p:nvSpPr>
        <p:spPr bwMode="auto">
          <a:xfrm>
            <a:off x="5181600" y="6321425"/>
            <a:ext cx="3048000" cy="307975"/>
          </a:xfrm>
          <a:prstGeom prst="rect">
            <a:avLst/>
          </a:prstGeom>
          <a:noFill/>
          <a:ln w="9525">
            <a:noFill/>
            <a:miter lim="800000"/>
            <a:headEnd/>
            <a:tailEnd/>
          </a:ln>
        </p:spPr>
        <p:txBody>
          <a:bodyPr>
            <a:spAutoFit/>
          </a:bodyPr>
          <a:lstStyle/>
          <a:p>
            <a:r>
              <a:rPr lang="en-US" sz="1400"/>
              <a:t>Collocated Heartbeat Components</a:t>
            </a:r>
          </a:p>
        </p:txBody>
      </p:sp>
      <p:sp>
        <p:nvSpPr>
          <p:cNvPr id="47" name="TextBox 46"/>
          <p:cNvSpPr txBox="1">
            <a:spLocks noChangeArrowheads="1"/>
          </p:cNvSpPr>
          <p:nvPr/>
        </p:nvSpPr>
        <p:spPr bwMode="auto">
          <a:xfrm>
            <a:off x="3124200" y="6169025"/>
            <a:ext cx="1371600" cy="307975"/>
          </a:xfrm>
          <a:prstGeom prst="rect">
            <a:avLst/>
          </a:prstGeom>
          <a:noFill/>
          <a:ln w="9525">
            <a:noFill/>
            <a:miter lim="800000"/>
            <a:headEnd/>
            <a:tailEnd/>
          </a:ln>
        </p:spPr>
        <p:txBody>
          <a:bodyPr>
            <a:spAutoFit/>
          </a:bodyPr>
          <a:lstStyle/>
          <a:p>
            <a:r>
              <a:rPr lang="en-US" sz="1400" dirty="0"/>
              <a:t>Fault Detector</a:t>
            </a:r>
          </a:p>
        </p:txBody>
      </p:sp>
      <p:sp>
        <p:nvSpPr>
          <p:cNvPr id="29"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125</a:t>
            </a:fld>
            <a:endParaRPr lang="en-US" dirty="0" smtClean="0"/>
          </a:p>
        </p:txBody>
      </p:sp>
      <p:sp>
        <p:nvSpPr>
          <p:cNvPr id="32" name="TextBox 31"/>
          <p:cNvSpPr txBox="1"/>
          <p:nvPr/>
        </p:nvSpPr>
        <p:spPr>
          <a:xfrm>
            <a:off x="-21516" y="457200"/>
            <a:ext cx="3429000" cy="415498"/>
          </a:xfrm>
          <a:prstGeom prst="rect">
            <a:avLst/>
          </a:prstGeom>
          <a:noFill/>
        </p:spPr>
        <p:txBody>
          <a:bodyPr wrap="square" rtlCol="0">
            <a:spAutoFit/>
          </a:bodyPr>
          <a:lstStyle/>
          <a:p>
            <a:r>
              <a:rPr lang="en-US" dirty="0" smtClean="0"/>
              <a:t>Transformation Algorithm</a:t>
            </a:r>
            <a:endParaRPr lang="en-US" dirty="0"/>
          </a:p>
        </p:txBody>
      </p:sp>
      <p:sp>
        <p:nvSpPr>
          <p:cNvPr id="34" name="TextBox 16"/>
          <p:cNvSpPr txBox="1">
            <a:spLocks noChangeArrowheads="1"/>
          </p:cNvSpPr>
          <p:nvPr/>
        </p:nvSpPr>
        <p:spPr bwMode="auto">
          <a:xfrm>
            <a:off x="5516880" y="2643897"/>
            <a:ext cx="1950720" cy="415498"/>
          </a:xfrm>
          <a:prstGeom prst="rect">
            <a:avLst/>
          </a:prstGeom>
          <a:noFill/>
          <a:ln w="9525">
            <a:noFill/>
            <a:miter lim="800000"/>
            <a:headEnd/>
            <a:tailEnd/>
          </a:ln>
        </p:spPr>
        <p:txBody>
          <a:bodyPr wrap="square">
            <a:spAutoFit/>
          </a:bodyPr>
          <a:lstStyle/>
          <a:p>
            <a:r>
              <a:rPr lang="en-US" b="1" dirty="0" err="1">
                <a:solidFill>
                  <a:srgbClr val="FF0000"/>
                </a:solidFill>
              </a:rPr>
              <a:t>QoS</a:t>
            </a:r>
            <a:r>
              <a:rPr lang="en-US" b="1" dirty="0">
                <a:solidFill>
                  <a:srgbClr val="FF0000"/>
                </a:solidFill>
              </a:rPr>
              <a:t> View</a:t>
            </a:r>
          </a:p>
        </p:txBody>
      </p:sp>
      <p:sp>
        <p:nvSpPr>
          <p:cNvPr id="35" name="TextBox 17"/>
          <p:cNvSpPr txBox="1">
            <a:spLocks noChangeArrowheads="1"/>
          </p:cNvSpPr>
          <p:nvPr/>
        </p:nvSpPr>
        <p:spPr bwMode="auto">
          <a:xfrm>
            <a:off x="5486400" y="3745195"/>
            <a:ext cx="2438400" cy="369605"/>
          </a:xfrm>
          <a:prstGeom prst="rect">
            <a:avLst/>
          </a:prstGeom>
          <a:noFill/>
          <a:ln w="9525">
            <a:noFill/>
            <a:miter lim="800000"/>
            <a:headEnd/>
            <a:tailEnd/>
          </a:ln>
        </p:spPr>
        <p:txBody>
          <a:bodyPr>
            <a:spAutoFit/>
          </a:bodyPr>
          <a:lstStyle/>
          <a:p>
            <a:r>
              <a:rPr lang="en-US" b="1" dirty="0">
                <a:solidFill>
                  <a:srgbClr val="FF0000"/>
                </a:solidFill>
              </a:rPr>
              <a:t>Structural View</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67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43" grpId="0" animBg="1"/>
      <p:bldP spid="43" grpId="1" animBg="1"/>
      <p:bldP spid="44" grpId="0" animBg="1"/>
      <p:bldP spid="44" grpId="1" animBg="1"/>
      <p:bldP spid="45" grpId="0" animBg="1"/>
      <p:bldP spid="45" grpId="1" animBg="1"/>
      <p:bldP spid="46" grpId="0"/>
      <p:bldP spid="47" grpId="0"/>
      <p:bldP spid="3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05550"/>
            <a:ext cx="457200" cy="476250"/>
          </a:xfrm>
        </p:spPr>
        <p:txBody>
          <a:bodyPr/>
          <a:lstStyle/>
          <a:p>
            <a:pPr>
              <a:defRPr/>
            </a:pPr>
            <a:fld id="{A3AF97A3-6728-4865-85C7-208EE2333AEB}" type="slidenum">
              <a:rPr lang="en-US" smtClean="0"/>
              <a:pPr>
                <a:defRPr/>
              </a:pPr>
              <a:t>126</a:t>
            </a:fld>
            <a:endParaRPr lang="en-US" dirty="0"/>
          </a:p>
        </p:txBody>
      </p:sp>
      <p:sp>
        <p:nvSpPr>
          <p:cNvPr id="15" name="Title 1"/>
          <p:cNvSpPr>
            <a:spLocks noGrp="1"/>
          </p:cNvSpPr>
          <p:nvPr>
            <p:ph type="title"/>
          </p:nvPr>
        </p:nvSpPr>
        <p:spPr>
          <a:xfrm>
            <a:off x="457200" y="-77788"/>
            <a:ext cx="8318500" cy="554038"/>
          </a:xfrm>
        </p:spPr>
        <p:txBody>
          <a:bodyPr/>
          <a:lstStyle/>
          <a:p>
            <a:r>
              <a:rPr lang="en-US" b="1" dirty="0" smtClean="0"/>
              <a:t>Stage 4: Synthesizing Code for Group Failover (1/2)</a:t>
            </a:r>
          </a:p>
        </p:txBody>
      </p:sp>
      <p:sp>
        <p:nvSpPr>
          <p:cNvPr id="16" name="Content Placeholder 2"/>
          <p:cNvSpPr txBox="1">
            <a:spLocks/>
          </p:cNvSpPr>
          <p:nvPr/>
        </p:nvSpPr>
        <p:spPr bwMode="auto">
          <a:xfrm>
            <a:off x="76200" y="533400"/>
            <a:ext cx="8763000" cy="18288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latin typeface="+mn-lt"/>
              </a:rPr>
              <a:t>Code generation for fault handling</a:t>
            </a:r>
          </a:p>
          <a:p>
            <a:pPr marL="461963" lvl="1" indent="-231775" algn="l">
              <a:spcBef>
                <a:spcPct val="20000"/>
              </a:spcBef>
              <a:buClr>
                <a:srgbClr val="CC3300"/>
              </a:buClr>
              <a:buFont typeface="Wingdings" pitchFamily="2" charset="2"/>
              <a:buChar char="§"/>
              <a:defRPr/>
            </a:pPr>
            <a:r>
              <a:rPr lang="en-US" sz="1800" kern="0" dirty="0" smtClean="0">
                <a:latin typeface="+mn-lt"/>
              </a:rPr>
              <a:t>Reliable fault detection</a:t>
            </a:r>
          </a:p>
          <a:p>
            <a:pPr marL="461963" lvl="1" indent="-231775" algn="l">
              <a:spcBef>
                <a:spcPct val="20000"/>
              </a:spcBef>
              <a:buClr>
                <a:srgbClr val="CC3300"/>
              </a:buClr>
              <a:buFont typeface="Wingdings" pitchFamily="2" charset="2"/>
              <a:buChar char="§"/>
              <a:defRPr/>
            </a:pPr>
            <a:r>
              <a:rPr lang="en-US" sz="1800" kern="0" dirty="0" smtClean="0">
                <a:latin typeface="+mn-lt"/>
              </a:rPr>
              <a:t>Transparent fault masking</a:t>
            </a:r>
          </a:p>
          <a:p>
            <a:pPr marL="461963" lvl="1" indent="-231775" algn="l">
              <a:spcBef>
                <a:spcPct val="20000"/>
              </a:spcBef>
              <a:buClr>
                <a:srgbClr val="CC3300"/>
              </a:buClr>
              <a:buFont typeface="Wingdings" pitchFamily="2" charset="2"/>
              <a:buChar char="§"/>
              <a:defRPr/>
            </a:pPr>
            <a:r>
              <a:rPr lang="en-US" sz="1800" kern="0" dirty="0" smtClean="0">
                <a:latin typeface="+mn-lt"/>
              </a:rPr>
              <a:t>Fast client failover</a:t>
            </a:r>
            <a:r>
              <a:rPr lang="en-US" sz="2000" kern="0" dirty="0" smtClean="0">
                <a:latin typeface="+mn-lt"/>
              </a:rPr>
              <a:t> </a:t>
            </a:r>
            <a:endParaRPr lang="en-US" sz="2000" kern="0" dirty="0">
              <a:latin typeface="+mn-lt"/>
            </a:endParaRPr>
          </a:p>
          <a:p>
            <a:pPr marL="225425" indent="-225425" algn="l">
              <a:spcBef>
                <a:spcPct val="20000"/>
              </a:spcBef>
              <a:buClr>
                <a:srgbClr val="CC3300"/>
              </a:buClr>
              <a:buFont typeface="Wingdings" pitchFamily="2" charset="2"/>
              <a:buChar char="§"/>
              <a:defRPr/>
            </a:pPr>
            <a:r>
              <a:rPr lang="en-US" sz="2000" kern="0" dirty="0" smtClean="0"/>
              <a:t>Location of failure determines handling behavior</a:t>
            </a:r>
          </a:p>
          <a:p>
            <a:pPr marL="342900" indent="-342900" algn="l">
              <a:spcBef>
                <a:spcPct val="20000"/>
              </a:spcBef>
              <a:buClr>
                <a:srgbClr val="CC3300"/>
              </a:buClr>
              <a:defRPr/>
            </a:pPr>
            <a:endParaRPr lang="en-US" sz="2000" kern="0" dirty="0" smtClean="0"/>
          </a:p>
        </p:txBody>
      </p:sp>
      <p:graphicFrame>
        <p:nvGraphicFramePr>
          <p:cNvPr id="17" name="Table 16"/>
          <p:cNvGraphicFramePr>
            <a:graphicFrameLocks noGrp="1"/>
          </p:cNvGraphicFramePr>
          <p:nvPr/>
        </p:nvGraphicFramePr>
        <p:xfrm>
          <a:off x="533400" y="2438400"/>
          <a:ext cx="8153400" cy="370840"/>
        </p:xfrm>
        <a:graphic>
          <a:graphicData uri="http://schemas.openxmlformats.org/drawingml/2006/table">
            <a:tbl>
              <a:tblPr firstRow="1" bandRow="1">
                <a:tableStyleId>{5C22544A-7EE6-4342-B048-85BDC9FD1C3A}</a:tableStyleId>
              </a:tblPr>
              <a:tblGrid>
                <a:gridCol w="4076700"/>
                <a:gridCol w="4076700"/>
              </a:tblGrid>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0" dirty="0" smtClean="0"/>
                        <a:t>Head component failure</a:t>
                      </a:r>
                    </a:p>
                  </a:txBody>
                  <a:tcPr>
                    <a:solidFill>
                      <a:srgbClr val="CC6600"/>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0" dirty="0" smtClean="0"/>
                        <a:t>Tail component failure</a:t>
                      </a:r>
                      <a:endParaRPr lang="en-US" sz="2000" kern="0" dirty="0" smtClean="0"/>
                    </a:p>
                  </a:txBody>
                  <a:tcPr>
                    <a:solidFill>
                      <a:srgbClr val="CC6600"/>
                    </a:solidFill>
                  </a:tcPr>
                </a:tc>
              </a:tr>
            </a:tbl>
          </a:graphicData>
        </a:graphic>
      </p:graphicFrame>
      <p:graphicFrame>
        <p:nvGraphicFramePr>
          <p:cNvPr id="21" name="Table 20"/>
          <p:cNvGraphicFramePr>
            <a:graphicFrameLocks noGrp="1"/>
          </p:cNvGraphicFramePr>
          <p:nvPr/>
        </p:nvGraphicFramePr>
        <p:xfrm>
          <a:off x="533400" y="2753474"/>
          <a:ext cx="8153400" cy="640080"/>
        </p:xfrm>
        <a:graphic>
          <a:graphicData uri="http://schemas.openxmlformats.org/drawingml/2006/table">
            <a:tbl>
              <a:tblPr firstRow="1" bandRow="1">
                <a:tableStyleId>{5C22544A-7EE6-4342-B048-85BDC9FD1C3A}</a:tableStyleId>
              </a:tblPr>
              <a:tblGrid>
                <a:gridCol w="4076700"/>
                <a:gridCol w="4076700"/>
              </a:tblGrid>
              <a:tr h="127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Client-side code detects</a:t>
                      </a:r>
                      <a:r>
                        <a:rPr lang="en-US" b="0" baseline="0" dirty="0" smtClean="0">
                          <a:solidFill>
                            <a:schemeClr val="tx1"/>
                          </a:solidFill>
                        </a:rPr>
                        <a:t> the </a:t>
                      </a:r>
                      <a:r>
                        <a:rPr lang="en-US" b="0" dirty="0" smtClean="0">
                          <a:solidFill>
                            <a:schemeClr val="tx1"/>
                          </a:solidFill>
                        </a:rPr>
                        <a:t>failure</a:t>
                      </a:r>
                    </a:p>
                  </a:txBody>
                  <a:tcPr>
                    <a:solidFill>
                      <a:schemeClr val="accent1">
                        <a:lumMod val="20000"/>
                        <a:lumOff val="80000"/>
                      </a:schemeClr>
                    </a:solidFill>
                  </a:tcPr>
                </a:tc>
                <a:tc>
                  <a:txBody>
                    <a:bodyPr/>
                    <a:lstStyle/>
                    <a:p>
                      <a:r>
                        <a:rPr lang="en-US" b="0" dirty="0" smtClean="0">
                          <a:solidFill>
                            <a:schemeClr val="tx1"/>
                          </a:solidFill>
                        </a:rPr>
                        <a:t>Only</a:t>
                      </a:r>
                      <a:r>
                        <a:rPr lang="en-US" b="0" baseline="0" dirty="0" smtClean="0">
                          <a:solidFill>
                            <a:schemeClr val="tx1"/>
                          </a:solidFill>
                        </a:rPr>
                        <a:t> other FOU participants detect the failure. Client waits.</a:t>
                      </a:r>
                      <a:endParaRPr lang="en-US" b="0" dirty="0">
                        <a:solidFill>
                          <a:schemeClr val="tx1"/>
                        </a:solidFill>
                      </a:endParaRPr>
                    </a:p>
                  </a:txBody>
                  <a:tcPr>
                    <a:solidFill>
                      <a:schemeClr val="accent1">
                        <a:lumMod val="20000"/>
                        <a:lumOff val="80000"/>
                      </a:schemeClr>
                    </a:solidFill>
                  </a:tcPr>
                </a:tc>
              </a:tr>
            </a:tbl>
          </a:graphicData>
        </a:graphic>
      </p:graphicFrame>
      <p:graphicFrame>
        <p:nvGraphicFramePr>
          <p:cNvPr id="25" name="Table 24"/>
          <p:cNvGraphicFramePr>
            <a:graphicFrameLocks noGrp="1"/>
          </p:cNvGraphicFramePr>
          <p:nvPr/>
        </p:nvGraphicFramePr>
        <p:xfrm>
          <a:off x="533400" y="3373348"/>
          <a:ext cx="8153400" cy="640080"/>
        </p:xfrm>
        <a:graphic>
          <a:graphicData uri="http://schemas.openxmlformats.org/drawingml/2006/table">
            <a:tbl>
              <a:tblPr firstRow="1" bandRow="1">
                <a:tableStyleId>{5C22544A-7EE6-4342-B048-85BDC9FD1C3A}</a:tableStyleId>
              </a:tblPr>
              <a:tblGrid>
                <a:gridCol w="4076700"/>
                <a:gridCol w="4076700"/>
              </a:tblGrid>
              <a:tr h="127000">
                <a:tc>
                  <a:txBody>
                    <a:bodyPr/>
                    <a:lstStyle/>
                    <a:p>
                      <a:r>
                        <a:rPr lang="en-US" b="0" dirty="0" smtClean="0">
                          <a:solidFill>
                            <a:schemeClr val="tx1"/>
                          </a:solidFill>
                        </a:rPr>
                        <a:t>---</a:t>
                      </a:r>
                      <a:endParaRPr lang="en-US" b="0" dirty="0">
                        <a:solidFill>
                          <a:schemeClr val="tx1"/>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Trigger client-side</a:t>
                      </a:r>
                      <a:r>
                        <a:rPr lang="en-US" b="0" baseline="0" dirty="0" smtClean="0">
                          <a:solidFill>
                            <a:schemeClr val="tx1"/>
                          </a:solidFill>
                        </a:rPr>
                        <a:t> exception by forcing FOU to shutdown</a:t>
                      </a:r>
                      <a:endParaRPr lang="en-US" b="0" dirty="0" smtClean="0">
                        <a:solidFill>
                          <a:schemeClr val="tx1"/>
                        </a:solidFill>
                      </a:endParaRPr>
                    </a:p>
                  </a:txBody>
                  <a:tcPr>
                    <a:solidFill>
                      <a:schemeClr val="accent1">
                        <a:lumMod val="40000"/>
                        <a:lumOff val="60000"/>
                      </a:schemeClr>
                    </a:solidFill>
                  </a:tcPr>
                </a:tc>
              </a:tr>
            </a:tbl>
          </a:graphicData>
        </a:graphic>
      </p:graphicFrame>
      <p:graphicFrame>
        <p:nvGraphicFramePr>
          <p:cNvPr id="27" name="Table 26"/>
          <p:cNvGraphicFramePr>
            <a:graphicFrameLocks noGrp="1"/>
          </p:cNvGraphicFramePr>
          <p:nvPr/>
        </p:nvGraphicFramePr>
        <p:xfrm>
          <a:off x="533400" y="3962400"/>
          <a:ext cx="8153400" cy="914400"/>
        </p:xfrm>
        <a:graphic>
          <a:graphicData uri="http://schemas.openxmlformats.org/drawingml/2006/table">
            <a:tbl>
              <a:tblPr firstRow="1" bandRow="1">
                <a:tableStyleId>{5C22544A-7EE6-4342-B048-85BDC9FD1C3A}</a:tableStyleId>
              </a:tblPr>
              <a:tblGrid>
                <a:gridCol w="4076700"/>
                <a:gridCol w="4076700"/>
              </a:tblGrid>
              <a:tr h="533400">
                <a:tc>
                  <a:txBody>
                    <a:bodyPr/>
                    <a:lstStyle/>
                    <a:p>
                      <a:r>
                        <a:rPr lang="en-US" b="0" dirty="0" smtClean="0">
                          <a:solidFill>
                            <a:schemeClr val="tx1"/>
                          </a:solidFill>
                        </a:rPr>
                        <a:t>Client-side code</a:t>
                      </a:r>
                      <a:r>
                        <a:rPr lang="en-US" b="0" baseline="0" dirty="0" smtClean="0">
                          <a:solidFill>
                            <a:schemeClr val="tx1"/>
                          </a:solidFill>
                        </a:rPr>
                        <a:t> does t</a:t>
                      </a:r>
                      <a:r>
                        <a:rPr lang="en-US" b="0" dirty="0" smtClean="0">
                          <a:solidFill>
                            <a:schemeClr val="tx1"/>
                          </a:solidFill>
                        </a:rPr>
                        <a:t>ransparent</a:t>
                      </a:r>
                      <a:r>
                        <a:rPr lang="en-US" b="0" baseline="0" dirty="0" smtClean="0">
                          <a:solidFill>
                            <a:schemeClr val="tx1"/>
                          </a:solidFill>
                        </a:rPr>
                        <a:t> failover</a:t>
                      </a:r>
                      <a:endParaRPr lang="en-US" b="0" dirty="0">
                        <a:solidFill>
                          <a:schemeClr val="tx1"/>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Client-side</a:t>
                      </a:r>
                      <a:r>
                        <a:rPr lang="en-US" b="0" baseline="0" dirty="0" smtClean="0">
                          <a:solidFill>
                            <a:schemeClr val="tx1"/>
                          </a:solidFill>
                        </a:rPr>
                        <a:t> code </a:t>
                      </a:r>
                      <a:r>
                        <a:rPr lang="en-US" b="0" dirty="0" smtClean="0">
                          <a:solidFill>
                            <a:schemeClr val="tx1"/>
                          </a:solidFill>
                        </a:rPr>
                        <a:t>detects </a:t>
                      </a:r>
                      <a:r>
                        <a:rPr lang="en-US" b="0" dirty="0" err="1" smtClean="0">
                          <a:solidFill>
                            <a:schemeClr val="tx1"/>
                          </a:solidFill>
                        </a:rPr>
                        <a:t>passivation</a:t>
                      </a:r>
                      <a:r>
                        <a:rPr lang="en-US" b="0" baseline="0" dirty="0" smtClean="0">
                          <a:solidFill>
                            <a:schemeClr val="tx1"/>
                          </a:solidFill>
                        </a:rPr>
                        <a:t> </a:t>
                      </a:r>
                      <a:r>
                        <a:rPr lang="en-US" b="0" dirty="0" smtClean="0">
                          <a:solidFill>
                            <a:schemeClr val="tx1"/>
                          </a:solidFill>
                        </a:rPr>
                        <a:t>of the head component &amp; does transparent failover</a:t>
                      </a:r>
                    </a:p>
                  </a:txBody>
                  <a:tcPr>
                    <a:solidFill>
                      <a:schemeClr val="accent1">
                        <a:lumMod val="20000"/>
                        <a:lumOff val="80000"/>
                      </a:schemeClr>
                    </a:solidFill>
                  </a:tcPr>
                </a:tc>
              </a:tr>
            </a:tbl>
          </a:graphicData>
        </a:graphic>
      </p:graphicFrame>
      <p:grpSp>
        <p:nvGrpSpPr>
          <p:cNvPr id="62" name="Group 61"/>
          <p:cNvGrpSpPr/>
          <p:nvPr/>
        </p:nvGrpSpPr>
        <p:grpSpPr>
          <a:xfrm>
            <a:off x="4724400" y="609600"/>
            <a:ext cx="4191000" cy="1524000"/>
            <a:chOff x="4724400" y="609600"/>
            <a:chExt cx="4191000" cy="1524000"/>
          </a:xfrm>
        </p:grpSpPr>
        <p:sp>
          <p:nvSpPr>
            <p:cNvPr id="58" name="Rounded Rectangle 57"/>
            <p:cNvSpPr/>
            <p:nvPr/>
          </p:nvSpPr>
          <p:spPr bwMode="auto">
            <a:xfrm>
              <a:off x="6172200" y="609600"/>
              <a:ext cx="2743200" cy="1447800"/>
            </a:xfrm>
            <a:prstGeom prst="roundRect">
              <a:avLst/>
            </a:prstGeom>
            <a:solidFill>
              <a:schemeClr val="bg1">
                <a:lumMod val="50000"/>
                <a:alpha val="31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aphicFrame>
          <p:nvGraphicFramePr>
            <p:cNvPr id="39" name="Object 8"/>
            <p:cNvGraphicFramePr>
              <a:graphicFrameLocks noChangeAspect="1"/>
            </p:cNvGraphicFramePr>
            <p:nvPr/>
          </p:nvGraphicFramePr>
          <p:xfrm>
            <a:off x="6400800" y="685800"/>
            <a:ext cx="838200" cy="698500"/>
          </p:xfrm>
          <a:graphic>
            <a:graphicData uri="http://schemas.openxmlformats.org/presentationml/2006/ole">
              <p:oleObj spid="_x0000_s251914" name="Visio" r:id="rId4" imgW="1585499" imgH="1322962" progId="Visio.Drawing.11">
                <p:embed/>
              </p:oleObj>
            </a:graphicData>
          </a:graphic>
        </p:graphicFrame>
        <p:graphicFrame>
          <p:nvGraphicFramePr>
            <p:cNvPr id="40" name="Object 7"/>
            <p:cNvGraphicFramePr>
              <a:graphicFrameLocks noChangeAspect="1"/>
            </p:cNvGraphicFramePr>
            <p:nvPr/>
          </p:nvGraphicFramePr>
          <p:xfrm>
            <a:off x="4724400" y="1066800"/>
            <a:ext cx="838200" cy="698500"/>
          </p:xfrm>
          <a:graphic>
            <a:graphicData uri="http://schemas.openxmlformats.org/presentationml/2006/ole">
              <p:oleObj spid="_x0000_s251915" name="Visio" r:id="rId5" imgW="1585499" imgH="1322962" progId="Visio.Drawing.11">
                <p:embed/>
              </p:oleObj>
            </a:graphicData>
          </a:graphic>
        </p:graphicFrame>
        <p:cxnSp>
          <p:nvCxnSpPr>
            <p:cNvPr id="41" name="Straight Arrow Connector 40"/>
            <p:cNvCxnSpPr/>
            <p:nvPr/>
          </p:nvCxnSpPr>
          <p:spPr bwMode="auto">
            <a:xfrm flipV="1">
              <a:off x="5495925" y="99060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42" name="Straight Arrow Connector 41"/>
            <p:cNvCxnSpPr/>
            <p:nvPr/>
          </p:nvCxnSpPr>
          <p:spPr bwMode="auto">
            <a:xfrm rot="10800000">
              <a:off x="7162800" y="1107744"/>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43" name="Object 5"/>
            <p:cNvGraphicFramePr>
              <a:graphicFrameLocks noChangeAspect="1"/>
            </p:cNvGraphicFramePr>
            <p:nvPr/>
          </p:nvGraphicFramePr>
          <p:xfrm>
            <a:off x="7924800" y="685800"/>
            <a:ext cx="838200" cy="698500"/>
          </p:xfrm>
          <a:graphic>
            <a:graphicData uri="http://schemas.openxmlformats.org/presentationml/2006/ole">
              <p:oleObj spid="_x0000_s251916" name="Visio" r:id="rId6" imgW="1585499" imgH="1322962" progId="Visio.Drawing.11">
                <p:embed/>
              </p:oleObj>
            </a:graphicData>
          </a:graphic>
        </p:graphicFrame>
        <p:cxnSp>
          <p:nvCxnSpPr>
            <p:cNvPr id="45" name="Straight Arrow Connector 44"/>
            <p:cNvCxnSpPr/>
            <p:nvPr/>
          </p:nvCxnSpPr>
          <p:spPr bwMode="auto">
            <a:xfrm rot="10800000">
              <a:off x="7186618" y="972344"/>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48" name="Straight Arrow Connector 47"/>
            <p:cNvCxnSpPr/>
            <p:nvPr/>
          </p:nvCxnSpPr>
          <p:spPr bwMode="auto">
            <a:xfrm rot="10800000" flipV="1">
              <a:off x="5540371" y="1139825"/>
              <a:ext cx="812799" cy="30321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56" name="TextBox 55"/>
            <p:cNvSpPr txBox="1"/>
            <p:nvPr/>
          </p:nvSpPr>
          <p:spPr>
            <a:xfrm>
              <a:off x="6477000" y="1371600"/>
              <a:ext cx="838200" cy="338554"/>
            </a:xfrm>
            <a:prstGeom prst="rect">
              <a:avLst/>
            </a:prstGeom>
            <a:noFill/>
          </p:spPr>
          <p:txBody>
            <a:bodyPr wrap="square" rtlCol="0">
              <a:spAutoFit/>
            </a:bodyPr>
            <a:lstStyle/>
            <a:p>
              <a:r>
                <a:rPr lang="en-US" sz="1600" b="1" dirty="0" smtClean="0"/>
                <a:t>Head</a:t>
              </a:r>
              <a:endParaRPr lang="en-US" sz="1600" b="1" dirty="0"/>
            </a:p>
          </p:txBody>
        </p:sp>
        <p:sp>
          <p:nvSpPr>
            <p:cNvPr id="57" name="TextBox 56"/>
            <p:cNvSpPr txBox="1"/>
            <p:nvPr/>
          </p:nvSpPr>
          <p:spPr>
            <a:xfrm>
              <a:off x="7924800" y="1371600"/>
              <a:ext cx="838200" cy="338554"/>
            </a:xfrm>
            <a:prstGeom prst="rect">
              <a:avLst/>
            </a:prstGeom>
            <a:noFill/>
          </p:spPr>
          <p:txBody>
            <a:bodyPr wrap="square" rtlCol="0">
              <a:spAutoFit/>
            </a:bodyPr>
            <a:lstStyle/>
            <a:p>
              <a:r>
                <a:rPr lang="en-US" sz="1600" b="1" dirty="0" smtClean="0"/>
                <a:t>Tail</a:t>
              </a:r>
              <a:endParaRPr lang="en-US" sz="1600" b="1" dirty="0"/>
            </a:p>
          </p:txBody>
        </p:sp>
        <p:sp>
          <p:nvSpPr>
            <p:cNvPr id="59" name="TextBox 58"/>
            <p:cNvSpPr txBox="1"/>
            <p:nvPr/>
          </p:nvSpPr>
          <p:spPr>
            <a:xfrm>
              <a:off x="7162800" y="1795046"/>
              <a:ext cx="838200" cy="338554"/>
            </a:xfrm>
            <a:prstGeom prst="rect">
              <a:avLst/>
            </a:prstGeom>
            <a:noFill/>
          </p:spPr>
          <p:txBody>
            <a:bodyPr wrap="square" rtlCol="0">
              <a:spAutoFit/>
            </a:bodyPr>
            <a:lstStyle/>
            <a:p>
              <a:r>
                <a:rPr lang="en-US" sz="1600" b="1" dirty="0" smtClean="0"/>
                <a:t>FOU</a:t>
              </a:r>
              <a:endParaRPr lang="en-US" sz="1600" b="1" dirty="0"/>
            </a:p>
          </p:txBody>
        </p:sp>
      </p:grpSp>
      <p:sp>
        <p:nvSpPr>
          <p:cNvPr id="60" name="Content Placeholder 2"/>
          <p:cNvSpPr txBox="1">
            <a:spLocks/>
          </p:cNvSpPr>
          <p:nvPr/>
        </p:nvSpPr>
        <p:spPr bwMode="auto">
          <a:xfrm>
            <a:off x="76200" y="5029200"/>
            <a:ext cx="8229600" cy="14478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latin typeface="+mn-lt"/>
              </a:rPr>
              <a:t>FOU shutdown is achieved using seamless integration with D&amp;C middleware APIs</a:t>
            </a:r>
          </a:p>
          <a:p>
            <a:pPr marL="461963" lvl="1" indent="-231775" algn="l">
              <a:spcBef>
                <a:spcPct val="20000"/>
              </a:spcBef>
              <a:buClr>
                <a:srgbClr val="CC3300"/>
              </a:buClr>
              <a:buFont typeface="Wingdings" pitchFamily="2" charset="2"/>
              <a:buChar char="§"/>
              <a:defRPr/>
            </a:pPr>
            <a:r>
              <a:rPr lang="en-US" sz="1600" kern="0" dirty="0" smtClean="0">
                <a:latin typeface="+mn-lt"/>
              </a:rPr>
              <a:t>e.g., Domain Application Manager (DAM) of CCM</a:t>
            </a:r>
          </a:p>
          <a:p>
            <a:pPr marL="225425" indent="-225425" algn="l">
              <a:spcBef>
                <a:spcPct val="20000"/>
              </a:spcBef>
              <a:buClr>
                <a:srgbClr val="CC3300"/>
              </a:buClr>
              <a:buFont typeface="Wingdings" pitchFamily="2" charset="2"/>
              <a:buChar char="§"/>
              <a:defRPr/>
            </a:pPr>
            <a:r>
              <a:rPr lang="en-US" sz="2000" kern="0" dirty="0" smtClean="0">
                <a:latin typeface="+mn-lt"/>
              </a:rPr>
              <a:t>Shutdown method calls are generated in fault-handling code</a:t>
            </a:r>
            <a:endParaRPr lang="en-US" sz="2000" kern="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77788"/>
            <a:ext cx="8534400" cy="554038"/>
          </a:xfrm>
        </p:spPr>
        <p:txBody>
          <a:bodyPr/>
          <a:lstStyle/>
          <a:p>
            <a:r>
              <a:rPr lang="en-US" b="1" dirty="0" smtClean="0"/>
              <a:t>Stage 4: Synthesizing Code for Group Failover (2/2)</a:t>
            </a:r>
          </a:p>
        </p:txBody>
      </p:sp>
      <p:sp>
        <p:nvSpPr>
          <p:cNvPr id="5" name="Content Placeholder 2"/>
          <p:cNvSpPr txBox="1">
            <a:spLocks/>
          </p:cNvSpPr>
          <p:nvPr/>
        </p:nvSpPr>
        <p:spPr bwMode="auto">
          <a:xfrm>
            <a:off x="0" y="762000"/>
            <a:ext cx="3505200" cy="4343400"/>
          </a:xfrm>
          <a:prstGeom prst="rect">
            <a:avLst/>
          </a:prstGeom>
          <a:noFill/>
          <a:ln w="9525">
            <a:noFill/>
            <a:miter lim="800000"/>
            <a:headEnd/>
            <a:tailEnd/>
          </a:ln>
        </p:spPr>
        <p:txBody>
          <a:bodyPr lIns="92075" tIns="46038" rIns="92075" bIns="46038"/>
          <a:lstStyle/>
          <a:p>
            <a:pPr marL="225425" indent="-225425" algn="l">
              <a:spcBef>
                <a:spcPts val="600"/>
              </a:spcBef>
              <a:buClr>
                <a:srgbClr val="CC3300"/>
              </a:buClr>
              <a:buFont typeface="Wingdings" pitchFamily="2" charset="2"/>
              <a:buChar char="§"/>
              <a:defRPr/>
            </a:pPr>
            <a:r>
              <a:rPr lang="en-US" sz="2000" kern="0" dirty="0">
                <a:latin typeface="+mn-lt"/>
              </a:rPr>
              <a:t>Two behaviors based </a:t>
            </a:r>
            <a:r>
              <a:rPr lang="en-US" sz="2000" kern="0" dirty="0" smtClean="0">
                <a:latin typeface="+mn-lt"/>
              </a:rPr>
              <a:t>on component position</a:t>
            </a:r>
            <a:endParaRPr lang="en-US" sz="2000" kern="0" dirty="0">
              <a:latin typeface="+mn-lt"/>
            </a:endParaRPr>
          </a:p>
          <a:p>
            <a:pPr marL="225425" indent="-225425" algn="l">
              <a:spcBef>
                <a:spcPts val="600"/>
              </a:spcBef>
              <a:buClr>
                <a:srgbClr val="CC3300"/>
              </a:buClr>
              <a:buFont typeface="Wingdings" pitchFamily="2" charset="2"/>
              <a:buChar char="§"/>
              <a:defRPr/>
            </a:pPr>
            <a:r>
              <a:rPr lang="en-US" sz="2000" kern="0" dirty="0"/>
              <a:t>FOU participant’s behavior</a:t>
            </a:r>
          </a:p>
          <a:p>
            <a:pPr marL="461963" lvl="1" indent="-231775" algn="l">
              <a:spcBef>
                <a:spcPts val="600"/>
              </a:spcBef>
              <a:buClr>
                <a:srgbClr val="CC3300"/>
              </a:buClr>
              <a:buFont typeface="Wingdings" pitchFamily="2" charset="2"/>
              <a:buChar char="§"/>
              <a:defRPr/>
            </a:pPr>
            <a:r>
              <a:rPr lang="en-US" sz="1800" kern="0" dirty="0"/>
              <a:t>Detects the </a:t>
            </a:r>
            <a:r>
              <a:rPr lang="en-US" sz="1800" kern="0" dirty="0" smtClean="0"/>
              <a:t>failure</a:t>
            </a:r>
            <a:endParaRPr lang="en-US" sz="1800" kern="0" dirty="0"/>
          </a:p>
          <a:p>
            <a:pPr marL="461963" lvl="1" indent="-231775" algn="l">
              <a:spcBef>
                <a:spcPts val="600"/>
              </a:spcBef>
              <a:buClr>
                <a:srgbClr val="CC3300"/>
              </a:buClr>
              <a:buFont typeface="Wingdings" pitchFamily="2" charset="2"/>
              <a:buChar char="§"/>
              <a:defRPr/>
            </a:pPr>
            <a:r>
              <a:rPr lang="en-US" sz="1800" kern="0" dirty="0"/>
              <a:t>Shuts down </a:t>
            </a:r>
            <a:r>
              <a:rPr lang="en-US" sz="1800" kern="0" dirty="0" smtClean="0"/>
              <a:t>the FOU </a:t>
            </a:r>
            <a:r>
              <a:rPr lang="en-US" sz="1800" kern="0" dirty="0"/>
              <a:t>including itself</a:t>
            </a:r>
          </a:p>
          <a:p>
            <a:pPr marL="225425" indent="-225425" algn="l">
              <a:spcBef>
                <a:spcPts val="600"/>
              </a:spcBef>
              <a:buClr>
                <a:srgbClr val="CC3300"/>
              </a:buClr>
              <a:buFont typeface="Wingdings" pitchFamily="2" charset="2"/>
              <a:buChar char="§"/>
              <a:defRPr/>
            </a:pPr>
            <a:r>
              <a:rPr lang="en-US" sz="2000" kern="0" dirty="0"/>
              <a:t>FOU client’s behavior</a:t>
            </a:r>
          </a:p>
          <a:p>
            <a:pPr marL="461963" lvl="1" indent="-231775" algn="l">
              <a:spcBef>
                <a:spcPts val="600"/>
              </a:spcBef>
              <a:buClr>
                <a:srgbClr val="CC3300"/>
              </a:buClr>
              <a:buFont typeface="Wingdings" pitchFamily="2" charset="2"/>
              <a:buChar char="§"/>
              <a:defRPr/>
            </a:pPr>
            <a:r>
              <a:rPr lang="en-US" sz="1800" kern="0" dirty="0"/>
              <a:t>Detects the </a:t>
            </a:r>
            <a:r>
              <a:rPr lang="en-US" sz="1800" kern="0" dirty="0" smtClean="0"/>
              <a:t>failure</a:t>
            </a:r>
            <a:endParaRPr lang="en-US" sz="1800" kern="0" dirty="0"/>
          </a:p>
          <a:p>
            <a:pPr marL="461963" lvl="1" indent="-231775" algn="l">
              <a:spcBef>
                <a:spcPts val="600"/>
              </a:spcBef>
              <a:buClr>
                <a:srgbClr val="CC3300"/>
              </a:buClr>
              <a:buFont typeface="Wingdings" pitchFamily="2" charset="2"/>
              <a:buChar char="§"/>
              <a:defRPr/>
            </a:pPr>
            <a:r>
              <a:rPr lang="en-US" sz="1800" kern="0" dirty="0" smtClean="0"/>
              <a:t>Does an automatic failover to a replica FOU</a:t>
            </a:r>
          </a:p>
          <a:p>
            <a:pPr marL="461963" lvl="1" indent="-231775" algn="l">
              <a:spcBef>
                <a:spcPts val="600"/>
              </a:spcBef>
              <a:buClr>
                <a:srgbClr val="CC3300"/>
              </a:buClr>
              <a:buFont typeface="Wingdings" pitchFamily="2" charset="2"/>
              <a:buChar char="§"/>
              <a:defRPr/>
            </a:pPr>
            <a:r>
              <a:rPr lang="en-US" sz="1800" kern="0" dirty="0" smtClean="0"/>
              <a:t>Optionally shuts </a:t>
            </a:r>
            <a:r>
              <a:rPr lang="en-US" sz="1800" kern="0" dirty="0"/>
              <a:t>down the </a:t>
            </a:r>
            <a:r>
              <a:rPr lang="en-US" sz="1800" kern="0" dirty="0" smtClean="0"/>
              <a:t>FOU to save resources</a:t>
            </a:r>
            <a:endParaRPr lang="en-US" sz="2000" kern="0" dirty="0"/>
          </a:p>
          <a:p>
            <a:pPr marL="225425" indent="-225425" algn="l">
              <a:spcBef>
                <a:spcPts val="600"/>
              </a:spcBef>
              <a:buClr>
                <a:srgbClr val="CC3300"/>
              </a:buClr>
              <a:buFont typeface="Wingdings" pitchFamily="2" charset="2"/>
              <a:buChar char="§"/>
              <a:defRPr/>
            </a:pPr>
            <a:r>
              <a:rPr lang="en-US" sz="2000" kern="0" dirty="0"/>
              <a:t>Generated </a:t>
            </a:r>
            <a:r>
              <a:rPr lang="en-US" sz="2000" kern="0" dirty="0" smtClean="0"/>
              <a:t>code: </a:t>
            </a:r>
            <a:r>
              <a:rPr lang="en-US" sz="2000" kern="0" dirty="0" err="1" smtClean="0"/>
              <a:t>AspectC</a:t>
            </a:r>
            <a:r>
              <a:rPr lang="en-US" sz="2000" kern="0" dirty="0"/>
              <a:t>++ </a:t>
            </a:r>
          </a:p>
        </p:txBody>
      </p:sp>
      <p:sp>
        <p:nvSpPr>
          <p:cNvPr id="6" name="Content Placeholder 2"/>
          <p:cNvSpPr txBox="1">
            <a:spLocks/>
          </p:cNvSpPr>
          <p:nvPr/>
        </p:nvSpPr>
        <p:spPr bwMode="auto">
          <a:xfrm>
            <a:off x="0" y="5791200"/>
            <a:ext cx="8839200" cy="9144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err="1"/>
              <a:t>AspectC</a:t>
            </a:r>
            <a:r>
              <a:rPr lang="en-US" sz="2000" kern="0" dirty="0"/>
              <a:t>++ compiler weaves in the generated code in the respective component stubs</a:t>
            </a:r>
            <a:endParaRPr lang="en-US" sz="2000" b="1" kern="0" dirty="0">
              <a:latin typeface="+mn-lt"/>
            </a:endParaRPr>
          </a:p>
        </p:txBody>
      </p:sp>
      <p:sp>
        <p:nvSpPr>
          <p:cNvPr id="7"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127</a:t>
            </a:fld>
            <a:endParaRPr lang="en-US" dirty="0" smtClean="0"/>
          </a:p>
        </p:txBody>
      </p:sp>
      <p:pic>
        <p:nvPicPr>
          <p:cNvPr id="302081" name="Picture 1"/>
          <p:cNvPicPr>
            <a:picLocks noChangeAspect="1" noChangeArrowheads="1"/>
          </p:cNvPicPr>
          <p:nvPr/>
        </p:nvPicPr>
        <p:blipFill>
          <a:blip r:embed="rId3" cstate="print"/>
          <a:srcRect/>
          <a:stretch>
            <a:fillRect/>
          </a:stretch>
        </p:blipFill>
        <p:spPr bwMode="auto">
          <a:xfrm>
            <a:off x="3505200" y="761999"/>
            <a:ext cx="5562599" cy="490019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788"/>
            <a:ext cx="8013700" cy="554038"/>
          </a:xfrm>
        </p:spPr>
        <p:txBody>
          <a:bodyPr/>
          <a:lstStyle/>
          <a:p>
            <a:r>
              <a:rPr lang="en-US" dirty="0" smtClean="0"/>
              <a:t>Stage 5: Synthesizing Platform-specific Metadata</a:t>
            </a:r>
            <a:endParaRPr lang="en-US" dirty="0"/>
          </a:p>
        </p:txBody>
      </p:sp>
      <p:sp>
        <p:nvSpPr>
          <p:cNvPr id="3" name="Content Placeholder 2"/>
          <p:cNvSpPr>
            <a:spLocks noGrp="1"/>
          </p:cNvSpPr>
          <p:nvPr>
            <p:ph idx="1"/>
          </p:nvPr>
        </p:nvSpPr>
        <p:spPr>
          <a:xfrm>
            <a:off x="533400" y="990600"/>
            <a:ext cx="8077200" cy="1981200"/>
          </a:xfrm>
        </p:spPr>
        <p:txBody>
          <a:bodyPr/>
          <a:lstStyle/>
          <a:p>
            <a:r>
              <a:rPr lang="en-US" sz="2000" dirty="0" smtClean="0"/>
              <a:t>Component Technologies use XML metadata to configure middleware</a:t>
            </a:r>
          </a:p>
          <a:p>
            <a:r>
              <a:rPr lang="en-US" sz="2000" dirty="0" smtClean="0"/>
              <a:t>Existing model interpreters can be reused without any modifications</a:t>
            </a:r>
          </a:p>
          <a:p>
            <a:pPr lvl="1"/>
            <a:r>
              <a:rPr lang="en-US" sz="1800" dirty="0" smtClean="0"/>
              <a:t>CQML’s FT modeling is opaque to existing model interpreters</a:t>
            </a:r>
          </a:p>
          <a:p>
            <a:pPr lvl="1"/>
            <a:r>
              <a:rPr lang="en-US" sz="1800" dirty="0" smtClean="0"/>
              <a:t>GRAFT model transformations are transparent to the model interpreters</a:t>
            </a:r>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128</a:t>
            </a:fld>
            <a:endParaRPr lang="en-US" dirty="0"/>
          </a:p>
        </p:txBody>
      </p:sp>
      <p:sp>
        <p:nvSpPr>
          <p:cNvPr id="8" name="TextBox 7"/>
          <p:cNvSpPr txBox="1"/>
          <p:nvPr/>
        </p:nvSpPr>
        <p:spPr>
          <a:xfrm>
            <a:off x="762000" y="4061936"/>
            <a:ext cx="7620000" cy="738664"/>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pPr marL="457200" indent="-457200"/>
            <a:r>
              <a:rPr lang="en-US" b="1" dirty="0" smtClean="0">
                <a:solidFill>
                  <a:srgbClr val="FF0000"/>
                </a:solidFill>
              </a:rPr>
              <a:t>GRAFT synthesizes the necessary artifacts for transparent </a:t>
            </a:r>
          </a:p>
          <a:p>
            <a:pPr marL="457200" indent="-457200"/>
            <a:r>
              <a:rPr lang="en-US" b="1" dirty="0" smtClean="0">
                <a:solidFill>
                  <a:srgbClr val="FF0000"/>
                </a:solidFill>
              </a:rPr>
              <a:t>FT provisioning for DRE operational strings</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88"/>
            <a:ext cx="9144000" cy="554038"/>
          </a:xfrm>
        </p:spPr>
        <p:txBody>
          <a:bodyPr/>
          <a:lstStyle/>
          <a:p>
            <a:r>
              <a:rPr lang="en-US" dirty="0" smtClean="0"/>
              <a:t>Evaluating Modeling Efforts Reduction Using GRAFT</a:t>
            </a:r>
            <a:endParaRPr lang="en-US"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129</a:t>
            </a:fld>
            <a:endParaRPr lang="en-US" dirty="0"/>
          </a:p>
        </p:txBody>
      </p:sp>
      <p:sp>
        <p:nvSpPr>
          <p:cNvPr id="6" name="Content Placeholder 2"/>
          <p:cNvSpPr txBox="1">
            <a:spLocks/>
          </p:cNvSpPr>
          <p:nvPr/>
        </p:nvSpPr>
        <p:spPr bwMode="auto">
          <a:xfrm>
            <a:off x="0" y="762000"/>
            <a:ext cx="5181600" cy="28194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Case-study - Warehouse Inventory Tracking System</a:t>
            </a:r>
          </a:p>
          <a:p>
            <a:pPr marL="225425" indent="-225425" algn="l">
              <a:spcBef>
                <a:spcPct val="20000"/>
              </a:spcBef>
              <a:buClr>
                <a:srgbClr val="CC3300"/>
              </a:buClr>
              <a:buFont typeface="Wingdings" pitchFamily="2" charset="2"/>
              <a:buChar char="§"/>
              <a:defRPr/>
            </a:pPr>
            <a:r>
              <a:rPr lang="en-US" sz="2000" kern="0" dirty="0" smtClean="0"/>
              <a:t>GRAFT’s isomorphic M2M transformation eliminates human modeling efforts of replicas</a:t>
            </a:r>
          </a:p>
          <a:p>
            <a:pPr marL="461963" lvl="1" indent="-231775" algn="l">
              <a:spcBef>
                <a:spcPct val="20000"/>
              </a:spcBef>
              <a:buClr>
                <a:srgbClr val="CC3300"/>
              </a:buClr>
              <a:buFont typeface="Wingdings" pitchFamily="2" charset="2"/>
              <a:buChar char="§"/>
              <a:defRPr/>
            </a:pPr>
            <a:r>
              <a:rPr lang="en-US" sz="1800" kern="0" dirty="0" smtClean="0"/>
              <a:t>Components</a:t>
            </a:r>
          </a:p>
          <a:p>
            <a:pPr marL="461963" lvl="1" indent="-231775" algn="l">
              <a:spcBef>
                <a:spcPct val="20000"/>
              </a:spcBef>
              <a:buClr>
                <a:srgbClr val="CC3300"/>
              </a:buClr>
              <a:buFont typeface="Wingdings" pitchFamily="2" charset="2"/>
              <a:buChar char="§"/>
              <a:defRPr/>
            </a:pPr>
            <a:r>
              <a:rPr lang="en-US" sz="1800" kern="0" dirty="0" smtClean="0"/>
              <a:t>Connections</a:t>
            </a:r>
          </a:p>
          <a:p>
            <a:pPr marL="461963" lvl="1" indent="-231775" algn="l">
              <a:spcBef>
                <a:spcPct val="20000"/>
              </a:spcBef>
              <a:buClr>
                <a:srgbClr val="CC3300"/>
              </a:buClr>
              <a:buFont typeface="Wingdings" pitchFamily="2" charset="2"/>
              <a:buChar char="§"/>
              <a:defRPr/>
            </a:pPr>
            <a:r>
              <a:rPr lang="en-US" sz="1800" kern="0" dirty="0" err="1" smtClean="0"/>
              <a:t>QoS</a:t>
            </a:r>
            <a:r>
              <a:rPr lang="en-US" sz="1800" kern="0" dirty="0" smtClean="0"/>
              <a:t> requirements</a:t>
            </a:r>
          </a:p>
        </p:txBody>
      </p:sp>
      <p:pic>
        <p:nvPicPr>
          <p:cNvPr id="197634" name="Picture 2"/>
          <p:cNvPicPr>
            <a:picLocks noChangeAspect="1" noChangeArrowheads="1"/>
          </p:cNvPicPr>
          <p:nvPr/>
        </p:nvPicPr>
        <p:blipFill>
          <a:blip r:embed="rId3" cstate="print"/>
          <a:srcRect/>
          <a:stretch>
            <a:fillRect/>
          </a:stretch>
        </p:blipFill>
        <p:spPr bwMode="auto">
          <a:xfrm>
            <a:off x="457200" y="3886200"/>
            <a:ext cx="8439150" cy="2428875"/>
          </a:xfrm>
          <a:prstGeom prst="rect">
            <a:avLst/>
          </a:prstGeom>
          <a:noFill/>
          <a:ln w="9525">
            <a:noFill/>
            <a:miter lim="800000"/>
            <a:headEnd/>
            <a:tailEnd/>
          </a:ln>
        </p:spPr>
      </p:pic>
      <p:pic>
        <p:nvPicPr>
          <p:cNvPr id="197635" name="Picture 3"/>
          <p:cNvPicPr>
            <a:picLocks noChangeAspect="1" noChangeArrowheads="1"/>
          </p:cNvPicPr>
          <p:nvPr/>
        </p:nvPicPr>
        <p:blipFill>
          <a:blip r:embed="rId4" cstate="print"/>
          <a:srcRect/>
          <a:stretch>
            <a:fillRect/>
          </a:stretch>
        </p:blipFill>
        <p:spPr bwMode="auto">
          <a:xfrm>
            <a:off x="5029200" y="762000"/>
            <a:ext cx="3943350" cy="2686050"/>
          </a:xfrm>
          <a:prstGeom prst="rect">
            <a:avLst/>
          </a:prstGeom>
          <a:noFill/>
          <a:ln w="9525">
            <a:noFill/>
            <a:miter lim="800000"/>
            <a:headEnd/>
            <a:tailEnd/>
          </a:ln>
        </p:spPr>
      </p:pic>
      <p:sp>
        <p:nvSpPr>
          <p:cNvPr id="11" name="Rectangle 10"/>
          <p:cNvSpPr/>
          <p:nvPr/>
        </p:nvSpPr>
        <p:spPr bwMode="auto">
          <a:xfrm>
            <a:off x="6172200" y="48768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2" name="Rectangle 11"/>
          <p:cNvSpPr/>
          <p:nvPr/>
        </p:nvSpPr>
        <p:spPr bwMode="auto">
          <a:xfrm>
            <a:off x="8001000" y="48768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76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13</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Presentation Road Map</a:t>
            </a:r>
          </a:p>
        </p:txBody>
      </p:sp>
      <p:sp>
        <p:nvSpPr>
          <p:cNvPr id="16388" name="Rectangle 3"/>
          <p:cNvSpPr>
            <a:spLocks noGrp="1" noChangeArrowheads="1"/>
          </p:cNvSpPr>
          <p:nvPr>
            <p:ph type="body" idx="4294967295"/>
          </p:nvPr>
        </p:nvSpPr>
        <p:spPr>
          <a:xfrm>
            <a:off x="228600" y="636588"/>
            <a:ext cx="8763000" cy="5761037"/>
          </a:xfrm>
        </p:spPr>
        <p:txBody>
          <a:bodyPr/>
          <a:lstStyle/>
          <a:p>
            <a:pPr marL="466725" indent="-466725"/>
            <a:r>
              <a:rPr lang="en-US" sz="2800" b="1" dirty="0" smtClean="0">
                <a:solidFill>
                  <a:schemeClr val="tx1">
                    <a:lumMod val="50000"/>
                    <a:lumOff val="50000"/>
                  </a:schemeClr>
                </a:solidFill>
              </a:rPr>
              <a:t>Technology Context: DRE Systems</a:t>
            </a:r>
          </a:p>
          <a:p>
            <a:pPr marL="466725" indent="-466725"/>
            <a:r>
              <a:rPr lang="en-US" sz="2800" b="1" dirty="0" smtClean="0"/>
              <a:t>DRE System Lifecycle &amp; FT-RT Challenges</a:t>
            </a:r>
          </a:p>
          <a:p>
            <a:pPr marL="466725" indent="-466725"/>
            <a:r>
              <a:rPr lang="en-US" sz="2800" b="1" dirty="0" smtClean="0">
                <a:solidFill>
                  <a:schemeClr val="tx1">
                    <a:lumMod val="50000"/>
                    <a:lumOff val="50000"/>
                  </a:schemeClr>
                </a:solidFill>
              </a:rPr>
              <a:t>Design-time Solutions</a:t>
            </a:r>
          </a:p>
          <a:p>
            <a:pPr marL="466725" indent="-466725"/>
            <a:r>
              <a:rPr lang="en-US" sz="2800" b="1" dirty="0" smtClean="0">
                <a:solidFill>
                  <a:schemeClr val="tx1">
                    <a:lumMod val="50000"/>
                    <a:lumOff val="50000"/>
                  </a:schemeClr>
                </a:solidFill>
              </a:rPr>
              <a:t>Deployment &amp; Configuration-time Solutions</a:t>
            </a:r>
          </a:p>
          <a:p>
            <a:pPr marL="466725" indent="-466725"/>
            <a:r>
              <a:rPr lang="en-US" sz="2800" b="1" dirty="0" smtClean="0">
                <a:solidFill>
                  <a:schemeClr val="tx1">
                    <a:lumMod val="50000"/>
                    <a:lumOff val="50000"/>
                  </a:schemeClr>
                </a:solidFill>
              </a:rPr>
              <a:t>Runtime Solutions</a:t>
            </a:r>
          </a:p>
          <a:p>
            <a:pPr marL="466725" indent="-466725"/>
            <a:r>
              <a:rPr lang="en-US" sz="2800" b="1" dirty="0" smtClean="0">
                <a:solidFill>
                  <a:schemeClr val="tx1">
                    <a:lumMod val="50000"/>
                    <a:lumOff val="50000"/>
                  </a:schemeClr>
                </a:solidFill>
              </a:rPr>
              <a:t>Ongoing Work</a:t>
            </a:r>
          </a:p>
          <a:p>
            <a:pPr marL="466725" indent="-466725"/>
            <a:r>
              <a:rPr lang="en-US" sz="2800" b="1" dirty="0" smtClean="0">
                <a:solidFill>
                  <a:schemeClr val="tx1">
                    <a:lumMod val="50000"/>
                    <a:lumOff val="50000"/>
                  </a:schemeClr>
                </a:solidFill>
              </a:rPr>
              <a:t>Concluding Remarks</a:t>
            </a:r>
            <a:endParaRPr lang="en-US" sz="2800" dirty="0" smtClean="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88"/>
            <a:ext cx="9144000" cy="554038"/>
          </a:xfrm>
        </p:spPr>
        <p:txBody>
          <a:bodyPr/>
          <a:lstStyle/>
          <a:p>
            <a:r>
              <a:rPr lang="en-US" sz="2500" dirty="0" smtClean="0"/>
              <a:t>Evaluating Programming Efforts Reduction Using GRAFT</a:t>
            </a:r>
            <a:endParaRPr lang="en-US" sz="2500"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130</a:t>
            </a:fld>
            <a:endParaRPr lang="en-US" dirty="0"/>
          </a:p>
        </p:txBody>
      </p:sp>
      <p:pic>
        <p:nvPicPr>
          <p:cNvPr id="197635" name="Picture 3"/>
          <p:cNvPicPr>
            <a:picLocks noChangeAspect="1" noChangeArrowheads="1"/>
          </p:cNvPicPr>
          <p:nvPr/>
        </p:nvPicPr>
        <p:blipFill>
          <a:blip r:embed="rId3" cstate="print"/>
          <a:srcRect/>
          <a:stretch>
            <a:fillRect/>
          </a:stretch>
        </p:blipFill>
        <p:spPr bwMode="auto">
          <a:xfrm>
            <a:off x="5029200" y="762000"/>
            <a:ext cx="3943350" cy="2686050"/>
          </a:xfrm>
          <a:prstGeom prst="rect">
            <a:avLst/>
          </a:prstGeom>
          <a:noFill/>
          <a:ln w="9525">
            <a:noFill/>
            <a:miter lim="800000"/>
            <a:headEnd/>
            <a:tailEnd/>
          </a:ln>
        </p:spPr>
      </p:pic>
      <p:pic>
        <p:nvPicPr>
          <p:cNvPr id="198658" name="Picture 2"/>
          <p:cNvPicPr>
            <a:picLocks noChangeAspect="1" noChangeArrowheads="1"/>
          </p:cNvPicPr>
          <p:nvPr/>
        </p:nvPicPr>
        <p:blipFill>
          <a:blip r:embed="rId4" cstate="print"/>
          <a:srcRect/>
          <a:stretch>
            <a:fillRect/>
          </a:stretch>
        </p:blipFill>
        <p:spPr bwMode="auto">
          <a:xfrm>
            <a:off x="838200" y="4191000"/>
            <a:ext cx="7696200" cy="2428875"/>
          </a:xfrm>
          <a:prstGeom prst="rect">
            <a:avLst/>
          </a:prstGeom>
          <a:noFill/>
          <a:ln w="9525">
            <a:noFill/>
            <a:miter lim="800000"/>
            <a:headEnd/>
            <a:tailEnd/>
          </a:ln>
        </p:spPr>
      </p:pic>
      <p:sp>
        <p:nvSpPr>
          <p:cNvPr id="8" name="Content Placeholder 2"/>
          <p:cNvSpPr txBox="1">
            <a:spLocks/>
          </p:cNvSpPr>
          <p:nvPr/>
        </p:nvSpPr>
        <p:spPr bwMode="auto">
          <a:xfrm>
            <a:off x="0" y="762000"/>
            <a:ext cx="5181600" cy="31242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GRAFT’s code generator reduces human programming efforts</a:t>
            </a:r>
          </a:p>
          <a:p>
            <a:pPr marL="225425" indent="-225425" algn="l">
              <a:spcBef>
                <a:spcPct val="20000"/>
              </a:spcBef>
              <a:buClr>
                <a:srgbClr val="CC3300"/>
              </a:buClr>
              <a:buFont typeface="Wingdings" pitchFamily="2" charset="2"/>
              <a:buChar char="§"/>
              <a:defRPr/>
            </a:pPr>
            <a:r>
              <a:rPr lang="en-US" sz="2000" kern="0" dirty="0" smtClean="0"/>
              <a:t>Code for fault-detection, fault-masking, &amp; failover</a:t>
            </a:r>
          </a:p>
          <a:p>
            <a:pPr marL="461963" lvl="1" indent="-231775" algn="l">
              <a:spcBef>
                <a:spcPct val="20000"/>
              </a:spcBef>
              <a:buClr>
                <a:srgbClr val="CC3300"/>
              </a:buClr>
              <a:buFont typeface="Wingdings" pitchFamily="2" charset="2"/>
              <a:buChar char="§"/>
              <a:defRPr/>
            </a:pPr>
            <a:r>
              <a:rPr lang="en-US" sz="1800" kern="0" dirty="0" smtClean="0"/>
              <a:t># of try blocks</a:t>
            </a:r>
          </a:p>
          <a:p>
            <a:pPr marL="461963" lvl="1" indent="-231775" algn="l">
              <a:spcBef>
                <a:spcPct val="20000"/>
              </a:spcBef>
              <a:buClr>
                <a:srgbClr val="CC3300"/>
              </a:buClr>
              <a:buFont typeface="Wingdings" pitchFamily="2" charset="2"/>
              <a:buChar char="§"/>
              <a:defRPr/>
            </a:pPr>
            <a:r>
              <a:rPr lang="en-US" sz="1800" kern="0" dirty="0" smtClean="0"/>
              <a:t># of catch blocks</a:t>
            </a:r>
          </a:p>
          <a:p>
            <a:pPr marL="461963" lvl="1" indent="-231775" algn="l">
              <a:spcBef>
                <a:spcPct val="20000"/>
              </a:spcBef>
              <a:buClr>
                <a:srgbClr val="CC3300"/>
              </a:buClr>
              <a:buFont typeface="Wingdings" pitchFamily="2" charset="2"/>
              <a:buChar char="§"/>
              <a:defRPr/>
            </a:pPr>
            <a:r>
              <a:rPr lang="en-US" sz="1800" kern="0" dirty="0" smtClean="0"/>
              <a:t>Total # of lines</a:t>
            </a:r>
          </a:p>
        </p:txBody>
      </p:sp>
      <p:sp>
        <p:nvSpPr>
          <p:cNvPr id="9" name="Rectangle 8"/>
          <p:cNvSpPr/>
          <p:nvPr/>
        </p:nvSpPr>
        <p:spPr bwMode="auto">
          <a:xfrm>
            <a:off x="5867400" y="51816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0" name="Rectangle 9"/>
          <p:cNvSpPr/>
          <p:nvPr/>
        </p:nvSpPr>
        <p:spPr bwMode="auto">
          <a:xfrm>
            <a:off x="7620000" y="51816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2" name="Rectangle 11"/>
          <p:cNvSpPr/>
          <p:nvPr/>
        </p:nvSpPr>
        <p:spPr bwMode="auto">
          <a:xfrm>
            <a:off x="4419600" y="51816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88"/>
            <a:ext cx="9144000" cy="554038"/>
          </a:xfrm>
        </p:spPr>
        <p:txBody>
          <a:bodyPr/>
          <a:lstStyle/>
          <a:p>
            <a:r>
              <a:rPr lang="en-US" sz="2500" dirty="0" smtClean="0"/>
              <a:t>Evaluating Client Perceived Failover Latency Using GRAFT</a:t>
            </a:r>
            <a:endParaRPr lang="en-US" sz="2500"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131</a:t>
            </a:fld>
            <a:endParaRPr lang="en-US" dirty="0"/>
          </a:p>
        </p:txBody>
      </p:sp>
      <p:sp>
        <p:nvSpPr>
          <p:cNvPr id="8" name="Content Placeholder 2"/>
          <p:cNvSpPr txBox="1">
            <a:spLocks/>
          </p:cNvSpPr>
          <p:nvPr/>
        </p:nvSpPr>
        <p:spPr bwMode="auto">
          <a:xfrm>
            <a:off x="76200" y="609600"/>
            <a:ext cx="5181600" cy="25908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Client perceived failover latency</a:t>
            </a:r>
          </a:p>
          <a:p>
            <a:pPr marL="461963" lvl="1" indent="-236538" algn="l">
              <a:spcBef>
                <a:spcPct val="20000"/>
              </a:spcBef>
              <a:buClr>
                <a:srgbClr val="CC3300"/>
              </a:buClr>
              <a:buFont typeface="Wingdings" pitchFamily="2" charset="2"/>
              <a:buChar char="§"/>
              <a:defRPr/>
            </a:pPr>
            <a:r>
              <a:rPr lang="en-US" sz="1800" kern="0" dirty="0" smtClean="0"/>
              <a:t>Sensitive to the location of failure</a:t>
            </a:r>
          </a:p>
          <a:p>
            <a:pPr marL="461963" lvl="1" indent="-236538" algn="l">
              <a:spcBef>
                <a:spcPct val="20000"/>
              </a:spcBef>
              <a:buClr>
                <a:srgbClr val="CC3300"/>
              </a:buClr>
              <a:buFont typeface="Wingdings" pitchFamily="2" charset="2"/>
              <a:buChar char="§"/>
              <a:defRPr/>
            </a:pPr>
            <a:r>
              <a:rPr lang="en-US" sz="1800" kern="0" dirty="0" smtClean="0"/>
              <a:t>Sensitive to the implementation of DAM</a:t>
            </a:r>
          </a:p>
          <a:p>
            <a:pPr marL="225425" indent="-225425" algn="l">
              <a:spcBef>
                <a:spcPct val="20000"/>
              </a:spcBef>
              <a:buClr>
                <a:srgbClr val="CC3300"/>
              </a:buClr>
              <a:buFont typeface="Wingdings" pitchFamily="2" charset="2"/>
              <a:buChar char="§"/>
              <a:defRPr/>
            </a:pPr>
            <a:r>
              <a:rPr lang="en-US" sz="2000" kern="0" dirty="0" smtClean="0"/>
              <a:t>Head component failure</a:t>
            </a:r>
          </a:p>
          <a:p>
            <a:pPr marL="461963" lvl="1" indent="-231775" algn="l">
              <a:spcBef>
                <a:spcPct val="20000"/>
              </a:spcBef>
              <a:buClr>
                <a:srgbClr val="CC3300"/>
              </a:buClr>
              <a:buFont typeface="Wingdings" pitchFamily="2" charset="2"/>
              <a:buChar char="§"/>
              <a:defRPr/>
            </a:pPr>
            <a:r>
              <a:rPr lang="en-US" sz="1800" kern="0" dirty="0" smtClean="0"/>
              <a:t>Constant failover latency</a:t>
            </a:r>
          </a:p>
          <a:p>
            <a:pPr marL="225425" indent="-225425" algn="l">
              <a:spcBef>
                <a:spcPct val="20000"/>
              </a:spcBef>
              <a:buClr>
                <a:srgbClr val="CC3300"/>
              </a:buClr>
              <a:buFont typeface="Wingdings" pitchFamily="2" charset="2"/>
              <a:buChar char="§"/>
              <a:tabLst>
                <a:tab pos="225425" algn="l"/>
              </a:tabLst>
              <a:defRPr/>
            </a:pPr>
            <a:r>
              <a:rPr lang="en-US" sz="2000" kern="0" dirty="0" smtClean="0"/>
              <a:t>Tail component failover</a:t>
            </a:r>
          </a:p>
          <a:p>
            <a:pPr marL="461963" lvl="1" indent="-236538" algn="l">
              <a:spcBef>
                <a:spcPct val="20000"/>
              </a:spcBef>
              <a:buClr>
                <a:srgbClr val="CC3300"/>
              </a:buClr>
              <a:buFont typeface="Wingdings" pitchFamily="2" charset="2"/>
              <a:buChar char="§"/>
              <a:defRPr/>
            </a:pPr>
            <a:r>
              <a:rPr lang="en-US" sz="1800" kern="0" dirty="0" smtClean="0"/>
              <a:t>Linear increase in failover latency</a:t>
            </a:r>
          </a:p>
        </p:txBody>
      </p:sp>
      <p:pic>
        <p:nvPicPr>
          <p:cNvPr id="12" name="Picture 11" descr="head-failure.png"/>
          <p:cNvPicPr>
            <a:picLocks noChangeAspect="1"/>
          </p:cNvPicPr>
          <p:nvPr/>
        </p:nvPicPr>
        <p:blipFill>
          <a:blip r:embed="rId3" cstate="print"/>
          <a:stretch>
            <a:fillRect/>
          </a:stretch>
        </p:blipFill>
        <p:spPr>
          <a:xfrm>
            <a:off x="76200" y="3980953"/>
            <a:ext cx="4400190" cy="2877047"/>
          </a:xfrm>
          <a:prstGeom prst="rect">
            <a:avLst/>
          </a:prstGeom>
        </p:spPr>
      </p:pic>
      <p:pic>
        <p:nvPicPr>
          <p:cNvPr id="13" name="Picture 12" descr="tail-failure.png"/>
          <p:cNvPicPr>
            <a:picLocks noChangeAspect="1"/>
          </p:cNvPicPr>
          <p:nvPr/>
        </p:nvPicPr>
        <p:blipFill>
          <a:blip r:embed="rId4" cstate="print"/>
          <a:stretch>
            <a:fillRect/>
          </a:stretch>
        </p:blipFill>
        <p:spPr>
          <a:xfrm>
            <a:off x="4763069" y="3886200"/>
            <a:ext cx="4228531" cy="2971800"/>
          </a:xfrm>
          <a:prstGeom prst="rect">
            <a:avLst/>
          </a:prstGeom>
        </p:spPr>
      </p:pic>
      <p:pic>
        <p:nvPicPr>
          <p:cNvPr id="201732" name="Picture 4"/>
          <p:cNvPicPr>
            <a:picLocks noChangeAspect="1" noChangeArrowheads="1"/>
          </p:cNvPicPr>
          <p:nvPr/>
        </p:nvPicPr>
        <p:blipFill>
          <a:blip r:embed="rId5" cstate="print"/>
          <a:srcRect/>
          <a:stretch>
            <a:fillRect/>
          </a:stretch>
        </p:blipFill>
        <p:spPr bwMode="auto">
          <a:xfrm>
            <a:off x="5525073" y="533401"/>
            <a:ext cx="3390327" cy="3015062"/>
          </a:xfrm>
          <a:prstGeom prst="rect">
            <a:avLst/>
          </a:prstGeom>
          <a:noFill/>
          <a:ln w="9525">
            <a:noFill/>
            <a:miter lim="800000"/>
            <a:headEnd/>
            <a:tailEnd/>
          </a:ln>
        </p:spPr>
      </p:pic>
      <p:sp>
        <p:nvSpPr>
          <p:cNvPr id="15" name="TextBox 14"/>
          <p:cNvSpPr txBox="1"/>
          <p:nvPr/>
        </p:nvSpPr>
        <p:spPr>
          <a:xfrm>
            <a:off x="990600" y="3546902"/>
            <a:ext cx="3276600" cy="415498"/>
          </a:xfrm>
          <a:prstGeom prst="rect">
            <a:avLst/>
          </a:prstGeom>
          <a:solidFill>
            <a:schemeClr val="bg1">
              <a:lumMod val="85000"/>
            </a:schemeClr>
          </a:solidFill>
        </p:spPr>
        <p:txBody>
          <a:bodyPr wrap="square" rtlCol="0">
            <a:spAutoFit/>
          </a:bodyPr>
          <a:lstStyle/>
          <a:p>
            <a:r>
              <a:rPr lang="en-US" dirty="0" smtClean="0"/>
              <a:t>Head component failure</a:t>
            </a:r>
            <a:endParaRPr lang="en-US" dirty="0"/>
          </a:p>
        </p:txBody>
      </p:sp>
      <p:sp>
        <p:nvSpPr>
          <p:cNvPr id="16" name="TextBox 15"/>
          <p:cNvSpPr txBox="1"/>
          <p:nvPr/>
        </p:nvSpPr>
        <p:spPr>
          <a:xfrm>
            <a:off x="5715000" y="3546902"/>
            <a:ext cx="2895600" cy="415498"/>
          </a:xfrm>
          <a:prstGeom prst="rect">
            <a:avLst/>
          </a:prstGeom>
          <a:solidFill>
            <a:schemeClr val="bg1">
              <a:lumMod val="85000"/>
            </a:schemeClr>
          </a:solidFill>
        </p:spPr>
        <p:txBody>
          <a:bodyPr wrap="square" rtlCol="0">
            <a:spAutoFit/>
          </a:bodyPr>
          <a:lstStyle/>
          <a:p>
            <a:r>
              <a:rPr lang="en-US" dirty="0" smtClean="0"/>
              <a:t>Tail component failure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132</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Presentation Road Map</a:t>
            </a:r>
          </a:p>
        </p:txBody>
      </p:sp>
      <p:sp>
        <p:nvSpPr>
          <p:cNvPr id="16388" name="Rectangle 3"/>
          <p:cNvSpPr>
            <a:spLocks noGrp="1" noChangeArrowheads="1"/>
          </p:cNvSpPr>
          <p:nvPr>
            <p:ph type="body" idx="4294967295"/>
          </p:nvPr>
        </p:nvSpPr>
        <p:spPr>
          <a:xfrm>
            <a:off x="228600" y="636588"/>
            <a:ext cx="8763000" cy="5761037"/>
          </a:xfrm>
        </p:spPr>
        <p:txBody>
          <a:bodyPr/>
          <a:lstStyle/>
          <a:p>
            <a:pPr marL="466725" indent="-466725"/>
            <a:r>
              <a:rPr lang="en-US" sz="2800" b="1" dirty="0" smtClean="0">
                <a:solidFill>
                  <a:schemeClr val="tx1">
                    <a:lumMod val="50000"/>
                    <a:lumOff val="50000"/>
                  </a:schemeClr>
                </a:solidFill>
              </a:rPr>
              <a:t>Technology Context: DRE Systems</a:t>
            </a:r>
          </a:p>
          <a:p>
            <a:pPr marL="466725" indent="-466725"/>
            <a:r>
              <a:rPr lang="en-US" sz="2800" b="1" dirty="0" smtClean="0">
                <a:solidFill>
                  <a:schemeClr val="tx1">
                    <a:lumMod val="50000"/>
                    <a:lumOff val="50000"/>
                  </a:schemeClr>
                </a:solidFill>
              </a:rPr>
              <a:t>DRE System Lifecycle &amp; FT-RT Challenges</a:t>
            </a:r>
          </a:p>
          <a:p>
            <a:pPr marL="466725" indent="-466725"/>
            <a:r>
              <a:rPr lang="en-US" sz="2800" b="1" dirty="0" smtClean="0">
                <a:solidFill>
                  <a:schemeClr val="tx1">
                    <a:lumMod val="50000"/>
                    <a:lumOff val="50000"/>
                  </a:schemeClr>
                </a:solidFill>
              </a:rPr>
              <a:t>Design-time Solutions</a:t>
            </a:r>
          </a:p>
          <a:p>
            <a:pPr marL="466725" indent="-466725"/>
            <a:r>
              <a:rPr lang="en-US" sz="2800" b="1" dirty="0" smtClean="0">
                <a:solidFill>
                  <a:schemeClr val="tx1">
                    <a:lumMod val="50000"/>
                    <a:lumOff val="50000"/>
                  </a:schemeClr>
                </a:solidFill>
              </a:rPr>
              <a:t>Deployment &amp; Configuration-time Solutions</a:t>
            </a:r>
          </a:p>
          <a:p>
            <a:pPr marL="466725" indent="-466725"/>
            <a:r>
              <a:rPr lang="en-US" sz="2800" b="1" dirty="0" smtClean="0"/>
              <a:t>Runtime Solutions</a:t>
            </a:r>
          </a:p>
          <a:p>
            <a:pPr marL="466725" indent="-466725"/>
            <a:r>
              <a:rPr lang="en-US" sz="2800" b="1" dirty="0" smtClean="0">
                <a:solidFill>
                  <a:schemeClr val="tx1">
                    <a:lumMod val="50000"/>
                    <a:lumOff val="50000"/>
                  </a:schemeClr>
                </a:solidFill>
              </a:rPr>
              <a:t>Ongoing Work</a:t>
            </a:r>
          </a:p>
          <a:p>
            <a:pPr marL="466725" indent="-466725"/>
            <a:r>
              <a:rPr lang="en-US" sz="2800" b="1" dirty="0" smtClean="0">
                <a:solidFill>
                  <a:schemeClr val="tx1">
                    <a:lumMod val="50000"/>
                    <a:lumOff val="50000"/>
                  </a:schemeClr>
                </a:solidFill>
              </a:rPr>
              <a:t>Concluding Remarks</a:t>
            </a:r>
            <a:endParaRPr lang="en-US" sz="2800" dirty="0" smtClean="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133</a:t>
            </a:fld>
            <a:endParaRPr lang="en-US" dirty="0"/>
          </a:p>
        </p:txBody>
      </p:sp>
      <p:grpSp>
        <p:nvGrpSpPr>
          <p:cNvPr id="4" name="Group 29"/>
          <p:cNvGrpSpPr/>
          <p:nvPr/>
        </p:nvGrpSpPr>
        <p:grpSpPr>
          <a:xfrm>
            <a:off x="76200" y="762000"/>
            <a:ext cx="1905000" cy="5943600"/>
            <a:chOff x="76200" y="533400"/>
            <a:chExt cx="1905000" cy="6172200"/>
          </a:xfrm>
        </p:grpSpPr>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27" name="Content Placeholder 2"/>
          <p:cNvSpPr txBox="1">
            <a:spLocks/>
          </p:cNvSpPr>
          <p:nvPr/>
        </p:nvSpPr>
        <p:spPr>
          <a:xfrm>
            <a:off x="2895600" y="4038600"/>
            <a:ext cx="5257800" cy="1143000"/>
          </a:xfrm>
          <a:prstGeom prst="rect">
            <a:avLst/>
          </a:prstGeom>
          <a:solidFill>
            <a:schemeClr val="accent6">
              <a:lumMod val="20000"/>
              <a:lumOff val="80000"/>
            </a:schemeClr>
          </a:solidFill>
          <a:ln cap="flat">
            <a:solidFill>
              <a:schemeClr val="tx1"/>
            </a:solidFill>
            <a:round/>
          </a:ln>
        </p:spPr>
        <p:txBody>
          <a:bodyPr/>
          <a:lstStyle/>
          <a:p>
            <a:pPr marL="160338" lvl="0" indent="-160338" algn="l" defTabSz="850900" eaLnBrk="0" hangingPunct="0">
              <a:spcBef>
                <a:spcPct val="20000"/>
              </a:spcBef>
              <a:buClr>
                <a:schemeClr val="tx1"/>
              </a:buClr>
              <a:buFontTx/>
              <a:buChar char="•"/>
            </a:pPr>
            <a:r>
              <a:rPr lang="en-US" sz="2000" dirty="0" smtClean="0">
                <a:solidFill>
                  <a:srgbClr val="FF0000"/>
                </a:solidFill>
              </a:rPr>
              <a:t>Fault Tolerant Lightweight Adaptive Middleware (</a:t>
            </a:r>
            <a:r>
              <a:rPr lang="en-US" sz="2000" dirty="0" err="1" smtClean="0">
                <a:solidFill>
                  <a:srgbClr val="FF0000"/>
                </a:solidFill>
              </a:rPr>
              <a:t>FLARe</a:t>
            </a:r>
            <a:r>
              <a:rPr lang="en-US" sz="2000" dirty="0" smtClean="0">
                <a:solidFill>
                  <a:srgbClr val="FF0000"/>
                </a:solidFill>
              </a:rPr>
              <a:t>) </a:t>
            </a:r>
            <a:endParaRPr lang="en-US" sz="2000" dirty="0" smtClean="0"/>
          </a:p>
          <a:p>
            <a:pPr marL="617538" lvl="1" indent="-160338" algn="l" defTabSz="850900" eaLnBrk="0" hangingPunct="0">
              <a:spcBef>
                <a:spcPct val="20000"/>
              </a:spcBef>
              <a:buClr>
                <a:schemeClr val="tx1"/>
              </a:buClr>
              <a:buFontTx/>
              <a:buChar char="•"/>
            </a:pPr>
            <a:r>
              <a:rPr lang="en-US" sz="2000" dirty="0" smtClean="0"/>
              <a:t>Two algorithms (LAAF and ROME)</a:t>
            </a:r>
          </a:p>
        </p:txBody>
      </p:sp>
      <p:cxnSp>
        <p:nvCxnSpPr>
          <p:cNvPr id="28" name="Straight Connector 27"/>
          <p:cNvCxnSpPr/>
          <p:nvPr/>
        </p:nvCxnSpPr>
        <p:spPr bwMode="auto">
          <a:xfrm rot="5400000" flipH="1" flipV="1">
            <a:off x="1409700" y="4533900"/>
            <a:ext cx="1981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rot="5400000" flipH="1" flipV="1">
            <a:off x="1790700" y="5295900"/>
            <a:ext cx="1219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3" name="Rectangle 2"/>
          <p:cNvSpPr txBox="1">
            <a:spLocks noChangeArrowheads="1"/>
          </p:cNvSpPr>
          <p:nvPr/>
        </p:nvSpPr>
        <p:spPr bwMode="auto">
          <a:xfrm>
            <a:off x="1295400" y="228600"/>
            <a:ext cx="72390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Runtime </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Phase: </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Real-time Fault Detection &amp; Recovery</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sldNum" sz="quarter" idx="12"/>
          </p:nvPr>
        </p:nvSpPr>
        <p:spPr>
          <a:noFill/>
        </p:spPr>
        <p:txBody>
          <a:bodyPr/>
          <a:lstStyle/>
          <a:p>
            <a:fld id="{868388A2-76CB-4CF1-A936-C6704FCC02FF}" type="slidenum">
              <a:rPr lang="en-US"/>
              <a:pPr/>
              <a:t>134</a:t>
            </a:fld>
            <a:endParaRPr lang="en-US"/>
          </a:p>
        </p:txBody>
      </p:sp>
      <p:sp>
        <p:nvSpPr>
          <p:cNvPr id="17411" name="Rectangle 2"/>
          <p:cNvSpPr>
            <a:spLocks noGrp="1" noChangeArrowheads="1"/>
          </p:cNvSpPr>
          <p:nvPr>
            <p:ph type="title" idx="4294967295"/>
          </p:nvPr>
        </p:nvSpPr>
        <p:spPr/>
        <p:txBody>
          <a:bodyPr/>
          <a:lstStyle/>
          <a:p>
            <a:r>
              <a:rPr lang="en-US" smtClean="0"/>
              <a:t>Related Research</a:t>
            </a:r>
          </a:p>
        </p:txBody>
      </p:sp>
      <p:graphicFrame>
        <p:nvGraphicFramePr>
          <p:cNvPr id="15381" name="Group 21"/>
          <p:cNvGraphicFramePr>
            <a:graphicFrameLocks noGrp="1"/>
          </p:cNvGraphicFramePr>
          <p:nvPr>
            <p:ph idx="4294967295"/>
          </p:nvPr>
        </p:nvGraphicFramePr>
        <p:xfrm>
          <a:off x="128588" y="512763"/>
          <a:ext cx="8880475" cy="5851462"/>
        </p:xfrm>
        <a:graphic>
          <a:graphicData uri="http://schemas.openxmlformats.org/drawingml/2006/table">
            <a:tbl>
              <a:tblPr/>
              <a:tblGrid>
                <a:gridCol w="1547812"/>
                <a:gridCol w="73326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3447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CORBA-based Fault-tolerant Middleware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P. Felber et. al., </a:t>
                      </a:r>
                      <a:r>
                        <a:rPr kumimoji="0" lang="en-US" sz="1600" b="0" i="1" u="none" strike="noStrike" cap="none" normalizeH="0" baseline="0" smtClean="0">
                          <a:ln>
                            <a:noFill/>
                          </a:ln>
                          <a:solidFill>
                            <a:srgbClr val="000000"/>
                          </a:solidFill>
                          <a:effectLst/>
                          <a:latin typeface="Arial Unicode"/>
                          <a:cs typeface="Arial" pitchFamily="34" charset="0"/>
                        </a:rPr>
                        <a:t>Experiences, Approaches, &amp; Challenges in Building Fault-tolerant CORBA Systems</a:t>
                      </a:r>
                      <a:r>
                        <a:rPr kumimoji="0" lang="en-US" sz="1600" b="0" i="0" u="none" strike="noStrike" cap="none" normalizeH="0" baseline="0" smtClean="0">
                          <a:ln>
                            <a:noFill/>
                          </a:ln>
                          <a:solidFill>
                            <a:srgbClr val="000000"/>
                          </a:solidFill>
                          <a:effectLst/>
                          <a:latin typeface="Arial Unicode"/>
                          <a:cs typeface="Arial" pitchFamily="34" charset="0"/>
                        </a:rPr>
                        <a:t>, in IEEE Transactions on Computers, May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T. Bennani et. al., </a:t>
                      </a:r>
                      <a:r>
                        <a:rPr kumimoji="0" lang="en-US" sz="1600" b="0" i="1" u="none" strike="noStrike" cap="none" normalizeH="0" baseline="0" smtClean="0">
                          <a:ln>
                            <a:noFill/>
                          </a:ln>
                          <a:solidFill>
                            <a:srgbClr val="000000"/>
                          </a:solidFill>
                          <a:effectLst/>
                          <a:latin typeface="Arial Unicode"/>
                          <a:cs typeface="Arial" pitchFamily="34" charset="0"/>
                        </a:rPr>
                        <a:t>Implementing Simple Replication Protocols Using CORBA Portable Interceptors &amp; Java Serialization</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International Conference on Dependable Systems &amp; Networks (DSN 2004), Italy,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P. Narasimhan et. al., </a:t>
                      </a:r>
                      <a:r>
                        <a:rPr kumimoji="0" lang="en-US" sz="1600" b="0" i="1" u="none" strike="noStrike" cap="none" normalizeH="0" baseline="0" smtClean="0">
                          <a:ln>
                            <a:noFill/>
                          </a:ln>
                          <a:solidFill>
                            <a:srgbClr val="000000"/>
                          </a:solidFill>
                          <a:effectLst/>
                          <a:latin typeface="Arial Unicode"/>
                          <a:cs typeface="Arial" pitchFamily="34" charset="0"/>
                        </a:rPr>
                        <a:t>MEAD: Support for Real-time Fault-tolerant CORBA</a:t>
                      </a:r>
                      <a:r>
                        <a:rPr kumimoji="0" lang="en-US" sz="1600" b="0" i="0" u="none" strike="noStrike" cap="none" normalizeH="0" baseline="0" smtClean="0">
                          <a:ln>
                            <a:noFill/>
                          </a:ln>
                          <a:solidFill>
                            <a:srgbClr val="000000"/>
                          </a:solidFill>
                          <a:effectLst/>
                          <a:latin typeface="Arial Unicode"/>
                          <a:cs typeface="Arial" pitchFamily="34" charset="0"/>
                        </a:rPr>
                        <a:t>, in Concurrency &amp; Computation: Practice &amp; Experience, 2005</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Adaptive Passive Replication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S. Pertet et. al., </a:t>
                      </a:r>
                      <a:r>
                        <a:rPr kumimoji="0" lang="en-US" sz="1600" b="0" i="1" u="none" strike="noStrike" cap="none" normalizeH="0" baseline="0" smtClean="0">
                          <a:ln>
                            <a:noFill/>
                          </a:ln>
                          <a:solidFill>
                            <a:srgbClr val="000000"/>
                          </a:solidFill>
                          <a:effectLst/>
                          <a:latin typeface="Arial Unicode"/>
                          <a:cs typeface="Arial" pitchFamily="34" charset="0"/>
                        </a:rPr>
                        <a:t>Proactive Recovery in Distributed CORBA Applications</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International Conference on Dependable Systems &amp; Networks (DSN 2004), Italy,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P. Katsaros et. al., </a:t>
                      </a:r>
                      <a:r>
                        <a:rPr kumimoji="0" lang="en-US" sz="1600" b="0" i="1" u="none" strike="noStrike" cap="none" normalizeH="0" baseline="0" smtClean="0">
                          <a:ln>
                            <a:noFill/>
                          </a:ln>
                          <a:solidFill>
                            <a:srgbClr val="000000"/>
                          </a:solidFill>
                          <a:effectLst/>
                          <a:latin typeface="Arial Unicode"/>
                          <a:cs typeface="Arial" pitchFamily="34" charset="0"/>
                        </a:rPr>
                        <a:t>Optimal Object State Transfer </a:t>
                      </a:r>
                      <a:r>
                        <a:rPr kumimoji="0" lang="en-US" sz="1600" b="0" i="1" u="none" strike="noStrike" cap="none" normalizeH="0" baseline="0" smtClean="0">
                          <a:ln>
                            <a:noFill/>
                          </a:ln>
                          <a:solidFill>
                            <a:srgbClr val="000000"/>
                          </a:solidFill>
                          <a:effectLst/>
                          <a:latin typeface="Arial" pitchFamily="34" charset="0"/>
                          <a:cs typeface="Arial" pitchFamily="34" charset="0"/>
                        </a:rPr>
                        <a:t>–</a:t>
                      </a:r>
                      <a:r>
                        <a:rPr kumimoji="0" lang="en-US" sz="1600" b="0" i="1" u="none" strike="noStrike" cap="none" normalizeH="0" baseline="0" smtClean="0">
                          <a:ln>
                            <a:noFill/>
                          </a:ln>
                          <a:solidFill>
                            <a:srgbClr val="000000"/>
                          </a:solidFill>
                          <a:effectLst/>
                          <a:latin typeface="Arial Unicode"/>
                          <a:cs typeface="Arial" pitchFamily="34" charset="0"/>
                        </a:rPr>
                        <a:t> Recovery Policies for Fault-tolerant Distributed Systems</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International Conference on Dependable Systems &amp; Networks (DSN 2004), Italy,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Z. Cai et. al., </a:t>
                      </a:r>
                      <a:r>
                        <a:rPr kumimoji="0" lang="en-US" sz="1600" b="0" i="1" u="none" strike="noStrike" cap="none" normalizeH="0" baseline="0" smtClean="0">
                          <a:ln>
                            <a:noFill/>
                          </a:ln>
                          <a:solidFill>
                            <a:srgbClr val="000000"/>
                          </a:solidFill>
                          <a:effectLst/>
                          <a:latin typeface="Arial Unicode"/>
                          <a:cs typeface="Arial" pitchFamily="34" charset="0"/>
                        </a:rPr>
                        <a:t>Utility-driven Proactive Management of Availability in Enterprise-scale Information Flows</a:t>
                      </a:r>
                      <a:r>
                        <a:rPr kumimoji="0" lang="en-US" sz="1600" b="0" i="0" u="none" strike="noStrike" cap="none" normalizeH="0" baseline="0" smtClean="0">
                          <a:ln>
                            <a:noFill/>
                          </a:ln>
                          <a:solidFill>
                            <a:srgbClr val="000000"/>
                          </a:solidFill>
                          <a:effectLst/>
                          <a:latin typeface="Arial Unicode"/>
                          <a:cs typeface="Arial" pitchFamily="34" charset="0"/>
                        </a:rPr>
                        <a:t>, In Proceedings of the ACM/IFIP/USENIX Middleware Conference (Middleware 2006), Melbourne, Australia, November 2006</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L. Froihofer et. al., </a:t>
                      </a:r>
                      <a:r>
                        <a:rPr kumimoji="0" lang="en-US" sz="1600" b="0" i="1" u="none" strike="noStrike" cap="none" normalizeH="0" baseline="0" smtClean="0">
                          <a:ln>
                            <a:noFill/>
                          </a:ln>
                          <a:solidFill>
                            <a:srgbClr val="000000"/>
                          </a:solidFill>
                          <a:effectLst/>
                          <a:latin typeface="Arial Unicode"/>
                          <a:cs typeface="Arial" pitchFamily="34" charset="0"/>
                        </a:rPr>
                        <a:t>Middleware Support for Adaptive Dependability</a:t>
                      </a:r>
                      <a:r>
                        <a:rPr kumimoji="0" lang="en-US" sz="1600" b="0" i="0" u="none" strike="noStrike" cap="none" normalizeH="0" baseline="0" smtClean="0">
                          <a:ln>
                            <a:noFill/>
                          </a:ln>
                          <a:solidFill>
                            <a:srgbClr val="000000"/>
                          </a:solidFill>
                          <a:effectLst/>
                          <a:latin typeface="Arial Unicode"/>
                          <a:cs typeface="Arial" pitchFamily="34" charset="0"/>
                        </a:rPr>
                        <a:t>, In Proceedings of the ACM/IFIP/USENIX Middleware Conference (Middleware 2007), Newport Beach, CA, November 2007</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7429" name="AutoShape 9"/>
          <p:cNvSpPr>
            <a:spLocks noChangeArrowheads="1"/>
          </p:cNvSpPr>
          <p:nvPr/>
        </p:nvSpPr>
        <p:spPr bwMode="auto">
          <a:xfrm>
            <a:off x="4267200" y="3048000"/>
            <a:ext cx="3886200" cy="838200"/>
          </a:xfrm>
          <a:prstGeom prst="wedgeRectCallout">
            <a:avLst>
              <a:gd name="adj1" fmla="val -76185"/>
              <a:gd name="adj2" fmla="val -58713"/>
            </a:avLst>
          </a:prstGeom>
          <a:solidFill>
            <a:srgbClr val="FFFF99"/>
          </a:solidFill>
          <a:ln w="38100" algn="ctr">
            <a:solidFill>
              <a:srgbClr val="888888"/>
            </a:solidFill>
            <a:miter lim="800000"/>
            <a:headEnd/>
            <a:tailEnd/>
          </a:ln>
        </p:spPr>
        <p:txBody>
          <a:bodyPr/>
          <a:lstStyle/>
          <a:p>
            <a:pPr defTabSz="850900"/>
            <a:r>
              <a:rPr lang="en-US"/>
              <a:t>Middleware building blocks for fault-tolerant systems</a:t>
            </a:r>
          </a:p>
        </p:txBody>
      </p:sp>
      <p:sp>
        <p:nvSpPr>
          <p:cNvPr id="17430" name="AutoShape 9"/>
          <p:cNvSpPr>
            <a:spLocks noChangeArrowheads="1"/>
          </p:cNvSpPr>
          <p:nvPr/>
        </p:nvSpPr>
        <p:spPr bwMode="auto">
          <a:xfrm>
            <a:off x="4419600" y="1828800"/>
            <a:ext cx="3886200" cy="838200"/>
          </a:xfrm>
          <a:prstGeom prst="wedgeRectCallout">
            <a:avLst>
              <a:gd name="adj1" fmla="val 60662"/>
              <a:gd name="adj2" fmla="val 141097"/>
            </a:avLst>
          </a:prstGeom>
          <a:solidFill>
            <a:srgbClr val="FFFF99"/>
          </a:solidFill>
          <a:ln w="38100" algn="ctr">
            <a:solidFill>
              <a:srgbClr val="888888"/>
            </a:solidFill>
            <a:miter lim="800000"/>
            <a:headEnd/>
            <a:tailEnd/>
          </a:ln>
        </p:spPr>
        <p:txBody>
          <a:bodyPr/>
          <a:lstStyle/>
          <a:p>
            <a:pPr defTabSz="850900"/>
            <a:r>
              <a:rPr lang="en-US"/>
              <a:t>Runtime adaptations to reduce failure recovery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42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9" grpId="0" animBg="1"/>
      <p:bldP spid="17429" grpId="1" animBg="1"/>
      <p:bldP spid="17430"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sldNum" sz="quarter" idx="12"/>
          </p:nvPr>
        </p:nvSpPr>
        <p:spPr>
          <a:noFill/>
        </p:spPr>
        <p:txBody>
          <a:bodyPr/>
          <a:lstStyle/>
          <a:p>
            <a:fld id="{11090354-CE96-401A-9DC3-F54EF3459A86}" type="slidenum">
              <a:rPr lang="en-US"/>
              <a:pPr/>
              <a:t>135</a:t>
            </a:fld>
            <a:endParaRPr lang="en-US"/>
          </a:p>
        </p:txBody>
      </p:sp>
      <p:sp>
        <p:nvSpPr>
          <p:cNvPr id="18435" name="Rectangle 2"/>
          <p:cNvSpPr>
            <a:spLocks noGrp="1" noChangeArrowheads="1"/>
          </p:cNvSpPr>
          <p:nvPr>
            <p:ph type="title" idx="4294967295"/>
          </p:nvPr>
        </p:nvSpPr>
        <p:spPr/>
        <p:txBody>
          <a:bodyPr/>
          <a:lstStyle/>
          <a:p>
            <a:r>
              <a:rPr lang="en-US" smtClean="0"/>
              <a:t>Related Research</a:t>
            </a:r>
          </a:p>
        </p:txBody>
      </p:sp>
      <p:graphicFrame>
        <p:nvGraphicFramePr>
          <p:cNvPr id="16405" name="Group 21"/>
          <p:cNvGraphicFramePr>
            <a:graphicFrameLocks noGrp="1"/>
          </p:cNvGraphicFramePr>
          <p:nvPr>
            <p:ph idx="4294967295"/>
          </p:nvPr>
        </p:nvGraphicFramePr>
        <p:xfrm>
          <a:off x="128588" y="512763"/>
          <a:ext cx="8880475" cy="5544757"/>
        </p:xfrm>
        <a:graphic>
          <a:graphicData uri="http://schemas.openxmlformats.org/drawingml/2006/table">
            <a:tbl>
              <a:tblPr/>
              <a:tblGrid>
                <a:gridCol w="1547812"/>
                <a:gridCol w="73326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5257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Load-Aware Adaptations of Fault-tolerance Configurations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T. Dumitras et. al., </a:t>
                      </a:r>
                      <a:r>
                        <a:rPr kumimoji="0" lang="en-US" sz="1600" b="0" i="1" u="none" strike="noStrike" cap="none" normalizeH="0" baseline="0" smtClean="0">
                          <a:ln>
                            <a:noFill/>
                          </a:ln>
                          <a:solidFill>
                            <a:srgbClr val="000000"/>
                          </a:solidFill>
                          <a:effectLst/>
                          <a:latin typeface="Arial Unicode"/>
                          <a:cs typeface="Arial" pitchFamily="34" charset="0"/>
                        </a:rPr>
                        <a:t>Fault-tolerant Middleware &amp; the Magical 1%</a:t>
                      </a:r>
                      <a:r>
                        <a:rPr kumimoji="0" lang="en-US" sz="1600" b="0" i="0" u="none" strike="noStrike" cap="none" normalizeH="0" baseline="0" smtClean="0">
                          <a:ln>
                            <a:noFill/>
                          </a:ln>
                          <a:solidFill>
                            <a:srgbClr val="000000"/>
                          </a:solidFill>
                          <a:effectLst/>
                          <a:latin typeface="Arial Unicode"/>
                          <a:cs typeface="Arial" pitchFamily="34" charset="0"/>
                        </a:rPr>
                        <a:t>, In Proceedings of the ACM/IFIP/USENIX Middleware Conference (Middleware 2005), Grenoble, France, November 2005</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O. Marin et. al., </a:t>
                      </a:r>
                      <a:r>
                        <a:rPr kumimoji="0" lang="en-US" sz="1600" b="0" i="1" u="none" strike="noStrike" cap="none" normalizeH="0" baseline="0" smtClean="0">
                          <a:ln>
                            <a:noFill/>
                          </a:ln>
                          <a:solidFill>
                            <a:srgbClr val="000000"/>
                          </a:solidFill>
                          <a:effectLst/>
                          <a:latin typeface="Arial Unicode"/>
                          <a:cs typeface="Arial" pitchFamily="34" charset="0"/>
                        </a:rPr>
                        <a:t>DARX: A Framework for the Fault-tolerant Support of Agent Software</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International Symposium on Software Reliability Engineering (ISSRE 2003), Denver, CO, November 2003</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S. Krishnamurthy et. al., </a:t>
                      </a:r>
                      <a:r>
                        <a:rPr kumimoji="0" lang="en-US" sz="1600" b="0" i="1" u="none" strike="noStrike" cap="none" normalizeH="0" baseline="0" smtClean="0">
                          <a:ln>
                            <a:noFill/>
                          </a:ln>
                          <a:solidFill>
                            <a:srgbClr val="000000"/>
                          </a:solidFill>
                          <a:effectLst/>
                          <a:latin typeface="Arial Unicode"/>
                          <a:cs typeface="Arial" pitchFamily="34" charset="0"/>
                        </a:rPr>
                        <a:t>An Adaptive Quality of Service Aware Middleware for Replicated Services</a:t>
                      </a:r>
                      <a:r>
                        <a:rPr kumimoji="0" lang="en-US" sz="1600" b="0" i="0" u="none" strike="noStrike" cap="none" normalizeH="0" baseline="0" smtClean="0">
                          <a:ln>
                            <a:noFill/>
                          </a:ln>
                          <a:solidFill>
                            <a:srgbClr val="000000"/>
                          </a:solidFill>
                          <a:effectLst/>
                          <a:latin typeface="Arial Unicode"/>
                          <a:cs typeface="Arial" pitchFamily="34" charset="0"/>
                        </a:rPr>
                        <a:t>, in IEEE Transactions on Parallel &amp; Distributed Systems (IEEE TPDS), 2003</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Real-time Fault-tolerant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D. Powell et. al., </a:t>
                      </a:r>
                      <a:r>
                        <a:rPr kumimoji="0" lang="en-US" sz="1600" b="0" i="1" u="none" strike="noStrike" cap="none" normalizeH="0" baseline="0" smtClean="0">
                          <a:ln>
                            <a:noFill/>
                          </a:ln>
                          <a:solidFill>
                            <a:srgbClr val="000000"/>
                          </a:solidFill>
                          <a:effectLst/>
                          <a:latin typeface="Arial Unicode"/>
                          <a:cs typeface="Arial" pitchFamily="34" charset="0"/>
                        </a:rPr>
                        <a:t>Distributed Fault-tolerance: Lessons from Delta-4</a:t>
                      </a:r>
                      <a:r>
                        <a:rPr kumimoji="0" lang="en-US" sz="1600" b="0" i="0" u="none" strike="noStrike" cap="none" normalizeH="0" baseline="0" smtClean="0">
                          <a:ln>
                            <a:noFill/>
                          </a:ln>
                          <a:solidFill>
                            <a:srgbClr val="000000"/>
                          </a:solidFill>
                          <a:effectLst/>
                          <a:latin typeface="Arial Unicode"/>
                          <a:cs typeface="Arial" pitchFamily="34" charset="0"/>
                        </a:rPr>
                        <a:t>, In IEEE MICRO, 1994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K. H. Kim et. al., </a:t>
                      </a:r>
                      <a:r>
                        <a:rPr kumimoji="0" lang="en-US" sz="1600" b="0" i="1" u="none" strike="noStrike" cap="none" normalizeH="0" baseline="0" smtClean="0">
                          <a:ln>
                            <a:noFill/>
                          </a:ln>
                          <a:solidFill>
                            <a:srgbClr val="000000"/>
                          </a:solidFill>
                          <a:effectLst/>
                          <a:latin typeface="Arial Unicode"/>
                          <a:cs typeface="Arial" pitchFamily="34" charset="0"/>
                        </a:rPr>
                        <a:t>The PSTR/SNS Scheme for Real-time Fault-tolerance Via Active Object Replication &amp; Network Surveillance</a:t>
                      </a:r>
                      <a:r>
                        <a:rPr kumimoji="0" lang="en-US" sz="1600" b="0" i="0" u="none" strike="noStrike" cap="none" normalizeH="0" baseline="0" smtClean="0">
                          <a:ln>
                            <a:noFill/>
                          </a:ln>
                          <a:solidFill>
                            <a:srgbClr val="000000"/>
                          </a:solidFill>
                          <a:effectLst/>
                          <a:latin typeface="Arial Unicode"/>
                          <a:cs typeface="Arial" pitchFamily="34" charset="0"/>
                        </a:rPr>
                        <a:t>, In IEEE Transactions on Knowledge &amp; Data Engineering (IEEE TKDE), 2000</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S. Krishnamurthy et. al., </a:t>
                      </a:r>
                      <a:r>
                        <a:rPr kumimoji="0" lang="en-US" sz="1600" b="0" i="1" u="none" strike="noStrike" cap="none" normalizeH="0" baseline="0" smtClean="0">
                          <a:ln>
                            <a:noFill/>
                          </a:ln>
                          <a:solidFill>
                            <a:srgbClr val="000000"/>
                          </a:solidFill>
                          <a:effectLst/>
                          <a:latin typeface="Arial Unicode"/>
                          <a:cs typeface="Arial" pitchFamily="34" charset="0"/>
                        </a:rPr>
                        <a:t>Dynamic Replica Selection Algorithm for Tolerating Timing Faults</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International Conference on Dependable Systems &amp; Networks (DSN 2001), 2001</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H. Zou et. al., </a:t>
                      </a:r>
                      <a:r>
                        <a:rPr kumimoji="0" lang="en-US" sz="1600" b="0" i="1" u="none" strike="noStrike" cap="none" normalizeH="0" baseline="0" smtClean="0">
                          <a:ln>
                            <a:noFill/>
                          </a:ln>
                          <a:solidFill>
                            <a:srgbClr val="000000"/>
                          </a:solidFill>
                          <a:effectLst/>
                          <a:latin typeface="Arial Unicode"/>
                          <a:cs typeface="Arial" pitchFamily="34" charset="0"/>
                        </a:rPr>
                        <a:t>A Real-time Primary Backup Replication Service</a:t>
                      </a:r>
                      <a:r>
                        <a:rPr kumimoji="0" lang="en-US" sz="1600" b="0" i="0" u="none" strike="noStrike" cap="none" normalizeH="0" baseline="0" smtClean="0">
                          <a:ln>
                            <a:noFill/>
                          </a:ln>
                          <a:solidFill>
                            <a:srgbClr val="000000"/>
                          </a:solidFill>
                          <a:effectLst/>
                          <a:latin typeface="Arial Unicode"/>
                          <a:cs typeface="Arial" pitchFamily="34" charset="0"/>
                        </a:rPr>
                        <a:t>, in IEEE Transactions on Parallel &amp; Distributed Systems (IEEE TPDS), 1999</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8452" name="AutoShape 9"/>
          <p:cNvSpPr>
            <a:spLocks noChangeArrowheads="1"/>
          </p:cNvSpPr>
          <p:nvPr/>
        </p:nvSpPr>
        <p:spPr bwMode="auto">
          <a:xfrm>
            <a:off x="4267200" y="3581400"/>
            <a:ext cx="4038600" cy="1371600"/>
          </a:xfrm>
          <a:prstGeom prst="wedgeRectCallout">
            <a:avLst>
              <a:gd name="adj1" fmla="val -49370"/>
              <a:gd name="adj2" fmla="val -89120"/>
            </a:avLst>
          </a:prstGeom>
          <a:solidFill>
            <a:srgbClr val="FFFF99"/>
          </a:solidFill>
          <a:ln w="38100" algn="ctr">
            <a:solidFill>
              <a:srgbClr val="888888"/>
            </a:solidFill>
            <a:miter lim="800000"/>
            <a:headEnd/>
            <a:tailEnd/>
          </a:ln>
        </p:spPr>
        <p:txBody>
          <a:bodyPr/>
          <a:lstStyle/>
          <a:p>
            <a:pPr defTabSz="850900"/>
            <a:r>
              <a:rPr lang="en-US"/>
              <a:t>Load-aware adaptations – change of replication styles, reduced degree of active replication </a:t>
            </a:r>
          </a:p>
        </p:txBody>
      </p:sp>
      <p:sp>
        <p:nvSpPr>
          <p:cNvPr id="18453" name="AutoShape 9"/>
          <p:cNvSpPr>
            <a:spLocks noChangeArrowheads="1"/>
          </p:cNvSpPr>
          <p:nvPr/>
        </p:nvSpPr>
        <p:spPr bwMode="auto">
          <a:xfrm>
            <a:off x="3962400" y="1524000"/>
            <a:ext cx="4343400" cy="1295400"/>
          </a:xfrm>
          <a:prstGeom prst="wedgeRectCallout">
            <a:avLst>
              <a:gd name="adj1" fmla="val 59245"/>
              <a:gd name="adj2" fmla="val 107106"/>
            </a:avLst>
          </a:prstGeom>
          <a:solidFill>
            <a:srgbClr val="FFFF99"/>
          </a:solidFill>
          <a:ln w="38100" algn="ctr">
            <a:solidFill>
              <a:srgbClr val="888888"/>
            </a:solidFill>
            <a:miter lim="800000"/>
            <a:headEnd/>
            <a:tailEnd/>
          </a:ln>
        </p:spPr>
        <p:txBody>
          <a:bodyPr/>
          <a:lstStyle/>
          <a:p>
            <a:pPr defTabSz="850900"/>
            <a:r>
              <a:rPr lang="en-US"/>
              <a:t>Schedulability analysis to schedule backups in case primary replica fails, faster processing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45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animBg="1"/>
      <p:bldP spid="18453"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8"/>
          <p:cNvSpPr>
            <a:spLocks noGrp="1" noChangeArrowheads="1"/>
          </p:cNvSpPr>
          <p:nvPr>
            <p:ph type="sldNum" sz="quarter" idx="12"/>
          </p:nvPr>
        </p:nvSpPr>
        <p:spPr>
          <a:noFill/>
        </p:spPr>
        <p:txBody>
          <a:bodyPr/>
          <a:lstStyle/>
          <a:p>
            <a:fld id="{5318CCD6-CB21-43E7-9798-E428CD95CF55}" type="slidenum">
              <a:rPr lang="en-US"/>
              <a:pPr/>
              <a:t>136</a:t>
            </a:fld>
            <a:endParaRPr lang="en-US"/>
          </a:p>
        </p:txBody>
      </p:sp>
      <p:sp>
        <p:nvSpPr>
          <p:cNvPr id="19459" name="Text Box 2"/>
          <p:cNvSpPr txBox="1">
            <a:spLocks noChangeArrowheads="1"/>
          </p:cNvSpPr>
          <p:nvPr/>
        </p:nvSpPr>
        <p:spPr bwMode="auto">
          <a:xfrm>
            <a:off x="0" y="669925"/>
            <a:ext cx="4495800" cy="2478088"/>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ts val="600"/>
              </a:spcBef>
              <a:buFontTx/>
              <a:buChar char="•"/>
            </a:pPr>
            <a:r>
              <a:rPr lang="en-US" sz="2000"/>
              <a:t>Existing passive replication solutions do not deal with overloads</a:t>
            </a:r>
          </a:p>
          <a:p>
            <a:pPr marL="630238" lvl="1" indent="-173038" algn="l" eaLnBrk="0" hangingPunct="0">
              <a:spcBef>
                <a:spcPts val="600"/>
              </a:spcBef>
              <a:buFontTx/>
              <a:buChar char="•"/>
            </a:pPr>
            <a:r>
              <a:rPr lang="en-US" sz="2000"/>
              <a:t>workload fluctuations &amp; multiple failures could lead to overloads</a:t>
            </a:r>
          </a:p>
          <a:p>
            <a:pPr marL="630238" lvl="1" indent="-173038" algn="l" eaLnBrk="0" hangingPunct="0">
              <a:spcBef>
                <a:spcPts val="600"/>
              </a:spcBef>
              <a:buFontTx/>
              <a:buChar char="•"/>
            </a:pPr>
            <a:r>
              <a:rPr lang="en-US" sz="2000"/>
              <a:t>response times affected – if overloads not handled</a:t>
            </a:r>
          </a:p>
          <a:p>
            <a:pPr marL="630238" lvl="1" indent="-173038" algn="l" eaLnBrk="0" hangingPunct="0">
              <a:spcBef>
                <a:spcPts val="600"/>
              </a:spcBef>
              <a:buFontTx/>
              <a:buChar char="•"/>
            </a:pPr>
            <a:endParaRPr lang="en-US" sz="2000"/>
          </a:p>
        </p:txBody>
      </p:sp>
      <p:sp>
        <p:nvSpPr>
          <p:cNvPr id="19460" name="Rectangle 3"/>
          <p:cNvSpPr>
            <a:spLocks noGrp="1" noChangeArrowheads="1"/>
          </p:cNvSpPr>
          <p:nvPr>
            <p:ph type="title" idx="4294967295"/>
          </p:nvPr>
        </p:nvSpPr>
        <p:spPr>
          <a:xfrm>
            <a:off x="673100" y="-34925"/>
            <a:ext cx="7772400" cy="554038"/>
          </a:xfrm>
          <a:noFill/>
        </p:spPr>
        <p:txBody>
          <a:bodyPr/>
          <a:lstStyle/>
          <a:p>
            <a:pPr eaLnBrk="1" hangingPunct="1">
              <a:lnSpc>
                <a:spcPct val="85000"/>
              </a:lnSpc>
            </a:pPr>
            <a:r>
              <a:rPr lang="en-US" smtClean="0"/>
              <a:t>Related Research: What is Missing?</a:t>
            </a:r>
          </a:p>
        </p:txBody>
      </p:sp>
      <p:pic>
        <p:nvPicPr>
          <p:cNvPr id="19461" name="Picture 6" descr="primary-backup"/>
          <p:cNvPicPr>
            <a:picLocks noChangeAspect="1" noChangeArrowheads="1"/>
          </p:cNvPicPr>
          <p:nvPr/>
        </p:nvPicPr>
        <p:blipFill>
          <a:blip r:embed="rId3" cstate="print"/>
          <a:srcRect/>
          <a:stretch>
            <a:fillRect/>
          </a:stretch>
        </p:blipFill>
        <p:spPr bwMode="auto">
          <a:xfrm>
            <a:off x="4495800" y="609600"/>
            <a:ext cx="4343400" cy="2495550"/>
          </a:xfrm>
          <a:prstGeom prst="rect">
            <a:avLst/>
          </a:prstGeom>
          <a:noFill/>
          <a:ln w="9525">
            <a:noFill/>
            <a:miter lim="800000"/>
            <a:headEnd/>
            <a:tailEnd/>
          </a:ln>
        </p:spPr>
      </p:pic>
      <p:sp>
        <p:nvSpPr>
          <p:cNvPr id="90121" name="Rectangle 9"/>
          <p:cNvSpPr>
            <a:spLocks noChangeArrowheads="1"/>
          </p:cNvSpPr>
          <p:nvPr/>
        </p:nvSpPr>
        <p:spPr bwMode="auto">
          <a:xfrm>
            <a:off x="0" y="3124200"/>
            <a:ext cx="8839200" cy="3352800"/>
          </a:xfrm>
          <a:prstGeom prst="rect">
            <a:avLst/>
          </a:prstGeom>
          <a:noFill/>
          <a:ln w="9525">
            <a:noFill/>
            <a:miter lim="800000"/>
            <a:headEnd/>
            <a:tailEnd/>
          </a:ln>
        </p:spPr>
        <p:txBody>
          <a:bodyPr/>
          <a:lstStyle/>
          <a:p>
            <a:pPr marL="160338" indent="-160338" algn="l" defTabSz="850900" eaLnBrk="0" hangingPunct="0">
              <a:spcBef>
                <a:spcPts val="600"/>
              </a:spcBef>
              <a:buClr>
                <a:schemeClr val="tx1"/>
              </a:buClr>
              <a:buFontTx/>
              <a:buChar char="•"/>
            </a:pPr>
            <a:r>
              <a:rPr lang="en-US" sz="2000"/>
              <a:t>Existing passive replication systems do not deal with resource-aware failovers</a:t>
            </a:r>
          </a:p>
          <a:p>
            <a:pPr marL="425450" lvl="1" indent="-158750" algn="l" defTabSz="850900" eaLnBrk="0" hangingPunct="0">
              <a:spcBef>
                <a:spcPts val="600"/>
              </a:spcBef>
              <a:buClr>
                <a:schemeClr val="tx1"/>
              </a:buClr>
              <a:buFontTx/>
              <a:buChar char="•"/>
            </a:pPr>
            <a:r>
              <a:rPr lang="en-US" sz="2000"/>
              <a:t>If clients are redirected to heavily loaded replicas upon failure, their response time requirements will not be satisfied</a:t>
            </a:r>
          </a:p>
          <a:p>
            <a:pPr marL="425450" lvl="1" indent="-158750" algn="l" defTabSz="850900" eaLnBrk="0" hangingPunct="0">
              <a:spcBef>
                <a:spcPts val="600"/>
              </a:spcBef>
              <a:buClr>
                <a:schemeClr val="tx1"/>
              </a:buClr>
              <a:buFontTx/>
              <a:buChar char="•"/>
            </a:pPr>
            <a:r>
              <a:rPr lang="en-US" sz="2000"/>
              <a:t>failover strategies are most often static, which means that clients get a failover behavior that is optimal at deployment-time &amp; not at runtime </a:t>
            </a:r>
          </a:p>
        </p:txBody>
      </p:sp>
      <p:sp>
        <p:nvSpPr>
          <p:cNvPr id="90122" name="Rectangle 10"/>
          <p:cNvSpPr>
            <a:spLocks noChangeArrowheads="1"/>
          </p:cNvSpPr>
          <p:nvPr/>
        </p:nvSpPr>
        <p:spPr bwMode="auto">
          <a:xfrm>
            <a:off x="327025" y="5486400"/>
            <a:ext cx="8458200" cy="7112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a:solidFill>
                  <a:srgbClr val="FF0000"/>
                </a:solidFill>
              </a:rPr>
              <a:t>Solution Approach: FLARe : Fault-tolerant Middleware with adaptive failover target selection &amp; overload management support</a:t>
            </a:r>
            <a:endParaRPr lang="en-US" sz="2000" b="1" i="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2"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8"/>
          <p:cNvSpPr>
            <a:spLocks noGrp="1" noChangeArrowheads="1"/>
          </p:cNvSpPr>
          <p:nvPr>
            <p:ph type="sldNum" sz="quarter" idx="12"/>
          </p:nvPr>
        </p:nvSpPr>
        <p:spPr>
          <a:noFill/>
        </p:spPr>
        <p:txBody>
          <a:bodyPr/>
          <a:lstStyle/>
          <a:p>
            <a:fld id="{8A93ECCC-9280-40A6-8222-96615F738498}" type="slidenum">
              <a:rPr lang="en-US"/>
              <a:pPr/>
              <a:t>137</a:t>
            </a:fld>
            <a:endParaRPr lang="en-US"/>
          </a:p>
        </p:txBody>
      </p:sp>
      <p:pic>
        <p:nvPicPr>
          <p:cNvPr id="20483" name="Picture 4" descr="ftrt"/>
          <p:cNvPicPr>
            <a:picLocks noGrp="1" noChangeAspect="1" noChangeArrowheads="1"/>
          </p:cNvPicPr>
          <p:nvPr>
            <p:ph sz="half" idx="4294967295"/>
          </p:nvPr>
        </p:nvPicPr>
        <p:blipFill>
          <a:blip r:embed="rId3" cstate="print"/>
          <a:srcRect/>
          <a:stretch>
            <a:fillRect/>
          </a:stretch>
        </p:blipFill>
        <p:spPr>
          <a:xfrm>
            <a:off x="3429000" y="577850"/>
            <a:ext cx="5715000" cy="4756150"/>
          </a:xfrm>
          <a:noFill/>
        </p:spPr>
      </p:pic>
      <p:sp>
        <p:nvSpPr>
          <p:cNvPr id="20484" name="Rectangle 2"/>
          <p:cNvSpPr>
            <a:spLocks noChangeArrowheads="1"/>
          </p:cNvSpPr>
          <p:nvPr/>
        </p:nvSpPr>
        <p:spPr bwMode="auto">
          <a:xfrm>
            <a:off x="0" y="47625"/>
            <a:ext cx="9144000" cy="381000"/>
          </a:xfrm>
          <a:prstGeom prst="rect">
            <a:avLst/>
          </a:prstGeom>
          <a:noFill/>
          <a:ln w="9525">
            <a:noFill/>
            <a:miter lim="800000"/>
            <a:headEnd/>
            <a:tailEnd/>
          </a:ln>
        </p:spPr>
        <p:txBody>
          <a:bodyPr lIns="85106" tIns="42552" rIns="85106" bIns="42552" anchor="ctr"/>
          <a:lstStyle/>
          <a:p>
            <a:pPr defTabSz="850900" eaLnBrk="0" hangingPunct="0">
              <a:lnSpc>
                <a:spcPct val="85000"/>
              </a:lnSpc>
            </a:pPr>
            <a:r>
              <a:rPr lang="en-US" sz="2600" b="1">
                <a:solidFill>
                  <a:srgbClr val="FF3300"/>
                </a:solidFill>
              </a:rPr>
              <a:t>Our Approach: FLARe RT-FT Middleware</a:t>
            </a:r>
          </a:p>
        </p:txBody>
      </p:sp>
      <p:sp>
        <p:nvSpPr>
          <p:cNvPr id="92163" name="Rectangle 3"/>
          <p:cNvSpPr>
            <a:spLocks noGrp="1" noChangeArrowheads="1"/>
          </p:cNvSpPr>
          <p:nvPr>
            <p:ph type="body" sz="half" idx="4294967295"/>
          </p:nvPr>
        </p:nvSpPr>
        <p:spPr>
          <a:xfrm>
            <a:off x="0" y="457200"/>
            <a:ext cx="3429000" cy="4876800"/>
          </a:xfrm>
        </p:spPr>
        <p:txBody>
          <a:bodyPr/>
          <a:lstStyle/>
          <a:p>
            <a:pPr>
              <a:spcBef>
                <a:spcPts val="600"/>
              </a:spcBef>
            </a:pPr>
            <a:r>
              <a:rPr lang="en-US" sz="2100" b="1" smtClean="0"/>
              <a:t>FLARe </a:t>
            </a:r>
            <a:r>
              <a:rPr lang="en-US" sz="2100" smtClean="0"/>
              <a:t>=</a:t>
            </a:r>
            <a:r>
              <a:rPr lang="en-US" sz="2100" b="1" smtClean="0"/>
              <a:t> </a:t>
            </a:r>
            <a:r>
              <a:rPr lang="en-US" sz="2100" u="sng" smtClean="0"/>
              <a:t>F</a:t>
            </a:r>
            <a:r>
              <a:rPr lang="en-US" sz="2100" smtClean="0"/>
              <a:t>ault-tolerant </a:t>
            </a:r>
            <a:r>
              <a:rPr lang="en-US" sz="2100" u="sng" smtClean="0"/>
              <a:t>L</a:t>
            </a:r>
            <a:r>
              <a:rPr lang="en-US" sz="2100" smtClean="0"/>
              <a:t>ightweight </a:t>
            </a:r>
            <a:r>
              <a:rPr lang="en-US" sz="2100" u="sng" smtClean="0"/>
              <a:t>A</a:t>
            </a:r>
            <a:r>
              <a:rPr lang="en-US" sz="2100" smtClean="0"/>
              <a:t>daptive </a:t>
            </a:r>
            <a:r>
              <a:rPr lang="en-US" sz="2100" u="sng" smtClean="0"/>
              <a:t>Re</a:t>
            </a:r>
            <a:r>
              <a:rPr lang="en-US" sz="2100" smtClean="0"/>
              <a:t>al-time Middleware</a:t>
            </a:r>
          </a:p>
          <a:p>
            <a:pPr lvl="1">
              <a:spcBef>
                <a:spcPts val="600"/>
              </a:spcBef>
            </a:pPr>
            <a:r>
              <a:rPr lang="en-US" sz="2100" smtClean="0"/>
              <a:t>RT-CORBA based lightweight FT</a:t>
            </a:r>
          </a:p>
          <a:p>
            <a:pPr>
              <a:spcBef>
                <a:spcPts val="600"/>
              </a:spcBef>
            </a:pPr>
            <a:r>
              <a:rPr lang="en-US" sz="2100" b="1" smtClean="0"/>
              <a:t>Resource-aware FT</a:t>
            </a:r>
          </a:p>
          <a:p>
            <a:pPr lvl="1">
              <a:spcBef>
                <a:spcPts val="600"/>
              </a:spcBef>
            </a:pPr>
            <a:r>
              <a:rPr lang="en-US" sz="1900" smtClean="0"/>
              <a:t>Resource manager – pluggable resource management algorithms</a:t>
            </a:r>
          </a:p>
          <a:p>
            <a:pPr lvl="1">
              <a:spcBef>
                <a:spcPts val="600"/>
              </a:spcBef>
            </a:pPr>
            <a:r>
              <a:rPr lang="en-US" sz="1900" smtClean="0"/>
              <a:t>FT decisions made in conjunction with middleware replication manager</a:t>
            </a:r>
          </a:p>
          <a:p>
            <a:pPr lvl="2">
              <a:spcBef>
                <a:spcPts val="600"/>
              </a:spcBef>
            </a:pPr>
            <a:r>
              <a:rPr lang="en-US" sz="1700" smtClean="0"/>
              <a:t>manages primary &amp; backup replicas</a:t>
            </a:r>
          </a:p>
          <a:p>
            <a:pPr lvl="2">
              <a:spcBef>
                <a:spcPts val="600"/>
              </a:spcBef>
            </a:pPr>
            <a:r>
              <a:rPr lang="en-US" sz="1700" smtClean="0"/>
              <a:t>provides registration interfaces</a:t>
            </a:r>
          </a:p>
          <a:p>
            <a:pPr lvl="2">
              <a:spcBef>
                <a:spcPts val="600"/>
              </a:spcBef>
            </a:pPr>
            <a:r>
              <a:rPr lang="en-US" sz="1700" smtClean="0"/>
              <a:t>handles failure detection</a:t>
            </a:r>
          </a:p>
          <a:p>
            <a:pPr lvl="2">
              <a:spcBef>
                <a:spcPts val="600"/>
              </a:spcBef>
            </a:pPr>
            <a:r>
              <a:rPr lang="en-US" sz="1700" smtClean="0"/>
              <a:t>starts new replicas</a:t>
            </a:r>
          </a:p>
        </p:txBody>
      </p:sp>
      <p:sp>
        <p:nvSpPr>
          <p:cNvPr id="20486" name="Rectangle 5"/>
          <p:cNvSpPr>
            <a:spLocks noChangeArrowheads="1"/>
          </p:cNvSpPr>
          <p:nvPr/>
        </p:nvSpPr>
        <p:spPr bwMode="auto">
          <a:xfrm>
            <a:off x="152400" y="5486400"/>
            <a:ext cx="8991600" cy="1066800"/>
          </a:xfrm>
          <a:prstGeom prst="rect">
            <a:avLst/>
          </a:prstGeom>
          <a:noFill/>
          <a:ln w="9525">
            <a:noFill/>
            <a:miter lim="800000"/>
            <a:headEnd/>
            <a:tailEnd/>
          </a:ln>
        </p:spPr>
        <p:txBody>
          <a:bodyPr lIns="85106" tIns="42552" rIns="85106" bIns="42552"/>
          <a:lstStyle/>
          <a:p>
            <a:pPr marL="425450" lvl="1" indent="-158750" algn="l" defTabSz="850900" eaLnBrk="0" hangingPunct="0">
              <a:spcBef>
                <a:spcPct val="20000"/>
              </a:spcBef>
              <a:buClr>
                <a:schemeClr val="tx1"/>
              </a:buClr>
              <a:buFontTx/>
              <a:buChar char="•"/>
            </a:pPr>
            <a:endParaRPr lang="en-US" sz="1500">
              <a:latin typeface="Arial" pitchFamily="34" charset="0"/>
            </a:endParaRPr>
          </a:p>
        </p:txBody>
      </p:sp>
      <p:sp>
        <p:nvSpPr>
          <p:cNvPr id="92166" name="Oval 6"/>
          <p:cNvSpPr>
            <a:spLocks noChangeArrowheads="1"/>
          </p:cNvSpPr>
          <p:nvPr/>
        </p:nvSpPr>
        <p:spPr bwMode="auto">
          <a:xfrm>
            <a:off x="7467600" y="3733800"/>
            <a:ext cx="1676400" cy="1905000"/>
          </a:xfrm>
          <a:prstGeom prst="ellipse">
            <a:avLst/>
          </a:prstGeom>
          <a:noFill/>
          <a:ln w="38100" algn="ctr">
            <a:solidFill>
              <a:srgbClr val="FF0000"/>
            </a:solidFill>
            <a:round/>
            <a:headEnd/>
            <a:tailEnd/>
          </a:ln>
        </p:spPr>
        <p:txBody>
          <a:bodyPr wrap="none" anchor="ctr"/>
          <a:lstStyle/>
          <a:p>
            <a:endParaRPr lang="en-US"/>
          </a:p>
        </p:txBody>
      </p:sp>
      <p:sp>
        <p:nvSpPr>
          <p:cNvPr id="92167" name="Oval 7"/>
          <p:cNvSpPr>
            <a:spLocks noChangeArrowheads="1"/>
          </p:cNvSpPr>
          <p:nvPr/>
        </p:nvSpPr>
        <p:spPr bwMode="auto">
          <a:xfrm>
            <a:off x="5715000" y="3962400"/>
            <a:ext cx="1447800" cy="1828800"/>
          </a:xfrm>
          <a:prstGeom prst="ellipse">
            <a:avLst/>
          </a:prstGeom>
          <a:noFill/>
          <a:ln w="38100" algn="ctr">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6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216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21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6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6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6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216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2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6" grpId="0" animBg="1"/>
      <p:bldP spid="92166" grpId="1" animBg="1"/>
      <p:bldP spid="9216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8"/>
          <p:cNvSpPr>
            <a:spLocks noGrp="1" noChangeArrowheads="1"/>
          </p:cNvSpPr>
          <p:nvPr>
            <p:ph type="sldNum" sz="quarter" idx="12"/>
          </p:nvPr>
        </p:nvSpPr>
        <p:spPr>
          <a:noFill/>
        </p:spPr>
        <p:txBody>
          <a:bodyPr/>
          <a:lstStyle/>
          <a:p>
            <a:fld id="{84C09A0E-E9AD-4289-89FD-53B65523881D}" type="slidenum">
              <a:rPr lang="en-US"/>
              <a:pPr/>
              <a:t>138</a:t>
            </a:fld>
            <a:endParaRPr lang="en-US"/>
          </a:p>
        </p:txBody>
      </p:sp>
      <p:sp>
        <p:nvSpPr>
          <p:cNvPr id="21508" name="Rectangle 2"/>
          <p:cNvSpPr>
            <a:spLocks noChangeArrowheads="1"/>
          </p:cNvSpPr>
          <p:nvPr/>
        </p:nvSpPr>
        <p:spPr bwMode="auto">
          <a:xfrm>
            <a:off x="0" y="47625"/>
            <a:ext cx="9144000" cy="381000"/>
          </a:xfrm>
          <a:prstGeom prst="rect">
            <a:avLst/>
          </a:prstGeom>
          <a:noFill/>
          <a:ln w="9525">
            <a:noFill/>
            <a:miter lim="800000"/>
            <a:headEnd/>
            <a:tailEnd/>
          </a:ln>
        </p:spPr>
        <p:txBody>
          <a:bodyPr lIns="85106" tIns="42552" rIns="85106" bIns="42552" anchor="ctr"/>
          <a:lstStyle/>
          <a:p>
            <a:pPr defTabSz="850900" eaLnBrk="0" hangingPunct="0">
              <a:lnSpc>
                <a:spcPct val="85000"/>
              </a:lnSpc>
            </a:pPr>
            <a:r>
              <a:rPr lang="en-US" sz="2600" b="1">
                <a:solidFill>
                  <a:srgbClr val="FF3300"/>
                </a:solidFill>
              </a:rPr>
              <a:t>Our Approach: FLARe RT-FT Middleware</a:t>
            </a:r>
          </a:p>
        </p:txBody>
      </p:sp>
      <p:sp>
        <p:nvSpPr>
          <p:cNvPr id="102403" name="Rectangle 3"/>
          <p:cNvSpPr>
            <a:spLocks noGrp="1" noChangeArrowheads="1"/>
          </p:cNvSpPr>
          <p:nvPr>
            <p:ph type="body" sz="half" idx="4294967295"/>
          </p:nvPr>
        </p:nvSpPr>
        <p:spPr>
          <a:xfrm>
            <a:off x="-65088" y="457200"/>
            <a:ext cx="3657601" cy="5943600"/>
          </a:xfrm>
        </p:spPr>
        <p:txBody>
          <a:bodyPr/>
          <a:lstStyle/>
          <a:p>
            <a:pPr>
              <a:spcBef>
                <a:spcPts val="600"/>
              </a:spcBef>
            </a:pPr>
            <a:r>
              <a:rPr lang="en-US" b="1" smtClean="0"/>
              <a:t>Real-time performance during failures &amp; overloads</a:t>
            </a:r>
          </a:p>
          <a:p>
            <a:pPr lvl="1">
              <a:spcBef>
                <a:spcPts val="600"/>
              </a:spcBef>
            </a:pPr>
            <a:r>
              <a:rPr lang="en-US" smtClean="0"/>
              <a:t>monitor CPU utilizations at hosts where primary &amp; backups are deployed</a:t>
            </a:r>
          </a:p>
          <a:p>
            <a:pPr lvl="1">
              <a:spcBef>
                <a:spcPts val="600"/>
              </a:spcBef>
            </a:pPr>
            <a:r>
              <a:rPr lang="en-US" smtClean="0"/>
              <a:t>Load-Aware Adaptive       Failover Strategy (LAAF)</a:t>
            </a:r>
          </a:p>
          <a:p>
            <a:pPr lvl="2">
              <a:spcBef>
                <a:spcPts val="600"/>
              </a:spcBef>
            </a:pPr>
            <a:r>
              <a:rPr lang="en-US" smtClean="0"/>
              <a:t>failover targets chosen on the least loaded host hosting the backups </a:t>
            </a:r>
          </a:p>
          <a:p>
            <a:pPr lvl="1">
              <a:spcBef>
                <a:spcPts val="600"/>
              </a:spcBef>
            </a:pPr>
            <a:r>
              <a:rPr lang="en-US" smtClean="0"/>
              <a:t>Resource Overload Management Redirector (ROME) strategy</a:t>
            </a:r>
          </a:p>
          <a:p>
            <a:pPr lvl="2">
              <a:spcBef>
                <a:spcPts val="600"/>
              </a:spcBef>
            </a:pPr>
            <a:r>
              <a:rPr lang="en-US" smtClean="0"/>
              <a:t>clients are forcefully redirected to least loaded backups – overloads are treated as failures</a:t>
            </a:r>
            <a:endParaRPr lang="en-US" sz="1600" smtClean="0"/>
          </a:p>
          <a:p>
            <a:pPr lvl="1">
              <a:spcBef>
                <a:spcPts val="600"/>
              </a:spcBef>
            </a:pPr>
            <a:r>
              <a:rPr lang="en-US" smtClean="0"/>
              <a:t>LAAF &amp; ROME adapt to changing system loads &amp; resource availabilities</a:t>
            </a:r>
          </a:p>
        </p:txBody>
      </p:sp>
      <p:pic>
        <p:nvPicPr>
          <p:cNvPr id="21510" name="Picture 4" descr="ftrt"/>
          <p:cNvPicPr>
            <a:picLocks noGrp="1" noChangeAspect="1" noChangeArrowheads="1"/>
          </p:cNvPicPr>
          <p:nvPr>
            <p:ph sz="half" idx="4294967295"/>
          </p:nvPr>
        </p:nvPicPr>
        <p:blipFill>
          <a:blip r:embed="rId3" cstate="print"/>
          <a:srcRect/>
          <a:stretch>
            <a:fillRect/>
          </a:stretch>
        </p:blipFill>
        <p:spPr>
          <a:xfrm>
            <a:off x="3429000" y="577850"/>
            <a:ext cx="5715000" cy="4756150"/>
          </a:xfrm>
          <a:noFill/>
        </p:spPr>
      </p:pic>
      <p:sp>
        <p:nvSpPr>
          <p:cNvPr id="21511" name="Rectangle 5"/>
          <p:cNvSpPr>
            <a:spLocks noChangeArrowheads="1"/>
          </p:cNvSpPr>
          <p:nvPr/>
        </p:nvSpPr>
        <p:spPr bwMode="auto">
          <a:xfrm>
            <a:off x="152400" y="5486400"/>
            <a:ext cx="8991600" cy="1066800"/>
          </a:xfrm>
          <a:prstGeom prst="rect">
            <a:avLst/>
          </a:prstGeom>
          <a:noFill/>
          <a:ln w="9525">
            <a:noFill/>
            <a:miter lim="800000"/>
            <a:headEnd/>
            <a:tailEnd/>
          </a:ln>
        </p:spPr>
        <p:txBody>
          <a:bodyPr lIns="85106" tIns="42552" rIns="85106" bIns="42552"/>
          <a:lstStyle/>
          <a:p>
            <a:pPr marL="425450" lvl="1" indent="-158750" algn="l" defTabSz="850900" eaLnBrk="0" hangingPunct="0">
              <a:spcBef>
                <a:spcPct val="20000"/>
              </a:spcBef>
              <a:buClr>
                <a:schemeClr val="tx1"/>
              </a:buClr>
              <a:buFontTx/>
              <a:buChar char="•"/>
            </a:pPr>
            <a:endParaRPr lang="en-US" sz="1500">
              <a:latin typeface="Arial" pitchFamily="34" charset="0"/>
            </a:endParaRPr>
          </a:p>
        </p:txBody>
      </p:sp>
      <p:sp>
        <p:nvSpPr>
          <p:cNvPr id="102406" name="Oval 6"/>
          <p:cNvSpPr>
            <a:spLocks noChangeArrowheads="1"/>
          </p:cNvSpPr>
          <p:nvPr/>
        </p:nvSpPr>
        <p:spPr bwMode="auto">
          <a:xfrm>
            <a:off x="6096000" y="1371600"/>
            <a:ext cx="1600200" cy="2743200"/>
          </a:xfrm>
          <a:prstGeom prst="ellipse">
            <a:avLst/>
          </a:prstGeom>
          <a:noFill/>
          <a:ln w="38100" algn="ctr">
            <a:solidFill>
              <a:srgbClr val="FF0000"/>
            </a:solidFill>
            <a:round/>
            <a:headEnd/>
            <a:tailEnd/>
          </a:ln>
        </p:spPr>
        <p:txBody>
          <a:bodyPr wrap="none" anchor="ctr"/>
          <a:lstStyle/>
          <a:p>
            <a:endParaRPr lang="en-US"/>
          </a:p>
        </p:txBody>
      </p:sp>
      <p:sp>
        <p:nvSpPr>
          <p:cNvPr id="102407" name="Oval 7"/>
          <p:cNvSpPr>
            <a:spLocks noChangeArrowheads="1"/>
          </p:cNvSpPr>
          <p:nvPr/>
        </p:nvSpPr>
        <p:spPr bwMode="auto">
          <a:xfrm>
            <a:off x="7467600" y="4114800"/>
            <a:ext cx="1524000" cy="1981200"/>
          </a:xfrm>
          <a:prstGeom prst="ellipse">
            <a:avLst/>
          </a:prstGeom>
          <a:noFill/>
          <a:ln w="57150" algn="ctr">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240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40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0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0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animBg="1"/>
      <p:bldP spid="102407"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8"/>
          <p:cNvSpPr>
            <a:spLocks noGrp="1" noChangeArrowheads="1"/>
          </p:cNvSpPr>
          <p:nvPr>
            <p:ph type="sldNum" sz="quarter" idx="12"/>
          </p:nvPr>
        </p:nvSpPr>
        <p:spPr>
          <a:noFill/>
        </p:spPr>
        <p:txBody>
          <a:bodyPr/>
          <a:lstStyle/>
          <a:p>
            <a:fld id="{61D47EB7-CF59-4FA7-AC44-54475591FBF6}" type="slidenum">
              <a:rPr lang="en-US"/>
              <a:pPr/>
              <a:t>139</a:t>
            </a:fld>
            <a:endParaRPr lang="en-US"/>
          </a:p>
        </p:txBody>
      </p:sp>
      <p:pic>
        <p:nvPicPr>
          <p:cNvPr id="22531" name="Picture 4" descr="ftrt"/>
          <p:cNvPicPr>
            <a:picLocks noGrp="1" noChangeAspect="1" noChangeArrowheads="1"/>
          </p:cNvPicPr>
          <p:nvPr>
            <p:ph sz="half" idx="4294967295"/>
          </p:nvPr>
        </p:nvPicPr>
        <p:blipFill>
          <a:blip r:embed="rId3" cstate="print"/>
          <a:srcRect/>
          <a:stretch>
            <a:fillRect/>
          </a:stretch>
        </p:blipFill>
        <p:spPr>
          <a:xfrm>
            <a:off x="3429000" y="577850"/>
            <a:ext cx="5715000" cy="4756150"/>
          </a:xfrm>
          <a:noFill/>
        </p:spPr>
      </p:pic>
      <p:sp>
        <p:nvSpPr>
          <p:cNvPr id="22532" name="Rectangle 2"/>
          <p:cNvSpPr>
            <a:spLocks noChangeArrowheads="1"/>
          </p:cNvSpPr>
          <p:nvPr/>
        </p:nvSpPr>
        <p:spPr bwMode="auto">
          <a:xfrm>
            <a:off x="0" y="47625"/>
            <a:ext cx="9144000" cy="381000"/>
          </a:xfrm>
          <a:prstGeom prst="rect">
            <a:avLst/>
          </a:prstGeom>
          <a:noFill/>
          <a:ln w="9525">
            <a:noFill/>
            <a:miter lim="800000"/>
            <a:headEnd/>
            <a:tailEnd/>
          </a:ln>
        </p:spPr>
        <p:txBody>
          <a:bodyPr lIns="85106" tIns="42552" rIns="85106" bIns="42552" anchor="ctr"/>
          <a:lstStyle/>
          <a:p>
            <a:pPr defTabSz="850900" eaLnBrk="0" hangingPunct="0">
              <a:lnSpc>
                <a:spcPct val="85000"/>
              </a:lnSpc>
            </a:pPr>
            <a:r>
              <a:rPr lang="en-US" sz="2600" b="1">
                <a:solidFill>
                  <a:srgbClr val="FF3300"/>
                </a:solidFill>
              </a:rPr>
              <a:t>Our Approach: FLARe RT-FT Middleware</a:t>
            </a:r>
          </a:p>
        </p:txBody>
      </p:sp>
      <p:sp>
        <p:nvSpPr>
          <p:cNvPr id="94211" name="Rectangle 3"/>
          <p:cNvSpPr>
            <a:spLocks noGrp="1" noChangeArrowheads="1"/>
          </p:cNvSpPr>
          <p:nvPr>
            <p:ph type="body" sz="half" idx="4294967295"/>
          </p:nvPr>
        </p:nvSpPr>
        <p:spPr>
          <a:xfrm>
            <a:off x="0" y="609600"/>
            <a:ext cx="3429000" cy="4876800"/>
          </a:xfrm>
        </p:spPr>
        <p:txBody>
          <a:bodyPr/>
          <a:lstStyle/>
          <a:p>
            <a:r>
              <a:rPr lang="en-US" sz="2000" b="1" smtClean="0"/>
              <a:t>Transparent &amp; Fast Failover</a:t>
            </a:r>
          </a:p>
          <a:p>
            <a:pPr lvl="1"/>
            <a:r>
              <a:rPr lang="en-US" sz="2000" smtClean="0"/>
              <a:t>Redirection using client-side portable interceptors</a:t>
            </a:r>
          </a:p>
          <a:p>
            <a:pPr lvl="1"/>
            <a:r>
              <a:rPr lang="en-US" sz="2000" smtClean="0"/>
              <a:t>catches processor and process failure exceptions and redirects clients to alternate targets</a:t>
            </a:r>
          </a:p>
          <a:p>
            <a:pPr lvl="1"/>
            <a:r>
              <a:rPr lang="en-US" sz="2000" smtClean="0"/>
              <a:t>Failure detection can be improved with better protocols – e.g., SCTP</a:t>
            </a:r>
          </a:p>
          <a:p>
            <a:pPr lvl="2"/>
            <a:r>
              <a:rPr lang="en-US" sz="2000" smtClean="0"/>
              <a:t>middleware supports pluggable transports</a:t>
            </a:r>
          </a:p>
        </p:txBody>
      </p:sp>
      <p:sp>
        <p:nvSpPr>
          <p:cNvPr id="22534" name="Rectangle 5"/>
          <p:cNvSpPr>
            <a:spLocks noChangeArrowheads="1"/>
          </p:cNvSpPr>
          <p:nvPr/>
        </p:nvSpPr>
        <p:spPr bwMode="auto">
          <a:xfrm>
            <a:off x="152400" y="5486400"/>
            <a:ext cx="8991600" cy="1066800"/>
          </a:xfrm>
          <a:prstGeom prst="rect">
            <a:avLst/>
          </a:prstGeom>
          <a:noFill/>
          <a:ln w="9525">
            <a:noFill/>
            <a:miter lim="800000"/>
            <a:headEnd/>
            <a:tailEnd/>
          </a:ln>
        </p:spPr>
        <p:txBody>
          <a:bodyPr lIns="85106" tIns="42552" rIns="85106" bIns="42552"/>
          <a:lstStyle/>
          <a:p>
            <a:pPr marL="425450" lvl="1" indent="-158750" algn="l" defTabSz="850900" eaLnBrk="0" hangingPunct="0">
              <a:spcBef>
                <a:spcPct val="20000"/>
              </a:spcBef>
              <a:buClr>
                <a:schemeClr val="tx1"/>
              </a:buClr>
              <a:buFontTx/>
              <a:buChar char="•"/>
            </a:pPr>
            <a:endParaRPr lang="en-US" sz="1500">
              <a:latin typeface="Arial" pitchFamily="34" charset="0"/>
            </a:endParaRPr>
          </a:p>
        </p:txBody>
      </p:sp>
      <p:sp>
        <p:nvSpPr>
          <p:cNvPr id="94214" name="Oval 6"/>
          <p:cNvSpPr>
            <a:spLocks noChangeArrowheads="1"/>
          </p:cNvSpPr>
          <p:nvPr/>
        </p:nvSpPr>
        <p:spPr bwMode="auto">
          <a:xfrm>
            <a:off x="3124200" y="1828800"/>
            <a:ext cx="2514600" cy="762000"/>
          </a:xfrm>
          <a:prstGeom prst="ellipse">
            <a:avLst/>
          </a:prstGeom>
          <a:noFill/>
          <a:ln w="38100" algn="ctr">
            <a:solidFill>
              <a:srgbClr val="FF0000"/>
            </a:solidFill>
            <a:round/>
            <a:headEnd/>
            <a:tailEnd/>
          </a:ln>
        </p:spPr>
        <p:txBody>
          <a:bodyPr wrap="none" anchor="ctr"/>
          <a:lstStyle/>
          <a:p>
            <a:endParaRPr lang="en-US"/>
          </a:p>
        </p:txBody>
      </p:sp>
      <p:sp>
        <p:nvSpPr>
          <p:cNvPr id="94215" name="Line 7"/>
          <p:cNvSpPr>
            <a:spLocks noChangeShapeType="1"/>
          </p:cNvSpPr>
          <p:nvPr/>
        </p:nvSpPr>
        <p:spPr bwMode="auto">
          <a:xfrm>
            <a:off x="5715000" y="1631950"/>
            <a:ext cx="0" cy="53340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421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42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421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4" grpId="0" animBg="1"/>
      <p:bldP spid="942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7788"/>
            <a:ext cx="8382000" cy="554038"/>
          </a:xfrm>
        </p:spPr>
        <p:txBody>
          <a:bodyPr/>
          <a:lstStyle/>
          <a:p>
            <a:r>
              <a:rPr lang="en-US" dirty="0" smtClean="0"/>
              <a:t>Component-based Design of DRE Systems</a:t>
            </a:r>
            <a:endParaRPr lang="en-US" dirty="0"/>
          </a:p>
        </p:txBody>
      </p:sp>
      <p:sp>
        <p:nvSpPr>
          <p:cNvPr id="6" name="Slide Number Placeholder 5"/>
          <p:cNvSpPr>
            <a:spLocks noGrp="1"/>
          </p:cNvSpPr>
          <p:nvPr>
            <p:ph type="sldNum" sz="quarter" idx="12"/>
          </p:nvPr>
        </p:nvSpPr>
        <p:spPr/>
        <p:txBody>
          <a:bodyPr/>
          <a:lstStyle/>
          <a:p>
            <a:pPr>
              <a:defRPr/>
            </a:pPr>
            <a:fld id="{FDEA51B9-1E76-42F4-8B16-7FFFD7B2CA74}" type="slidenum">
              <a:rPr lang="en-US" smtClean="0"/>
              <a:pPr>
                <a:defRPr/>
              </a:pPr>
              <a:t>14</a:t>
            </a:fld>
            <a:endParaRPr lang="en-US" dirty="0"/>
          </a:p>
        </p:txBody>
      </p:sp>
      <p:sp>
        <p:nvSpPr>
          <p:cNvPr id="7" name="Content Placeholder 3"/>
          <p:cNvSpPr>
            <a:spLocks noGrp="1"/>
          </p:cNvSpPr>
          <p:nvPr>
            <p:ph sz="quarter" idx="2"/>
          </p:nvPr>
        </p:nvSpPr>
        <p:spPr>
          <a:xfrm>
            <a:off x="228600" y="533400"/>
            <a:ext cx="8610600" cy="3124200"/>
          </a:xfrm>
        </p:spPr>
        <p:txBody>
          <a:bodyPr/>
          <a:lstStyle/>
          <a:p>
            <a:r>
              <a:rPr lang="en-US" sz="2000" b="1" dirty="0" smtClean="0"/>
              <a:t>Operational String model</a:t>
            </a:r>
            <a:r>
              <a:rPr lang="en-US" sz="2000" dirty="0" smtClean="0"/>
              <a:t> of component-based DRE systems</a:t>
            </a:r>
          </a:p>
          <a:p>
            <a:pPr lvl="1"/>
            <a:r>
              <a:rPr lang="en-US" sz="1800" dirty="0" smtClean="0"/>
              <a:t>A multi-tier processing model focused on the end-to-end </a:t>
            </a:r>
            <a:r>
              <a:rPr lang="en-US" sz="1800" dirty="0" err="1" smtClean="0"/>
              <a:t>QoS</a:t>
            </a:r>
            <a:r>
              <a:rPr lang="en-US" sz="1800" dirty="0" smtClean="0"/>
              <a:t> requirements</a:t>
            </a:r>
          </a:p>
          <a:p>
            <a:pPr lvl="1"/>
            <a:r>
              <a:rPr lang="en-US" sz="1800" dirty="0" smtClean="0"/>
              <a:t>Functionality is a </a:t>
            </a:r>
            <a:r>
              <a:rPr lang="en-US" sz="1800" b="1" dirty="0" smtClean="0"/>
              <a:t>chain of tasks</a:t>
            </a:r>
            <a:r>
              <a:rPr lang="en-US" sz="1800" dirty="0" smtClean="0"/>
              <a:t> scheduled on a pool of computing nodes</a:t>
            </a:r>
          </a:p>
          <a:p>
            <a:pPr lvl="1"/>
            <a:r>
              <a:rPr lang="en-US" sz="1800" dirty="0" smtClean="0"/>
              <a:t>Resources, </a:t>
            </a:r>
            <a:r>
              <a:rPr lang="en-US" sz="1800" dirty="0" err="1" smtClean="0"/>
              <a:t>QoS</a:t>
            </a:r>
            <a:r>
              <a:rPr lang="en-US" sz="1800" dirty="0" smtClean="0"/>
              <a:t>, &amp; deployment are managed end-to-end</a:t>
            </a:r>
          </a:p>
          <a:p>
            <a:r>
              <a:rPr lang="en-US" sz="2000" b="1" dirty="0" smtClean="0"/>
              <a:t>End-to-end </a:t>
            </a:r>
            <a:r>
              <a:rPr lang="en-US" sz="2000" b="1" dirty="0" err="1" smtClean="0"/>
              <a:t>QoS</a:t>
            </a:r>
            <a:r>
              <a:rPr lang="en-US" sz="2000" dirty="0" smtClean="0"/>
              <a:t> requirements</a:t>
            </a:r>
          </a:p>
          <a:p>
            <a:pPr lvl="1"/>
            <a:r>
              <a:rPr lang="en-US" sz="1800" b="1" dirty="0" smtClean="0"/>
              <a:t>Critical Path:</a:t>
            </a:r>
            <a:r>
              <a:rPr lang="en-US" sz="1800" dirty="0" smtClean="0"/>
              <a:t> The chain of tasks that is time-critical from source to destination</a:t>
            </a:r>
          </a:p>
          <a:p>
            <a:pPr lvl="1"/>
            <a:r>
              <a:rPr lang="en-US" sz="1800" dirty="0" smtClean="0"/>
              <a:t>Need predictable scheduling of computing resources across components</a:t>
            </a:r>
          </a:p>
          <a:p>
            <a:pPr lvl="1"/>
            <a:r>
              <a:rPr lang="en-US" sz="1800" dirty="0" smtClean="0"/>
              <a:t>Need network bandwidth reservations to ensure timely packet delivery</a:t>
            </a:r>
          </a:p>
          <a:p>
            <a:pPr lvl="1"/>
            <a:r>
              <a:rPr lang="en-US" sz="1800" dirty="0" smtClean="0"/>
              <a:t>Failures may compromise end-to-end </a:t>
            </a:r>
            <a:r>
              <a:rPr lang="en-US" sz="1800" dirty="0" err="1" smtClean="0"/>
              <a:t>QoS</a:t>
            </a:r>
            <a:endParaRPr lang="en-US" sz="1800" dirty="0" smtClean="0"/>
          </a:p>
        </p:txBody>
      </p:sp>
      <p:graphicFrame>
        <p:nvGraphicFramePr>
          <p:cNvPr id="153602" name="Object 2"/>
          <p:cNvGraphicFramePr>
            <a:graphicFrameLocks noChangeAspect="1"/>
          </p:cNvGraphicFramePr>
          <p:nvPr/>
        </p:nvGraphicFramePr>
        <p:xfrm>
          <a:off x="2133600" y="3767192"/>
          <a:ext cx="5257800" cy="2481209"/>
        </p:xfrm>
        <a:graphic>
          <a:graphicData uri="http://schemas.openxmlformats.org/presentationml/2006/ole">
            <p:oleObj spid="_x0000_s350210" name="Visio" r:id="rId4" imgW="10342778" imgH="4549750" progId="Visio.Drawing.11">
              <p:embed/>
            </p:oleObj>
          </a:graphicData>
        </a:graphic>
      </p:graphicFrame>
      <p:sp>
        <p:nvSpPr>
          <p:cNvPr id="10" name="Freeform 9"/>
          <p:cNvSpPr/>
          <p:nvPr/>
        </p:nvSpPr>
        <p:spPr bwMode="auto">
          <a:xfrm>
            <a:off x="2057400" y="4800600"/>
            <a:ext cx="5486400" cy="955093"/>
          </a:xfrm>
          <a:custGeom>
            <a:avLst/>
            <a:gdLst>
              <a:gd name="connsiteX0" fmla="*/ 0 w 6183086"/>
              <a:gd name="connsiteY0" fmla="*/ 1259893 h 1259893"/>
              <a:gd name="connsiteX1" fmla="*/ 87086 w 6183086"/>
              <a:gd name="connsiteY1" fmla="*/ 1230864 h 1259893"/>
              <a:gd name="connsiteX2" fmla="*/ 130629 w 6183086"/>
              <a:gd name="connsiteY2" fmla="*/ 1216350 h 1259893"/>
              <a:gd name="connsiteX3" fmla="*/ 986972 w 6183086"/>
              <a:gd name="connsiteY3" fmla="*/ 1216350 h 1259893"/>
              <a:gd name="connsiteX4" fmla="*/ 1103086 w 6183086"/>
              <a:gd name="connsiteY4" fmla="*/ 1143779 h 1259893"/>
              <a:gd name="connsiteX5" fmla="*/ 1233715 w 6183086"/>
              <a:gd name="connsiteY5" fmla="*/ 1056693 h 1259893"/>
              <a:gd name="connsiteX6" fmla="*/ 1277258 w 6183086"/>
              <a:gd name="connsiteY6" fmla="*/ 1027664 h 1259893"/>
              <a:gd name="connsiteX7" fmla="*/ 1407886 w 6183086"/>
              <a:gd name="connsiteY7" fmla="*/ 926064 h 1259893"/>
              <a:gd name="connsiteX8" fmla="*/ 1451429 w 6183086"/>
              <a:gd name="connsiteY8" fmla="*/ 897036 h 1259893"/>
              <a:gd name="connsiteX9" fmla="*/ 1494972 w 6183086"/>
              <a:gd name="connsiteY9" fmla="*/ 853493 h 1259893"/>
              <a:gd name="connsiteX10" fmla="*/ 1538515 w 6183086"/>
              <a:gd name="connsiteY10" fmla="*/ 838979 h 1259893"/>
              <a:gd name="connsiteX11" fmla="*/ 1582058 w 6183086"/>
              <a:gd name="connsiteY11" fmla="*/ 809950 h 1259893"/>
              <a:gd name="connsiteX12" fmla="*/ 1669143 w 6183086"/>
              <a:gd name="connsiteY12" fmla="*/ 780921 h 1259893"/>
              <a:gd name="connsiteX13" fmla="*/ 1799772 w 6183086"/>
              <a:gd name="connsiteY13" fmla="*/ 751893 h 1259893"/>
              <a:gd name="connsiteX14" fmla="*/ 3193143 w 6183086"/>
              <a:gd name="connsiteY14" fmla="*/ 766407 h 1259893"/>
              <a:gd name="connsiteX15" fmla="*/ 3730172 w 6183086"/>
              <a:gd name="connsiteY15" fmla="*/ 780921 h 1259893"/>
              <a:gd name="connsiteX16" fmla="*/ 4296229 w 6183086"/>
              <a:gd name="connsiteY16" fmla="*/ 766407 h 1259893"/>
              <a:gd name="connsiteX17" fmla="*/ 4397829 w 6183086"/>
              <a:gd name="connsiteY17" fmla="*/ 722864 h 1259893"/>
              <a:gd name="connsiteX18" fmla="*/ 4499429 w 6183086"/>
              <a:gd name="connsiteY18" fmla="*/ 606750 h 1259893"/>
              <a:gd name="connsiteX19" fmla="*/ 4557486 w 6183086"/>
              <a:gd name="connsiteY19" fmla="*/ 519664 h 1259893"/>
              <a:gd name="connsiteX20" fmla="*/ 4586515 w 6183086"/>
              <a:gd name="connsiteY20" fmla="*/ 476121 h 1259893"/>
              <a:gd name="connsiteX21" fmla="*/ 4630058 w 6183086"/>
              <a:gd name="connsiteY21" fmla="*/ 447093 h 1259893"/>
              <a:gd name="connsiteX22" fmla="*/ 4702629 w 6183086"/>
              <a:gd name="connsiteY22" fmla="*/ 360007 h 1259893"/>
              <a:gd name="connsiteX23" fmla="*/ 4789715 w 6183086"/>
              <a:gd name="connsiteY23" fmla="*/ 287436 h 1259893"/>
              <a:gd name="connsiteX24" fmla="*/ 4833258 w 6183086"/>
              <a:gd name="connsiteY24" fmla="*/ 272921 h 1259893"/>
              <a:gd name="connsiteX25" fmla="*/ 4920343 w 6183086"/>
              <a:gd name="connsiteY25" fmla="*/ 200350 h 1259893"/>
              <a:gd name="connsiteX26" fmla="*/ 4963886 w 6183086"/>
              <a:gd name="connsiteY26" fmla="*/ 171321 h 1259893"/>
              <a:gd name="connsiteX27" fmla="*/ 5050972 w 6183086"/>
              <a:gd name="connsiteY27" fmla="*/ 142293 h 1259893"/>
              <a:gd name="connsiteX28" fmla="*/ 5094515 w 6183086"/>
              <a:gd name="connsiteY28" fmla="*/ 113264 h 1259893"/>
              <a:gd name="connsiteX29" fmla="*/ 5152572 w 6183086"/>
              <a:gd name="connsiteY29" fmla="*/ 98750 h 1259893"/>
              <a:gd name="connsiteX30" fmla="*/ 5196115 w 6183086"/>
              <a:gd name="connsiteY30" fmla="*/ 84236 h 1259893"/>
              <a:gd name="connsiteX31" fmla="*/ 5254172 w 6183086"/>
              <a:gd name="connsiteY31" fmla="*/ 69721 h 1259893"/>
              <a:gd name="connsiteX32" fmla="*/ 5341258 w 6183086"/>
              <a:gd name="connsiteY32" fmla="*/ 40693 h 1259893"/>
              <a:gd name="connsiteX33" fmla="*/ 6183086 w 6183086"/>
              <a:gd name="connsiteY33" fmla="*/ 26179 h 12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83086" h="1259893">
                <a:moveTo>
                  <a:pt x="0" y="1259893"/>
                </a:moveTo>
                <a:lnTo>
                  <a:pt x="87086" y="1230864"/>
                </a:lnTo>
                <a:lnTo>
                  <a:pt x="130629" y="1216350"/>
                </a:lnTo>
                <a:cubicBezTo>
                  <a:pt x="287571" y="1220178"/>
                  <a:pt x="758522" y="1247502"/>
                  <a:pt x="986972" y="1216350"/>
                </a:cubicBezTo>
                <a:cubicBezTo>
                  <a:pt x="1021228" y="1211679"/>
                  <a:pt x="1078520" y="1160975"/>
                  <a:pt x="1103086" y="1143779"/>
                </a:cubicBezTo>
                <a:cubicBezTo>
                  <a:pt x="1103171" y="1143720"/>
                  <a:pt x="1211900" y="1071236"/>
                  <a:pt x="1233715" y="1056693"/>
                </a:cubicBezTo>
                <a:cubicBezTo>
                  <a:pt x="1248229" y="1047017"/>
                  <a:pt x="1264923" y="1039999"/>
                  <a:pt x="1277258" y="1027664"/>
                </a:cubicBezTo>
                <a:cubicBezTo>
                  <a:pt x="1345469" y="959452"/>
                  <a:pt x="1303722" y="995506"/>
                  <a:pt x="1407886" y="926064"/>
                </a:cubicBezTo>
                <a:cubicBezTo>
                  <a:pt x="1422400" y="916388"/>
                  <a:pt x="1439094" y="909371"/>
                  <a:pt x="1451429" y="897036"/>
                </a:cubicBezTo>
                <a:cubicBezTo>
                  <a:pt x="1465943" y="882522"/>
                  <a:pt x="1477893" y="864879"/>
                  <a:pt x="1494972" y="853493"/>
                </a:cubicBezTo>
                <a:cubicBezTo>
                  <a:pt x="1507702" y="845006"/>
                  <a:pt x="1524001" y="843817"/>
                  <a:pt x="1538515" y="838979"/>
                </a:cubicBezTo>
                <a:cubicBezTo>
                  <a:pt x="1553029" y="829303"/>
                  <a:pt x="1566117" y="817035"/>
                  <a:pt x="1582058" y="809950"/>
                </a:cubicBezTo>
                <a:cubicBezTo>
                  <a:pt x="1610019" y="797523"/>
                  <a:pt x="1640115" y="790597"/>
                  <a:pt x="1669143" y="780921"/>
                </a:cubicBezTo>
                <a:cubicBezTo>
                  <a:pt x="1740601" y="757102"/>
                  <a:pt x="1697603" y="768921"/>
                  <a:pt x="1799772" y="751893"/>
                </a:cubicBezTo>
                <a:lnTo>
                  <a:pt x="3193143" y="766407"/>
                </a:lnTo>
                <a:cubicBezTo>
                  <a:pt x="3372198" y="769100"/>
                  <a:pt x="3551097" y="780921"/>
                  <a:pt x="3730172" y="780921"/>
                </a:cubicBezTo>
                <a:cubicBezTo>
                  <a:pt x="3918920" y="780921"/>
                  <a:pt x="4107543" y="771245"/>
                  <a:pt x="4296229" y="766407"/>
                </a:cubicBezTo>
                <a:cubicBezTo>
                  <a:pt x="4334531" y="756832"/>
                  <a:pt x="4369763" y="754940"/>
                  <a:pt x="4397829" y="722864"/>
                </a:cubicBezTo>
                <a:cubicBezTo>
                  <a:pt x="4516363" y="587397"/>
                  <a:pt x="4401457" y="672065"/>
                  <a:pt x="4499429" y="606750"/>
                </a:cubicBezTo>
                <a:lnTo>
                  <a:pt x="4557486" y="519664"/>
                </a:lnTo>
                <a:cubicBezTo>
                  <a:pt x="4567162" y="505150"/>
                  <a:pt x="4572001" y="485797"/>
                  <a:pt x="4586515" y="476121"/>
                </a:cubicBezTo>
                <a:lnTo>
                  <a:pt x="4630058" y="447093"/>
                </a:lnTo>
                <a:cubicBezTo>
                  <a:pt x="4654444" y="373932"/>
                  <a:pt x="4628818" y="423274"/>
                  <a:pt x="4702629" y="360007"/>
                </a:cubicBezTo>
                <a:cubicBezTo>
                  <a:pt x="4747571" y="321485"/>
                  <a:pt x="4738386" y="313100"/>
                  <a:pt x="4789715" y="287436"/>
                </a:cubicBezTo>
                <a:cubicBezTo>
                  <a:pt x="4803399" y="280594"/>
                  <a:pt x="4819574" y="279763"/>
                  <a:pt x="4833258" y="272921"/>
                </a:cubicBezTo>
                <a:cubicBezTo>
                  <a:pt x="4887312" y="245894"/>
                  <a:pt x="4872193" y="240475"/>
                  <a:pt x="4920343" y="200350"/>
                </a:cubicBezTo>
                <a:cubicBezTo>
                  <a:pt x="4933744" y="189183"/>
                  <a:pt x="4947945" y="178406"/>
                  <a:pt x="4963886" y="171321"/>
                </a:cubicBezTo>
                <a:cubicBezTo>
                  <a:pt x="4991848" y="158894"/>
                  <a:pt x="5050972" y="142293"/>
                  <a:pt x="5050972" y="142293"/>
                </a:cubicBezTo>
                <a:cubicBezTo>
                  <a:pt x="5065486" y="132617"/>
                  <a:pt x="5078481" y="120136"/>
                  <a:pt x="5094515" y="113264"/>
                </a:cubicBezTo>
                <a:cubicBezTo>
                  <a:pt x="5112850" y="105406"/>
                  <a:pt x="5133392" y="104230"/>
                  <a:pt x="5152572" y="98750"/>
                </a:cubicBezTo>
                <a:cubicBezTo>
                  <a:pt x="5167283" y="94547"/>
                  <a:pt x="5181404" y="88439"/>
                  <a:pt x="5196115" y="84236"/>
                </a:cubicBezTo>
                <a:cubicBezTo>
                  <a:pt x="5215295" y="78756"/>
                  <a:pt x="5235065" y="75453"/>
                  <a:pt x="5254172" y="69721"/>
                </a:cubicBezTo>
                <a:cubicBezTo>
                  <a:pt x="5283480" y="60928"/>
                  <a:pt x="5310846" y="44072"/>
                  <a:pt x="5341258" y="40693"/>
                </a:cubicBezTo>
                <a:cubicBezTo>
                  <a:pt x="5707503" y="0"/>
                  <a:pt x="5428075" y="26179"/>
                  <a:pt x="6183086" y="26179"/>
                </a:cubicBezTo>
              </a:path>
            </a:pathLst>
          </a:custGeom>
          <a:noFill/>
          <a:ln w="254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1" name="TextBox 10"/>
          <p:cNvSpPr txBox="1"/>
          <p:nvPr/>
        </p:nvSpPr>
        <p:spPr>
          <a:xfrm>
            <a:off x="1295400" y="6290102"/>
            <a:ext cx="6705600" cy="415498"/>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Must support highly available operational strings!</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8"/>
          <p:cNvSpPr>
            <a:spLocks noGrp="1" noChangeArrowheads="1"/>
          </p:cNvSpPr>
          <p:nvPr>
            <p:ph type="sldNum" sz="quarter" idx="12"/>
          </p:nvPr>
        </p:nvSpPr>
        <p:spPr>
          <a:noFill/>
        </p:spPr>
        <p:txBody>
          <a:bodyPr/>
          <a:lstStyle/>
          <a:p>
            <a:fld id="{81DAA74C-57D9-4979-A530-1D067C3E6DCC}" type="slidenum">
              <a:rPr lang="en-US"/>
              <a:pPr/>
              <a:t>140</a:t>
            </a:fld>
            <a:endParaRPr lang="en-US"/>
          </a:p>
        </p:txBody>
      </p:sp>
      <p:pic>
        <p:nvPicPr>
          <p:cNvPr id="23555" name="Picture 4" descr="ftrt"/>
          <p:cNvPicPr>
            <a:picLocks noGrp="1" noChangeAspect="1" noChangeArrowheads="1"/>
          </p:cNvPicPr>
          <p:nvPr>
            <p:ph sz="half" idx="4294967295"/>
          </p:nvPr>
        </p:nvPicPr>
        <p:blipFill>
          <a:blip r:embed="rId3" cstate="print"/>
          <a:srcRect/>
          <a:stretch>
            <a:fillRect/>
          </a:stretch>
        </p:blipFill>
        <p:spPr>
          <a:xfrm>
            <a:off x="3429000" y="577850"/>
            <a:ext cx="5715000" cy="4756150"/>
          </a:xfrm>
          <a:noFill/>
        </p:spPr>
      </p:pic>
      <p:sp>
        <p:nvSpPr>
          <p:cNvPr id="23556" name="Rectangle 2"/>
          <p:cNvSpPr>
            <a:spLocks noChangeArrowheads="1"/>
          </p:cNvSpPr>
          <p:nvPr/>
        </p:nvSpPr>
        <p:spPr bwMode="auto">
          <a:xfrm>
            <a:off x="0" y="47625"/>
            <a:ext cx="9144000" cy="381000"/>
          </a:xfrm>
          <a:prstGeom prst="rect">
            <a:avLst/>
          </a:prstGeom>
          <a:noFill/>
          <a:ln w="9525">
            <a:noFill/>
            <a:miter lim="800000"/>
            <a:headEnd/>
            <a:tailEnd/>
          </a:ln>
        </p:spPr>
        <p:txBody>
          <a:bodyPr lIns="85106" tIns="42552" rIns="85106" bIns="42552" anchor="ctr"/>
          <a:lstStyle/>
          <a:p>
            <a:pPr defTabSz="850900" eaLnBrk="0" hangingPunct="0">
              <a:lnSpc>
                <a:spcPct val="85000"/>
              </a:lnSpc>
            </a:pPr>
            <a:r>
              <a:rPr lang="en-US" sz="2600" b="1">
                <a:solidFill>
                  <a:srgbClr val="FF3300"/>
                </a:solidFill>
              </a:rPr>
              <a:t>Our Approach: FLARe RT-FT Middleware</a:t>
            </a:r>
          </a:p>
        </p:txBody>
      </p:sp>
      <p:sp>
        <p:nvSpPr>
          <p:cNvPr id="100355" name="Rectangle 3"/>
          <p:cNvSpPr>
            <a:spLocks noGrp="1" noChangeArrowheads="1"/>
          </p:cNvSpPr>
          <p:nvPr>
            <p:ph type="body" sz="half" idx="4294967295"/>
          </p:nvPr>
        </p:nvSpPr>
        <p:spPr>
          <a:xfrm>
            <a:off x="0" y="609600"/>
            <a:ext cx="3429000" cy="5943600"/>
          </a:xfrm>
        </p:spPr>
        <p:txBody>
          <a:bodyPr/>
          <a:lstStyle/>
          <a:p>
            <a:r>
              <a:rPr lang="en-US" sz="2000" b="1" smtClean="0"/>
              <a:t>Predictable failover</a:t>
            </a:r>
          </a:p>
          <a:p>
            <a:pPr lvl="1"/>
            <a:r>
              <a:rPr lang="en-US" sz="2000" smtClean="0"/>
              <a:t>failover target decisions computed periodically by the resource manager</a:t>
            </a:r>
          </a:p>
          <a:p>
            <a:pPr lvl="1"/>
            <a:r>
              <a:rPr lang="en-US" sz="2000" smtClean="0"/>
              <a:t>conveyed to client-side middleware agents – forwarding agents</a:t>
            </a:r>
          </a:p>
          <a:p>
            <a:pPr lvl="1"/>
            <a:r>
              <a:rPr lang="en-US" sz="2000" smtClean="0"/>
              <a:t>agents work in tandem with portable interceptors</a:t>
            </a:r>
          </a:p>
          <a:p>
            <a:pPr lvl="1"/>
            <a:r>
              <a:rPr lang="en-US" sz="2000" smtClean="0"/>
              <a:t>redirect clients quickly &amp; predictably to appropriate targets</a:t>
            </a:r>
          </a:p>
          <a:p>
            <a:pPr lvl="1"/>
            <a:r>
              <a:rPr lang="en-US" sz="2000" smtClean="0"/>
              <a:t>agents periodically/proactively updated when targets change</a:t>
            </a:r>
          </a:p>
        </p:txBody>
      </p:sp>
      <p:sp>
        <p:nvSpPr>
          <p:cNvPr id="23558" name="Rectangle 5"/>
          <p:cNvSpPr>
            <a:spLocks noChangeArrowheads="1"/>
          </p:cNvSpPr>
          <p:nvPr/>
        </p:nvSpPr>
        <p:spPr bwMode="auto">
          <a:xfrm>
            <a:off x="152400" y="5486400"/>
            <a:ext cx="8991600" cy="1066800"/>
          </a:xfrm>
          <a:prstGeom prst="rect">
            <a:avLst/>
          </a:prstGeom>
          <a:noFill/>
          <a:ln w="9525">
            <a:noFill/>
            <a:miter lim="800000"/>
            <a:headEnd/>
            <a:tailEnd/>
          </a:ln>
        </p:spPr>
        <p:txBody>
          <a:bodyPr lIns="85106" tIns="42552" rIns="85106" bIns="42552"/>
          <a:lstStyle/>
          <a:p>
            <a:pPr marL="425450" lvl="1" indent="-158750" algn="l" defTabSz="850900" eaLnBrk="0" hangingPunct="0">
              <a:spcBef>
                <a:spcPct val="20000"/>
              </a:spcBef>
              <a:buClr>
                <a:schemeClr val="tx1"/>
              </a:buClr>
              <a:buFontTx/>
              <a:buChar char="•"/>
            </a:pPr>
            <a:endParaRPr lang="en-US" sz="1500">
              <a:latin typeface="Arial" pitchFamily="34" charset="0"/>
            </a:endParaRPr>
          </a:p>
        </p:txBody>
      </p:sp>
      <p:sp>
        <p:nvSpPr>
          <p:cNvPr id="100358" name="Oval 6"/>
          <p:cNvSpPr>
            <a:spLocks noChangeArrowheads="1"/>
          </p:cNvSpPr>
          <p:nvPr/>
        </p:nvSpPr>
        <p:spPr bwMode="auto">
          <a:xfrm>
            <a:off x="4038600" y="1600200"/>
            <a:ext cx="1600200" cy="2286000"/>
          </a:xfrm>
          <a:prstGeom prst="ellipse">
            <a:avLst/>
          </a:prstGeom>
          <a:noFill/>
          <a:ln w="38100" algn="ctr">
            <a:solidFill>
              <a:srgbClr val="FF0000"/>
            </a:solidFill>
            <a:round/>
            <a:headEnd/>
            <a:tailEnd/>
          </a:ln>
        </p:spPr>
        <p:txBody>
          <a:bodyPr wrap="none" anchor="ctr"/>
          <a:lstStyle/>
          <a:p>
            <a:endParaRPr lang="en-US"/>
          </a:p>
        </p:txBody>
      </p:sp>
      <p:sp>
        <p:nvSpPr>
          <p:cNvPr id="100360" name="Oval 8"/>
          <p:cNvSpPr>
            <a:spLocks noChangeArrowheads="1"/>
          </p:cNvSpPr>
          <p:nvPr/>
        </p:nvSpPr>
        <p:spPr bwMode="auto">
          <a:xfrm>
            <a:off x="5562600" y="3994150"/>
            <a:ext cx="3200400" cy="1524000"/>
          </a:xfrm>
          <a:prstGeom prst="ellipse">
            <a:avLst/>
          </a:prstGeom>
          <a:noFill/>
          <a:ln w="57150" algn="ctr">
            <a:solidFill>
              <a:srgbClr val="FF0000"/>
            </a:solidFill>
            <a:round/>
            <a:headEnd/>
            <a:tailEnd/>
          </a:ln>
        </p:spPr>
        <p:txBody>
          <a:bodyPr wrap="none" anchor="ctr"/>
          <a:lstStyle/>
          <a:p>
            <a:endParaRPr lang="en-US"/>
          </a:p>
        </p:txBody>
      </p:sp>
      <p:sp>
        <p:nvSpPr>
          <p:cNvPr id="100361" name="Oval 9"/>
          <p:cNvSpPr>
            <a:spLocks noChangeArrowheads="1"/>
          </p:cNvSpPr>
          <p:nvPr/>
        </p:nvSpPr>
        <p:spPr bwMode="auto">
          <a:xfrm>
            <a:off x="4267200" y="2622550"/>
            <a:ext cx="1295400" cy="2286000"/>
          </a:xfrm>
          <a:prstGeom prst="ellipse">
            <a:avLst/>
          </a:prstGeom>
          <a:noFill/>
          <a:ln w="57150" algn="ctr">
            <a:solidFill>
              <a:srgbClr val="FF0000"/>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036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03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036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03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3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animBg="1"/>
      <p:bldP spid="100360" grpId="0" animBg="1"/>
      <p:bldP spid="100361" grpId="0" animBg="1"/>
      <p:bldP spid="100361" grpId="1"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sldNum" sz="quarter" idx="12"/>
          </p:nvPr>
        </p:nvSpPr>
        <p:spPr>
          <a:noFill/>
        </p:spPr>
        <p:txBody>
          <a:bodyPr/>
          <a:lstStyle/>
          <a:p>
            <a:fld id="{6A338F75-3889-408C-AFAF-651033E002E5}" type="slidenum">
              <a:rPr lang="en-US"/>
              <a:pPr/>
              <a:t>141</a:t>
            </a:fld>
            <a:endParaRPr lang="en-US"/>
          </a:p>
        </p:txBody>
      </p:sp>
      <p:sp>
        <p:nvSpPr>
          <p:cNvPr id="24579" name="Rectangle 2"/>
          <p:cNvSpPr>
            <a:spLocks noGrp="1" noChangeArrowheads="1"/>
          </p:cNvSpPr>
          <p:nvPr>
            <p:ph type="title" idx="4294967295"/>
          </p:nvPr>
        </p:nvSpPr>
        <p:spPr/>
        <p:txBody>
          <a:bodyPr/>
          <a:lstStyle/>
          <a:p>
            <a:r>
              <a:rPr lang="en-US" smtClean="0"/>
              <a:t>FLARe Evaluation Criteria</a:t>
            </a:r>
          </a:p>
        </p:txBody>
      </p:sp>
      <p:sp>
        <p:nvSpPr>
          <p:cNvPr id="24580" name="Rectangle 3"/>
          <p:cNvSpPr>
            <a:spLocks noGrp="1" noChangeArrowheads="1"/>
          </p:cNvSpPr>
          <p:nvPr>
            <p:ph type="body" sz="half" idx="4294967295"/>
          </p:nvPr>
        </p:nvSpPr>
        <p:spPr>
          <a:xfrm>
            <a:off x="152400" y="3810000"/>
            <a:ext cx="8686800" cy="3810000"/>
          </a:xfrm>
        </p:spPr>
        <p:txBody>
          <a:bodyPr/>
          <a:lstStyle/>
          <a:p>
            <a:r>
              <a:rPr lang="en-US" sz="1700" smtClean="0">
                <a:latin typeface="Arial Unicode"/>
              </a:rPr>
              <a:t>Hypotheses: FLARe’s</a:t>
            </a:r>
          </a:p>
          <a:p>
            <a:pPr lvl="1"/>
            <a:r>
              <a:rPr lang="en-US" smtClean="0">
                <a:latin typeface="Arial Unicode"/>
              </a:rPr>
              <a:t>LAAF failover target selection strategy selects failover targets that maintain satisfactory response times for clients &amp; alleviates processor overloads.</a:t>
            </a:r>
          </a:p>
          <a:p>
            <a:pPr marL="1143000" lvl="2" indent="-228600"/>
            <a:r>
              <a:rPr lang="en-US" sz="1700" smtClean="0">
                <a:latin typeface="Arial Unicode"/>
              </a:rPr>
              <a:t>no processor’s utilization is more than 70% </a:t>
            </a:r>
          </a:p>
          <a:p>
            <a:pPr lvl="1"/>
            <a:r>
              <a:rPr lang="en-US" smtClean="0">
                <a:latin typeface="Arial Unicode"/>
              </a:rPr>
              <a:t>ROME overload management strategy reacts to overloads rapidly, selects appropriate targets to redirect clients, &amp; maintains satisfactory response times for clients</a:t>
            </a:r>
          </a:p>
          <a:p>
            <a:pPr marL="1143000" lvl="2" indent="-228600"/>
            <a:r>
              <a:rPr lang="en-US" sz="1700" smtClean="0">
                <a:latin typeface="Arial Unicode"/>
              </a:rPr>
              <a:t>no processor’s utilization is more than 70%</a:t>
            </a:r>
            <a:endParaRPr lang="en-US" smtClean="0">
              <a:latin typeface="Arial Unicode"/>
            </a:endParaRPr>
          </a:p>
          <a:p>
            <a:pPr lvl="1"/>
            <a:endParaRPr lang="en-US" sz="1800" smtClean="0">
              <a:latin typeface="Arial Unicode"/>
            </a:endParaRPr>
          </a:p>
        </p:txBody>
      </p:sp>
      <p:pic>
        <p:nvPicPr>
          <p:cNvPr id="24581" name="Picture 4" descr="ftrt"/>
          <p:cNvPicPr>
            <a:picLocks noChangeAspect="1" noChangeArrowheads="1"/>
          </p:cNvPicPr>
          <p:nvPr/>
        </p:nvPicPr>
        <p:blipFill>
          <a:blip r:embed="rId3" cstate="print"/>
          <a:srcRect/>
          <a:stretch>
            <a:fillRect/>
          </a:stretch>
        </p:blipFill>
        <p:spPr bwMode="auto">
          <a:xfrm>
            <a:off x="1600200" y="533400"/>
            <a:ext cx="5867400" cy="3341688"/>
          </a:xfrm>
          <a:prstGeom prst="rect">
            <a:avLst/>
          </a:prstGeom>
          <a:noFill/>
          <a:ln w="9525">
            <a:noFill/>
            <a:miter lim="800000"/>
            <a:headEnd/>
            <a:tailEnd/>
          </a:ln>
        </p:spPr>
      </p:pic>
      <p:sp>
        <p:nvSpPr>
          <p:cNvPr id="105475"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sldNum" sz="quarter" idx="12"/>
          </p:nvPr>
        </p:nvSpPr>
        <p:spPr>
          <a:noFill/>
        </p:spPr>
        <p:txBody>
          <a:bodyPr/>
          <a:lstStyle/>
          <a:p>
            <a:fld id="{51E68F4F-7B5D-412B-878C-61EAD215010D}" type="slidenum">
              <a:rPr lang="en-US"/>
              <a:pPr/>
              <a:t>142</a:t>
            </a:fld>
            <a:endParaRPr lang="en-US"/>
          </a:p>
        </p:txBody>
      </p:sp>
      <p:pic>
        <p:nvPicPr>
          <p:cNvPr id="26627" name="Picture 4" descr="experiment-design"/>
          <p:cNvPicPr>
            <a:picLocks noGrp="1" noChangeAspect="1" noChangeArrowheads="1"/>
          </p:cNvPicPr>
          <p:nvPr>
            <p:ph sz="half" idx="4294967295"/>
          </p:nvPr>
        </p:nvPicPr>
        <p:blipFill>
          <a:blip r:embed="rId3" cstate="print"/>
          <a:srcRect/>
          <a:stretch>
            <a:fillRect/>
          </a:stretch>
        </p:blipFill>
        <p:spPr>
          <a:xfrm>
            <a:off x="838200" y="685800"/>
            <a:ext cx="7086600" cy="3105150"/>
          </a:xfrm>
        </p:spPr>
      </p:pic>
      <p:sp>
        <p:nvSpPr>
          <p:cNvPr id="26628" name="Rectangle 2"/>
          <p:cNvSpPr>
            <a:spLocks noGrp="1" noChangeArrowheads="1"/>
          </p:cNvSpPr>
          <p:nvPr>
            <p:ph type="title" idx="4294967295"/>
          </p:nvPr>
        </p:nvSpPr>
        <p:spPr/>
        <p:txBody>
          <a:bodyPr/>
          <a:lstStyle/>
          <a:p>
            <a:r>
              <a:rPr lang="en-US" smtClean="0"/>
              <a:t>Experiment Setup</a:t>
            </a:r>
          </a:p>
        </p:txBody>
      </p:sp>
      <p:sp>
        <p:nvSpPr>
          <p:cNvPr id="114691" name="Rectangle 3"/>
          <p:cNvSpPr>
            <a:spLocks noChangeArrowheads="1"/>
          </p:cNvSpPr>
          <p:nvPr/>
        </p:nvSpPr>
        <p:spPr bwMode="auto">
          <a:xfrm>
            <a:off x="76200" y="3810000"/>
            <a:ext cx="8839200" cy="25146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Experiment setup </a:t>
            </a:r>
          </a:p>
          <a:p>
            <a:pPr marL="425450" lvl="1" indent="-158750" algn="l" defTabSz="850900" eaLnBrk="0" hangingPunct="0">
              <a:spcBef>
                <a:spcPct val="20000"/>
              </a:spcBef>
              <a:buClr>
                <a:schemeClr val="tx1"/>
              </a:buClr>
              <a:buFontTx/>
              <a:buChar char="•"/>
            </a:pPr>
            <a:r>
              <a:rPr lang="en-US" sz="1800"/>
              <a:t>6 different clients </a:t>
            </a:r>
            <a:r>
              <a:rPr lang="en-US" sz="1800">
                <a:latin typeface="Arial" pitchFamily="34" charset="0"/>
              </a:rPr>
              <a:t>–</a:t>
            </a:r>
            <a:r>
              <a:rPr lang="en-US" sz="1800"/>
              <a:t> 2 clients CL-5 &amp; CL-6 are dynamic clients (start after 50 seconds)</a:t>
            </a:r>
          </a:p>
          <a:p>
            <a:pPr marL="425450" lvl="1" indent="-158750" algn="l" defTabSz="850900" eaLnBrk="0" hangingPunct="0">
              <a:spcBef>
                <a:spcPct val="20000"/>
              </a:spcBef>
              <a:buClr>
                <a:schemeClr val="tx1"/>
              </a:buClr>
              <a:buFontTx/>
              <a:buChar char="•"/>
            </a:pPr>
            <a:r>
              <a:rPr lang="en-US" sz="1800"/>
              <a:t>6 different servers </a:t>
            </a:r>
            <a:r>
              <a:rPr lang="en-US" sz="1800">
                <a:latin typeface="Arial" pitchFamily="34" charset="0"/>
              </a:rPr>
              <a:t>–</a:t>
            </a:r>
            <a:r>
              <a:rPr lang="en-US" sz="1800"/>
              <a:t> each have 2 replicas, 2 servers are dynamic as well</a:t>
            </a:r>
          </a:p>
          <a:p>
            <a:pPr marL="425450" lvl="1" indent="-158750" algn="l" defTabSz="850900" eaLnBrk="0" hangingPunct="0">
              <a:spcBef>
                <a:spcPct val="20000"/>
              </a:spcBef>
              <a:buClr>
                <a:schemeClr val="tx1"/>
              </a:buClr>
              <a:buFontTx/>
              <a:buChar char="•"/>
            </a:pPr>
            <a:r>
              <a:rPr lang="en-US" sz="1800"/>
              <a:t>Each client has a forwarding agent deployed </a:t>
            </a:r>
            <a:r>
              <a:rPr lang="en-US" sz="1800">
                <a:latin typeface="Arial" pitchFamily="34" charset="0"/>
              </a:rPr>
              <a:t>–</a:t>
            </a:r>
            <a:r>
              <a:rPr lang="en-US" sz="1800"/>
              <a:t> they get the failover target information from the middleware replication manager</a:t>
            </a:r>
          </a:p>
          <a:p>
            <a:pPr marL="425450" lvl="1" indent="-158750" algn="l" defTabSz="850900" eaLnBrk="0" hangingPunct="0">
              <a:spcBef>
                <a:spcPct val="20000"/>
              </a:spcBef>
              <a:buClr>
                <a:schemeClr val="tx1"/>
              </a:buClr>
              <a:buFontTx/>
              <a:buChar char="•"/>
            </a:pPr>
            <a:r>
              <a:rPr lang="en-US" sz="1800"/>
              <a:t>Experiment ran for 300 seconds </a:t>
            </a:r>
            <a:r>
              <a:rPr lang="en-US" sz="1800">
                <a:latin typeface="Arial" pitchFamily="34" charset="0"/>
              </a:rPr>
              <a:t>–</a:t>
            </a:r>
            <a:r>
              <a:rPr lang="en-US" sz="1800"/>
              <a:t> each server consumes some CPU load</a:t>
            </a:r>
          </a:p>
          <a:p>
            <a:pPr marL="692150" lvl="2" indent="-160338" algn="l" defTabSz="850900" eaLnBrk="0" hangingPunct="0">
              <a:spcBef>
                <a:spcPct val="20000"/>
              </a:spcBef>
              <a:buClr>
                <a:schemeClr val="tx1"/>
              </a:buClr>
              <a:buFontTx/>
              <a:buChar char="•"/>
            </a:pPr>
            <a:r>
              <a:rPr lang="en-US" sz="1800"/>
              <a:t>some servers share processors </a:t>
            </a:r>
            <a:r>
              <a:rPr lang="en-US" sz="1800">
                <a:latin typeface="Arial" pitchFamily="34" charset="0"/>
              </a:rPr>
              <a:t>–</a:t>
            </a:r>
            <a:r>
              <a:rPr lang="en-US" sz="1800"/>
              <a:t> they follow rate-monotonic scheduling for prioritized access to CPU resources</a:t>
            </a:r>
          </a:p>
        </p:txBody>
      </p:sp>
      <p:sp>
        <p:nvSpPr>
          <p:cNvPr id="114693" name="Oval 5"/>
          <p:cNvSpPr>
            <a:spLocks noChangeArrowheads="1"/>
          </p:cNvSpPr>
          <p:nvPr/>
        </p:nvSpPr>
        <p:spPr bwMode="auto">
          <a:xfrm>
            <a:off x="914400" y="533400"/>
            <a:ext cx="1524000" cy="2971800"/>
          </a:xfrm>
          <a:prstGeom prst="ellipse">
            <a:avLst/>
          </a:prstGeom>
          <a:noFill/>
          <a:ln w="57150" algn="ctr">
            <a:solidFill>
              <a:srgbClr val="FF0000"/>
            </a:solidFill>
            <a:round/>
            <a:headEnd/>
            <a:tailEnd/>
          </a:ln>
        </p:spPr>
        <p:txBody>
          <a:bodyPr wrap="none" anchor="ctr"/>
          <a:lstStyle/>
          <a:p>
            <a:endParaRPr lang="en-US"/>
          </a:p>
        </p:txBody>
      </p:sp>
      <p:sp>
        <p:nvSpPr>
          <p:cNvPr id="114694" name="Oval 6"/>
          <p:cNvSpPr>
            <a:spLocks noChangeArrowheads="1"/>
          </p:cNvSpPr>
          <p:nvPr/>
        </p:nvSpPr>
        <p:spPr bwMode="auto">
          <a:xfrm>
            <a:off x="5410200" y="457200"/>
            <a:ext cx="1143000" cy="1905000"/>
          </a:xfrm>
          <a:prstGeom prst="ellipse">
            <a:avLst/>
          </a:prstGeom>
          <a:noFill/>
          <a:ln w="57150" algn="ctr">
            <a:solidFill>
              <a:srgbClr val="FF0000"/>
            </a:solidFill>
            <a:round/>
            <a:headEnd/>
            <a:tailEnd/>
          </a:ln>
        </p:spPr>
        <p:txBody>
          <a:bodyPr wrap="none" anchor="ctr"/>
          <a:lstStyle/>
          <a:p>
            <a:endParaRPr lang="en-US"/>
          </a:p>
        </p:txBody>
      </p:sp>
      <p:sp>
        <p:nvSpPr>
          <p:cNvPr id="114695" name="Oval 7"/>
          <p:cNvSpPr>
            <a:spLocks noChangeArrowheads="1"/>
          </p:cNvSpPr>
          <p:nvPr/>
        </p:nvSpPr>
        <p:spPr bwMode="auto">
          <a:xfrm>
            <a:off x="4114800" y="2743200"/>
            <a:ext cx="1219200" cy="1143000"/>
          </a:xfrm>
          <a:prstGeom prst="ellipse">
            <a:avLst/>
          </a:prstGeom>
          <a:noFill/>
          <a:ln w="57150" algn="ctr">
            <a:solidFill>
              <a:srgbClr val="FF0000"/>
            </a:solidFill>
            <a:round/>
            <a:headEnd/>
            <a:tailEnd/>
          </a:ln>
        </p:spPr>
        <p:txBody>
          <a:bodyPr wrap="none" anchor="ctr"/>
          <a:lstStyle/>
          <a:p>
            <a:endParaRPr lang="en-US"/>
          </a:p>
        </p:txBody>
      </p:sp>
      <p:sp>
        <p:nvSpPr>
          <p:cNvPr id="114696" name="Oval 8"/>
          <p:cNvSpPr>
            <a:spLocks noChangeArrowheads="1"/>
          </p:cNvSpPr>
          <p:nvPr/>
        </p:nvSpPr>
        <p:spPr bwMode="auto">
          <a:xfrm>
            <a:off x="2286000" y="457200"/>
            <a:ext cx="1447800" cy="2971800"/>
          </a:xfrm>
          <a:prstGeom prst="ellipse">
            <a:avLst/>
          </a:prstGeom>
          <a:noFill/>
          <a:ln w="57150" algn="ctr">
            <a:solidFill>
              <a:srgbClr val="FF0000"/>
            </a:solidFill>
            <a:round/>
            <a:headEnd/>
            <a:tailEnd/>
          </a:ln>
        </p:spPr>
        <p:txBody>
          <a:bodyPr wrap="none" anchor="ctr"/>
          <a:lstStyle/>
          <a:p>
            <a:endParaRPr lang="en-US"/>
          </a:p>
        </p:txBody>
      </p:sp>
      <p:sp>
        <p:nvSpPr>
          <p:cNvPr id="114697" name="Oval 9"/>
          <p:cNvSpPr>
            <a:spLocks noChangeArrowheads="1"/>
          </p:cNvSpPr>
          <p:nvPr/>
        </p:nvSpPr>
        <p:spPr bwMode="auto">
          <a:xfrm>
            <a:off x="3962400" y="304800"/>
            <a:ext cx="1600200" cy="2895600"/>
          </a:xfrm>
          <a:prstGeom prst="ellipse">
            <a:avLst/>
          </a:prstGeom>
          <a:noFill/>
          <a:ln w="57150" algn="ctr">
            <a:solidFill>
              <a:srgbClr val="FF0000"/>
            </a:solidFill>
            <a:round/>
            <a:headEnd/>
            <a:tailEnd/>
          </a:ln>
        </p:spPr>
        <p:txBody>
          <a:bodyPr wrap="none" anchor="ctr"/>
          <a:lstStyle/>
          <a:p>
            <a:endParaRPr lang="en-US"/>
          </a:p>
        </p:txBody>
      </p:sp>
      <p:sp>
        <p:nvSpPr>
          <p:cNvPr id="114698" name="Oval 10"/>
          <p:cNvSpPr>
            <a:spLocks noChangeArrowheads="1"/>
          </p:cNvSpPr>
          <p:nvPr/>
        </p:nvSpPr>
        <p:spPr bwMode="auto">
          <a:xfrm>
            <a:off x="2438400" y="304800"/>
            <a:ext cx="685800" cy="1295400"/>
          </a:xfrm>
          <a:prstGeom prst="ellipse">
            <a:avLst/>
          </a:prstGeom>
          <a:noFill/>
          <a:ln w="57150" algn="ctr">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69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6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6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1469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46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697"/>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146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4691">
                                            <p:txEl>
                                              <p:pRg st="3" end="3"/>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1469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1469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14695"/>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14691">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4691">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4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animBg="1"/>
      <p:bldP spid="114693" grpId="1" animBg="1"/>
      <p:bldP spid="114694" grpId="0" animBg="1"/>
      <p:bldP spid="114694" grpId="1" animBg="1"/>
      <p:bldP spid="114695" grpId="0" animBg="1"/>
      <p:bldP spid="114695" grpId="1" animBg="1"/>
      <p:bldP spid="114696" grpId="0" animBg="1"/>
      <p:bldP spid="114696" grpId="1" animBg="1"/>
      <p:bldP spid="114697" grpId="0" animBg="1"/>
      <p:bldP spid="114697" grpId="1" animBg="1"/>
      <p:bldP spid="114698"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type="sldNum" sz="quarter" idx="12"/>
          </p:nvPr>
        </p:nvSpPr>
        <p:spPr>
          <a:noFill/>
        </p:spPr>
        <p:txBody>
          <a:bodyPr/>
          <a:lstStyle/>
          <a:p>
            <a:fld id="{8AFA99B1-7B05-405A-9DA0-2C7F137F5C54}" type="slidenum">
              <a:rPr lang="en-US"/>
              <a:pPr/>
              <a:t>143</a:t>
            </a:fld>
            <a:endParaRPr lang="en-US"/>
          </a:p>
        </p:txBody>
      </p:sp>
      <p:pic>
        <p:nvPicPr>
          <p:cNvPr id="27651" name="Picture 4" descr="experiment-design"/>
          <p:cNvPicPr>
            <a:picLocks noGrp="1" noChangeAspect="1" noChangeArrowheads="1"/>
          </p:cNvPicPr>
          <p:nvPr>
            <p:ph sz="half" idx="4294967295"/>
          </p:nvPr>
        </p:nvPicPr>
        <p:blipFill>
          <a:blip r:embed="rId3" cstate="print"/>
          <a:srcRect/>
          <a:stretch>
            <a:fillRect/>
          </a:stretch>
        </p:blipFill>
        <p:spPr>
          <a:xfrm>
            <a:off x="838200" y="685800"/>
            <a:ext cx="7086600" cy="3105150"/>
          </a:xfrm>
        </p:spPr>
      </p:pic>
      <p:sp>
        <p:nvSpPr>
          <p:cNvPr id="27652" name="Rectangle 2"/>
          <p:cNvSpPr>
            <a:spLocks noGrp="1" noChangeArrowheads="1"/>
          </p:cNvSpPr>
          <p:nvPr>
            <p:ph type="title" idx="4294967295"/>
          </p:nvPr>
        </p:nvSpPr>
        <p:spPr/>
        <p:txBody>
          <a:bodyPr/>
          <a:lstStyle/>
          <a:p>
            <a:r>
              <a:rPr lang="en-US" smtClean="0"/>
              <a:t>Experiment Configurations</a:t>
            </a:r>
          </a:p>
        </p:txBody>
      </p:sp>
      <p:sp>
        <p:nvSpPr>
          <p:cNvPr id="27653" name="Rectangle 3"/>
          <p:cNvSpPr>
            <a:spLocks noChangeArrowheads="1"/>
          </p:cNvSpPr>
          <p:nvPr/>
        </p:nvSpPr>
        <p:spPr bwMode="auto">
          <a:xfrm>
            <a:off x="76200" y="3733800"/>
            <a:ext cx="8839200" cy="25146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Static Failover Strategy</a:t>
            </a:r>
          </a:p>
          <a:p>
            <a:pPr marL="425450" lvl="1" indent="-158750" algn="l" defTabSz="850900" eaLnBrk="0" hangingPunct="0">
              <a:spcBef>
                <a:spcPct val="20000"/>
              </a:spcBef>
              <a:buClr>
                <a:schemeClr val="tx1"/>
              </a:buClr>
              <a:buFontTx/>
              <a:buChar char="•"/>
            </a:pPr>
            <a:r>
              <a:rPr lang="en-US" sz="2000"/>
              <a:t>each client knows the order in which they access the server replicas in the presence of failures </a:t>
            </a:r>
            <a:r>
              <a:rPr lang="en-US" sz="2000">
                <a:latin typeface="Arial" pitchFamily="34" charset="0"/>
              </a:rPr>
              <a:t>–</a:t>
            </a:r>
            <a:r>
              <a:rPr lang="en-US" sz="2000"/>
              <a:t> i.e., the failover targets are known in advance</a:t>
            </a:r>
          </a:p>
          <a:p>
            <a:pPr marL="425450" lvl="1" indent="-158750" algn="l" defTabSz="850900" eaLnBrk="0" hangingPunct="0">
              <a:spcBef>
                <a:spcPct val="20000"/>
              </a:spcBef>
              <a:buClr>
                <a:schemeClr val="tx1"/>
              </a:buClr>
              <a:buFontTx/>
              <a:buChar char="•"/>
            </a:pPr>
            <a:r>
              <a:rPr lang="en-US" sz="2000"/>
              <a:t>for e.g., CL-2 makes remote invocations on B-1, on B-3 if B-1 fails, &amp; on B-2 if B3-fails</a:t>
            </a:r>
          </a:p>
          <a:p>
            <a:pPr marL="425450" lvl="1" indent="-158750" algn="l" defTabSz="850900" eaLnBrk="0" hangingPunct="0">
              <a:spcBef>
                <a:spcPct val="20000"/>
              </a:spcBef>
              <a:buClr>
                <a:schemeClr val="tx1"/>
              </a:buClr>
              <a:buFontTx/>
              <a:buChar char="•"/>
            </a:pPr>
            <a:r>
              <a:rPr lang="en-US" sz="2000"/>
              <a:t>this strategy is optimal at deployment-time (B-3 is on a processor lightly loaded than the processor hosting B-2)</a:t>
            </a:r>
          </a:p>
        </p:txBody>
      </p:sp>
      <p:sp>
        <p:nvSpPr>
          <p:cNvPr id="27654" name="Line 6"/>
          <p:cNvSpPr>
            <a:spLocks noChangeShapeType="1"/>
          </p:cNvSpPr>
          <p:nvPr/>
        </p:nvSpPr>
        <p:spPr bwMode="auto">
          <a:xfrm flipH="1" flipV="1">
            <a:off x="2895600" y="1295400"/>
            <a:ext cx="533400" cy="304800"/>
          </a:xfrm>
          <a:prstGeom prst="line">
            <a:avLst/>
          </a:prstGeom>
          <a:noFill/>
          <a:ln w="76200">
            <a:solidFill>
              <a:srgbClr val="FF0000"/>
            </a:solidFill>
            <a:round/>
            <a:headEnd/>
            <a:tailEnd type="triangle" w="med" len="med"/>
          </a:ln>
        </p:spPr>
        <p:txBody>
          <a:bodyPr/>
          <a:lstStyle/>
          <a:p>
            <a:endParaRPr lang="en-US"/>
          </a:p>
        </p:txBody>
      </p:sp>
      <p:sp>
        <p:nvSpPr>
          <p:cNvPr id="27655" name="Line 7"/>
          <p:cNvSpPr>
            <a:spLocks noChangeShapeType="1"/>
          </p:cNvSpPr>
          <p:nvPr/>
        </p:nvSpPr>
        <p:spPr bwMode="auto">
          <a:xfrm flipH="1" flipV="1">
            <a:off x="3200400" y="3124200"/>
            <a:ext cx="152400" cy="533400"/>
          </a:xfrm>
          <a:prstGeom prst="line">
            <a:avLst/>
          </a:prstGeom>
          <a:noFill/>
          <a:ln w="76200">
            <a:solidFill>
              <a:srgbClr val="FF0000"/>
            </a:solidFill>
            <a:round/>
            <a:headEnd/>
            <a:tailEnd type="triangle" w="med" len="med"/>
          </a:ln>
        </p:spPr>
        <p:txBody>
          <a:bodyPr/>
          <a:lstStyle/>
          <a:p>
            <a:endParaRPr lang="en-US"/>
          </a:p>
        </p:txBody>
      </p:sp>
      <p:sp>
        <p:nvSpPr>
          <p:cNvPr id="27656" name="Line 8"/>
          <p:cNvSpPr>
            <a:spLocks noChangeShapeType="1"/>
          </p:cNvSpPr>
          <p:nvPr/>
        </p:nvSpPr>
        <p:spPr bwMode="auto">
          <a:xfrm flipV="1">
            <a:off x="3886200" y="1905000"/>
            <a:ext cx="457200" cy="609600"/>
          </a:xfrm>
          <a:prstGeom prst="line">
            <a:avLst/>
          </a:prstGeom>
          <a:noFill/>
          <a:ln w="762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Grp="1" noChangeArrowheads="1"/>
          </p:cNvSpPr>
          <p:nvPr>
            <p:ph type="sldNum" sz="quarter" idx="12"/>
          </p:nvPr>
        </p:nvSpPr>
        <p:spPr>
          <a:noFill/>
        </p:spPr>
        <p:txBody>
          <a:bodyPr/>
          <a:lstStyle/>
          <a:p>
            <a:fld id="{73F33241-D1FF-48DD-AE88-DDCCEEBB4D22}" type="slidenum">
              <a:rPr lang="en-US"/>
              <a:pPr/>
              <a:t>144</a:t>
            </a:fld>
            <a:endParaRPr lang="en-US"/>
          </a:p>
        </p:txBody>
      </p:sp>
      <p:sp>
        <p:nvSpPr>
          <p:cNvPr id="28675" name="Rectangle 2"/>
          <p:cNvSpPr>
            <a:spLocks noGrp="1" noChangeArrowheads="1"/>
          </p:cNvSpPr>
          <p:nvPr>
            <p:ph type="title" idx="4294967295"/>
          </p:nvPr>
        </p:nvSpPr>
        <p:spPr/>
        <p:txBody>
          <a:bodyPr/>
          <a:lstStyle/>
          <a:p>
            <a:r>
              <a:rPr lang="en-US" smtClean="0"/>
              <a:t>Experiment Configurations</a:t>
            </a:r>
          </a:p>
        </p:txBody>
      </p:sp>
      <p:sp>
        <p:nvSpPr>
          <p:cNvPr id="28676" name="Rectangle 3"/>
          <p:cNvSpPr>
            <a:spLocks noChangeArrowheads="1"/>
          </p:cNvSpPr>
          <p:nvPr/>
        </p:nvSpPr>
        <p:spPr bwMode="auto">
          <a:xfrm>
            <a:off x="76200" y="3810000"/>
            <a:ext cx="8839200" cy="25146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LAAF Failover Strategy</a:t>
            </a:r>
          </a:p>
          <a:p>
            <a:pPr marL="425450" lvl="1" indent="-158750" algn="l" defTabSz="850900" eaLnBrk="0" hangingPunct="0">
              <a:spcBef>
                <a:spcPct val="20000"/>
              </a:spcBef>
              <a:buClr>
                <a:schemeClr val="tx1"/>
              </a:buClr>
              <a:buFontTx/>
              <a:buChar char="•"/>
            </a:pPr>
            <a:r>
              <a:rPr lang="en-US" sz="2000"/>
              <a:t>each client knows only the reference of the primary replica</a:t>
            </a:r>
          </a:p>
          <a:p>
            <a:pPr marL="425450" lvl="1" indent="-158750" algn="l" defTabSz="850900" eaLnBrk="0" hangingPunct="0">
              <a:spcBef>
                <a:spcPct val="20000"/>
              </a:spcBef>
              <a:buClr>
                <a:schemeClr val="tx1"/>
              </a:buClr>
              <a:buFontTx/>
              <a:buChar char="•"/>
            </a:pPr>
            <a:r>
              <a:rPr lang="en-US" sz="2000"/>
              <a:t>failover targets are determined at runtime while monitoring the CPU utilizations at all processors </a:t>
            </a:r>
            <a:r>
              <a:rPr lang="en-US" sz="2000">
                <a:latin typeface="Arial" pitchFamily="34" charset="0"/>
              </a:rPr>
              <a:t>–</a:t>
            </a:r>
            <a:r>
              <a:rPr lang="en-US" sz="2000"/>
              <a:t> that is why dynamic loads are added in the experiment</a:t>
            </a:r>
          </a:p>
          <a:p>
            <a:pPr marL="425450" lvl="1" indent="-158750" algn="l" defTabSz="850900" eaLnBrk="0" hangingPunct="0">
              <a:spcBef>
                <a:spcPct val="20000"/>
              </a:spcBef>
              <a:buClr>
                <a:schemeClr val="tx1"/>
              </a:buClr>
            </a:pPr>
            <a:endParaRPr lang="en-US" sz="2000"/>
          </a:p>
        </p:txBody>
      </p:sp>
      <p:pic>
        <p:nvPicPr>
          <p:cNvPr id="28677" name="Picture 4" descr="experiment-design"/>
          <p:cNvPicPr>
            <a:picLocks noGrp="1" noChangeAspect="1" noChangeArrowheads="1"/>
          </p:cNvPicPr>
          <p:nvPr>
            <p:ph sz="half" idx="4294967295"/>
          </p:nvPr>
        </p:nvPicPr>
        <p:blipFill>
          <a:blip r:embed="rId3" cstate="print"/>
          <a:srcRect/>
          <a:stretch>
            <a:fillRect/>
          </a:stretch>
        </p:blipFill>
        <p:spPr>
          <a:xfrm>
            <a:off x="838200" y="685800"/>
            <a:ext cx="7086600" cy="3105150"/>
          </a:xfrm>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8"/>
          <p:cNvSpPr>
            <a:spLocks noGrp="1" noChangeArrowheads="1"/>
          </p:cNvSpPr>
          <p:nvPr>
            <p:ph type="sldNum" sz="quarter" idx="12"/>
          </p:nvPr>
        </p:nvSpPr>
        <p:spPr>
          <a:noFill/>
        </p:spPr>
        <p:txBody>
          <a:bodyPr/>
          <a:lstStyle/>
          <a:p>
            <a:fld id="{C21818A3-287E-412C-93EE-4F028A571461}" type="slidenum">
              <a:rPr lang="en-US"/>
              <a:pPr/>
              <a:t>145</a:t>
            </a:fld>
            <a:endParaRPr lang="en-US"/>
          </a:p>
        </p:txBody>
      </p:sp>
      <p:sp>
        <p:nvSpPr>
          <p:cNvPr id="29699" name="Rectangle 2"/>
          <p:cNvSpPr>
            <a:spLocks noGrp="1" noChangeArrowheads="1"/>
          </p:cNvSpPr>
          <p:nvPr>
            <p:ph type="title" idx="4294967295"/>
          </p:nvPr>
        </p:nvSpPr>
        <p:spPr/>
        <p:txBody>
          <a:bodyPr/>
          <a:lstStyle/>
          <a:p>
            <a:r>
              <a:rPr lang="en-US" smtClean="0"/>
              <a:t>LAAF Algorithm Results</a:t>
            </a:r>
          </a:p>
        </p:txBody>
      </p:sp>
      <p:pic>
        <p:nvPicPr>
          <p:cNvPr id="29700" name="Picture 6" descr="static-with-dyn-load-RT"/>
          <p:cNvPicPr>
            <a:picLocks noChangeAspect="1" noChangeArrowheads="1"/>
          </p:cNvPicPr>
          <p:nvPr/>
        </p:nvPicPr>
        <p:blipFill>
          <a:blip r:embed="rId3" cstate="print"/>
          <a:srcRect/>
          <a:stretch>
            <a:fillRect/>
          </a:stretch>
        </p:blipFill>
        <p:spPr bwMode="auto">
          <a:xfrm>
            <a:off x="0" y="381000"/>
            <a:ext cx="4724400" cy="3254375"/>
          </a:xfrm>
          <a:prstGeom prst="rect">
            <a:avLst/>
          </a:prstGeom>
          <a:noFill/>
          <a:ln w="9525">
            <a:noFill/>
            <a:miter lim="800000"/>
            <a:headEnd/>
            <a:tailEnd/>
          </a:ln>
        </p:spPr>
      </p:pic>
      <p:pic>
        <p:nvPicPr>
          <p:cNvPr id="29701" name="Picture 7" descr="proactive-with-dyn-load-RT"/>
          <p:cNvPicPr>
            <a:picLocks noChangeAspect="1" noChangeArrowheads="1"/>
          </p:cNvPicPr>
          <p:nvPr/>
        </p:nvPicPr>
        <p:blipFill>
          <a:blip r:embed="rId4" cstate="print"/>
          <a:srcRect/>
          <a:stretch>
            <a:fillRect/>
          </a:stretch>
        </p:blipFill>
        <p:spPr bwMode="auto">
          <a:xfrm>
            <a:off x="228600" y="3635375"/>
            <a:ext cx="4495800" cy="3146425"/>
          </a:xfrm>
          <a:prstGeom prst="rect">
            <a:avLst/>
          </a:prstGeom>
          <a:noFill/>
          <a:ln w="9525">
            <a:noFill/>
            <a:miter lim="800000"/>
            <a:headEnd/>
            <a:tailEnd/>
          </a:ln>
        </p:spPr>
      </p:pic>
      <p:pic>
        <p:nvPicPr>
          <p:cNvPr id="29702" name="Picture 8" descr="static-with-dyn-load-Util"/>
          <p:cNvPicPr>
            <a:picLocks noChangeAspect="1" noChangeArrowheads="1"/>
          </p:cNvPicPr>
          <p:nvPr/>
        </p:nvPicPr>
        <p:blipFill>
          <a:blip r:embed="rId5" cstate="print"/>
          <a:srcRect/>
          <a:stretch>
            <a:fillRect/>
          </a:stretch>
        </p:blipFill>
        <p:spPr bwMode="auto">
          <a:xfrm>
            <a:off x="4572000" y="381000"/>
            <a:ext cx="4572000" cy="3200400"/>
          </a:xfrm>
          <a:prstGeom prst="rect">
            <a:avLst/>
          </a:prstGeom>
          <a:noFill/>
          <a:ln w="9525">
            <a:noFill/>
            <a:miter lim="800000"/>
            <a:headEnd/>
            <a:tailEnd/>
          </a:ln>
        </p:spPr>
      </p:pic>
      <p:pic>
        <p:nvPicPr>
          <p:cNvPr id="29703" name="Picture 9" descr="proactive-with-dyn-load-Util"/>
          <p:cNvPicPr>
            <a:picLocks noChangeAspect="1" noChangeArrowheads="1"/>
          </p:cNvPicPr>
          <p:nvPr/>
        </p:nvPicPr>
        <p:blipFill>
          <a:blip r:embed="rId6" cstate="print"/>
          <a:srcRect/>
          <a:stretch>
            <a:fillRect/>
          </a:stretch>
        </p:blipFill>
        <p:spPr bwMode="auto">
          <a:xfrm>
            <a:off x="4572000" y="3657600"/>
            <a:ext cx="4572000" cy="3200400"/>
          </a:xfrm>
          <a:prstGeom prst="rect">
            <a:avLst/>
          </a:prstGeom>
          <a:noFill/>
          <a:ln w="9525">
            <a:noFill/>
            <a:miter lim="800000"/>
            <a:headEnd/>
            <a:tailEnd/>
          </a:ln>
        </p:spPr>
      </p:pic>
      <p:sp>
        <p:nvSpPr>
          <p:cNvPr id="113676" name="AutoShape 12"/>
          <p:cNvSpPr>
            <a:spLocks noChangeArrowheads="1"/>
          </p:cNvSpPr>
          <p:nvPr/>
        </p:nvSpPr>
        <p:spPr bwMode="auto">
          <a:xfrm>
            <a:off x="2057400" y="1219200"/>
            <a:ext cx="2209800" cy="1219200"/>
          </a:xfrm>
          <a:prstGeom prst="wedgeRectCallout">
            <a:avLst>
              <a:gd name="adj1" fmla="val -80532"/>
              <a:gd name="adj2" fmla="val 95704"/>
            </a:avLst>
          </a:prstGeom>
          <a:solidFill>
            <a:srgbClr val="FFFF99"/>
          </a:solidFill>
          <a:ln w="38100" algn="ctr">
            <a:solidFill>
              <a:srgbClr val="888888"/>
            </a:solidFill>
            <a:miter lim="800000"/>
            <a:headEnd/>
            <a:tailEnd/>
          </a:ln>
        </p:spPr>
        <p:txBody>
          <a:bodyPr/>
          <a:lstStyle/>
          <a:p>
            <a:pPr defTabSz="850900"/>
            <a:r>
              <a:rPr lang="en-US"/>
              <a:t>At 50 secs, dynamic loads are introduced</a:t>
            </a:r>
          </a:p>
        </p:txBody>
      </p:sp>
      <p:sp>
        <p:nvSpPr>
          <p:cNvPr id="29705" name="Line 7"/>
          <p:cNvSpPr>
            <a:spLocks noChangeShapeType="1"/>
          </p:cNvSpPr>
          <p:nvPr/>
        </p:nvSpPr>
        <p:spPr bwMode="auto">
          <a:xfrm>
            <a:off x="268288" y="476250"/>
            <a:ext cx="8651875" cy="0"/>
          </a:xfrm>
          <a:prstGeom prst="line">
            <a:avLst/>
          </a:prstGeom>
          <a:noFill/>
          <a:ln w="38100">
            <a:solidFill>
              <a:srgbClr val="888888"/>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6"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8"/>
          <p:cNvSpPr>
            <a:spLocks noGrp="1" noChangeArrowheads="1"/>
          </p:cNvSpPr>
          <p:nvPr>
            <p:ph type="sldNum" sz="quarter" idx="12"/>
          </p:nvPr>
        </p:nvSpPr>
        <p:spPr>
          <a:noFill/>
        </p:spPr>
        <p:txBody>
          <a:bodyPr/>
          <a:lstStyle/>
          <a:p>
            <a:fld id="{6451E94E-BCAE-423E-96A3-25C2C6F2A0A3}" type="slidenum">
              <a:rPr lang="en-US"/>
              <a:pPr/>
              <a:t>146</a:t>
            </a:fld>
            <a:endParaRPr lang="en-US"/>
          </a:p>
        </p:txBody>
      </p:sp>
      <p:sp>
        <p:nvSpPr>
          <p:cNvPr id="30723" name="Rectangle 2"/>
          <p:cNvSpPr>
            <a:spLocks noGrp="1" noChangeArrowheads="1"/>
          </p:cNvSpPr>
          <p:nvPr>
            <p:ph type="title" idx="4294967295"/>
          </p:nvPr>
        </p:nvSpPr>
        <p:spPr/>
        <p:txBody>
          <a:bodyPr/>
          <a:lstStyle/>
          <a:p>
            <a:r>
              <a:rPr lang="en-US" smtClean="0"/>
              <a:t>LAAF Algorithm Results</a:t>
            </a:r>
          </a:p>
        </p:txBody>
      </p:sp>
      <p:pic>
        <p:nvPicPr>
          <p:cNvPr id="30724" name="Picture 3" descr="static-with-dyn-load-RT"/>
          <p:cNvPicPr>
            <a:picLocks noChangeAspect="1" noChangeArrowheads="1"/>
          </p:cNvPicPr>
          <p:nvPr/>
        </p:nvPicPr>
        <p:blipFill>
          <a:blip r:embed="rId3" cstate="print"/>
          <a:srcRect/>
          <a:stretch>
            <a:fillRect/>
          </a:stretch>
        </p:blipFill>
        <p:spPr bwMode="auto">
          <a:xfrm>
            <a:off x="0" y="381000"/>
            <a:ext cx="4724400" cy="3254375"/>
          </a:xfrm>
          <a:prstGeom prst="rect">
            <a:avLst/>
          </a:prstGeom>
          <a:noFill/>
          <a:ln w="9525">
            <a:noFill/>
            <a:miter lim="800000"/>
            <a:headEnd/>
            <a:tailEnd/>
          </a:ln>
        </p:spPr>
      </p:pic>
      <p:pic>
        <p:nvPicPr>
          <p:cNvPr id="30725" name="Picture 4" descr="proactive-with-dyn-load-RT"/>
          <p:cNvPicPr>
            <a:picLocks noChangeAspect="1" noChangeArrowheads="1"/>
          </p:cNvPicPr>
          <p:nvPr/>
        </p:nvPicPr>
        <p:blipFill>
          <a:blip r:embed="rId4" cstate="print"/>
          <a:srcRect/>
          <a:stretch>
            <a:fillRect/>
          </a:stretch>
        </p:blipFill>
        <p:spPr bwMode="auto">
          <a:xfrm>
            <a:off x="228600" y="3711575"/>
            <a:ext cx="4495800" cy="3146425"/>
          </a:xfrm>
          <a:prstGeom prst="rect">
            <a:avLst/>
          </a:prstGeom>
          <a:noFill/>
          <a:ln w="9525">
            <a:noFill/>
            <a:miter lim="800000"/>
            <a:headEnd/>
            <a:tailEnd/>
          </a:ln>
        </p:spPr>
      </p:pic>
      <p:pic>
        <p:nvPicPr>
          <p:cNvPr id="30726" name="Picture 5" descr="static-with-dyn-load-Util"/>
          <p:cNvPicPr>
            <a:picLocks noChangeAspect="1" noChangeArrowheads="1"/>
          </p:cNvPicPr>
          <p:nvPr/>
        </p:nvPicPr>
        <p:blipFill>
          <a:blip r:embed="rId5" cstate="print"/>
          <a:srcRect/>
          <a:stretch>
            <a:fillRect/>
          </a:stretch>
        </p:blipFill>
        <p:spPr bwMode="auto">
          <a:xfrm>
            <a:off x="4572000" y="381000"/>
            <a:ext cx="4572000" cy="3200400"/>
          </a:xfrm>
          <a:prstGeom prst="rect">
            <a:avLst/>
          </a:prstGeom>
          <a:noFill/>
          <a:ln w="9525">
            <a:noFill/>
            <a:miter lim="800000"/>
            <a:headEnd/>
            <a:tailEnd/>
          </a:ln>
        </p:spPr>
      </p:pic>
      <p:pic>
        <p:nvPicPr>
          <p:cNvPr id="30727" name="Picture 6" descr="proactive-with-dyn-load-Util"/>
          <p:cNvPicPr>
            <a:picLocks noChangeAspect="1" noChangeArrowheads="1"/>
          </p:cNvPicPr>
          <p:nvPr/>
        </p:nvPicPr>
        <p:blipFill>
          <a:blip r:embed="rId6" cstate="print"/>
          <a:srcRect/>
          <a:stretch>
            <a:fillRect/>
          </a:stretch>
        </p:blipFill>
        <p:spPr bwMode="auto">
          <a:xfrm>
            <a:off x="4572000" y="3657600"/>
            <a:ext cx="4572000" cy="3200400"/>
          </a:xfrm>
          <a:prstGeom prst="rect">
            <a:avLst/>
          </a:prstGeom>
          <a:noFill/>
          <a:ln w="9525">
            <a:noFill/>
            <a:miter lim="800000"/>
            <a:headEnd/>
            <a:tailEnd/>
          </a:ln>
        </p:spPr>
      </p:pic>
      <p:sp>
        <p:nvSpPr>
          <p:cNvPr id="30728" name="AutoShape 7"/>
          <p:cNvSpPr>
            <a:spLocks noChangeArrowheads="1"/>
          </p:cNvSpPr>
          <p:nvPr/>
        </p:nvSpPr>
        <p:spPr bwMode="auto">
          <a:xfrm>
            <a:off x="3124200" y="1295400"/>
            <a:ext cx="2209800" cy="1219200"/>
          </a:xfrm>
          <a:prstGeom prst="wedgeRectCallout">
            <a:avLst>
              <a:gd name="adj1" fmla="val -74639"/>
              <a:gd name="adj2" fmla="val 43880"/>
            </a:avLst>
          </a:prstGeom>
          <a:solidFill>
            <a:srgbClr val="FFFF99"/>
          </a:solidFill>
          <a:ln w="38100" algn="ctr">
            <a:solidFill>
              <a:srgbClr val="888888"/>
            </a:solidFill>
            <a:miter lim="800000"/>
            <a:headEnd/>
            <a:tailEnd/>
          </a:ln>
        </p:spPr>
        <p:txBody>
          <a:bodyPr/>
          <a:lstStyle/>
          <a:p>
            <a:pPr defTabSz="850900"/>
            <a:r>
              <a:rPr lang="en-US"/>
              <a:t>At 150 secs, failures are introduced</a:t>
            </a:r>
          </a:p>
        </p:txBody>
      </p:sp>
      <p:sp>
        <p:nvSpPr>
          <p:cNvPr id="30729" name="Line 7"/>
          <p:cNvSpPr>
            <a:spLocks noChangeShapeType="1"/>
          </p:cNvSpPr>
          <p:nvPr/>
        </p:nvSpPr>
        <p:spPr bwMode="auto">
          <a:xfrm>
            <a:off x="268288" y="476250"/>
            <a:ext cx="8651875" cy="0"/>
          </a:xfrm>
          <a:prstGeom prst="line">
            <a:avLst/>
          </a:prstGeom>
          <a:noFill/>
          <a:ln w="38100">
            <a:solidFill>
              <a:srgbClr val="888888"/>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sldNum" sz="quarter" idx="12"/>
          </p:nvPr>
        </p:nvSpPr>
        <p:spPr>
          <a:noFill/>
        </p:spPr>
        <p:txBody>
          <a:bodyPr/>
          <a:lstStyle/>
          <a:p>
            <a:fld id="{C1B7A817-210F-4918-8637-CC4087AD7C3C}" type="slidenum">
              <a:rPr lang="en-US"/>
              <a:pPr/>
              <a:t>147</a:t>
            </a:fld>
            <a:endParaRPr lang="en-US"/>
          </a:p>
        </p:txBody>
      </p:sp>
      <p:sp>
        <p:nvSpPr>
          <p:cNvPr id="31747" name="Rectangle 2"/>
          <p:cNvSpPr>
            <a:spLocks noGrp="1" noChangeArrowheads="1"/>
          </p:cNvSpPr>
          <p:nvPr>
            <p:ph type="title" idx="4294967295"/>
          </p:nvPr>
        </p:nvSpPr>
        <p:spPr/>
        <p:txBody>
          <a:bodyPr/>
          <a:lstStyle/>
          <a:p>
            <a:r>
              <a:rPr lang="en-US" smtClean="0"/>
              <a:t>LAAF Algorithm Results</a:t>
            </a:r>
          </a:p>
        </p:txBody>
      </p:sp>
      <p:pic>
        <p:nvPicPr>
          <p:cNvPr id="31748" name="Picture 3" descr="static-with-dyn-load-RT"/>
          <p:cNvPicPr>
            <a:picLocks noChangeAspect="1" noChangeArrowheads="1"/>
          </p:cNvPicPr>
          <p:nvPr/>
        </p:nvPicPr>
        <p:blipFill>
          <a:blip r:embed="rId3" cstate="print"/>
          <a:srcRect/>
          <a:stretch>
            <a:fillRect/>
          </a:stretch>
        </p:blipFill>
        <p:spPr bwMode="auto">
          <a:xfrm>
            <a:off x="0" y="381000"/>
            <a:ext cx="4724400" cy="3254375"/>
          </a:xfrm>
          <a:prstGeom prst="rect">
            <a:avLst/>
          </a:prstGeom>
          <a:noFill/>
          <a:ln w="9525">
            <a:noFill/>
            <a:miter lim="800000"/>
            <a:headEnd/>
            <a:tailEnd/>
          </a:ln>
        </p:spPr>
      </p:pic>
      <p:pic>
        <p:nvPicPr>
          <p:cNvPr id="31749" name="Picture 4" descr="proactive-with-dyn-load-RT"/>
          <p:cNvPicPr>
            <a:picLocks noChangeAspect="1" noChangeArrowheads="1"/>
          </p:cNvPicPr>
          <p:nvPr/>
        </p:nvPicPr>
        <p:blipFill>
          <a:blip r:embed="rId4" cstate="print"/>
          <a:srcRect/>
          <a:stretch>
            <a:fillRect/>
          </a:stretch>
        </p:blipFill>
        <p:spPr bwMode="auto">
          <a:xfrm>
            <a:off x="228600" y="3711575"/>
            <a:ext cx="4495800" cy="3146425"/>
          </a:xfrm>
          <a:prstGeom prst="rect">
            <a:avLst/>
          </a:prstGeom>
          <a:noFill/>
          <a:ln w="9525">
            <a:noFill/>
            <a:miter lim="800000"/>
            <a:headEnd/>
            <a:tailEnd/>
          </a:ln>
        </p:spPr>
      </p:pic>
      <p:pic>
        <p:nvPicPr>
          <p:cNvPr id="31750" name="Picture 5" descr="static-with-dyn-load-Util"/>
          <p:cNvPicPr>
            <a:picLocks noChangeAspect="1" noChangeArrowheads="1"/>
          </p:cNvPicPr>
          <p:nvPr/>
        </p:nvPicPr>
        <p:blipFill>
          <a:blip r:embed="rId5" cstate="print"/>
          <a:srcRect/>
          <a:stretch>
            <a:fillRect/>
          </a:stretch>
        </p:blipFill>
        <p:spPr bwMode="auto">
          <a:xfrm>
            <a:off x="4572000" y="381000"/>
            <a:ext cx="4572000" cy="3200400"/>
          </a:xfrm>
          <a:prstGeom prst="rect">
            <a:avLst/>
          </a:prstGeom>
          <a:noFill/>
          <a:ln w="9525">
            <a:noFill/>
            <a:miter lim="800000"/>
            <a:headEnd/>
            <a:tailEnd/>
          </a:ln>
        </p:spPr>
      </p:pic>
      <p:pic>
        <p:nvPicPr>
          <p:cNvPr id="31751" name="Picture 6" descr="proactive-with-dyn-load-Util"/>
          <p:cNvPicPr>
            <a:picLocks noChangeAspect="1" noChangeArrowheads="1"/>
          </p:cNvPicPr>
          <p:nvPr/>
        </p:nvPicPr>
        <p:blipFill>
          <a:blip r:embed="rId6" cstate="print"/>
          <a:srcRect/>
          <a:stretch>
            <a:fillRect/>
          </a:stretch>
        </p:blipFill>
        <p:spPr bwMode="auto">
          <a:xfrm>
            <a:off x="4572000" y="3657600"/>
            <a:ext cx="4572000" cy="3200400"/>
          </a:xfrm>
          <a:prstGeom prst="rect">
            <a:avLst/>
          </a:prstGeom>
          <a:noFill/>
          <a:ln w="9525">
            <a:noFill/>
            <a:miter lim="800000"/>
            <a:headEnd/>
            <a:tailEnd/>
          </a:ln>
        </p:spPr>
      </p:pic>
      <p:sp>
        <p:nvSpPr>
          <p:cNvPr id="31752" name="Line 8"/>
          <p:cNvSpPr>
            <a:spLocks noChangeShapeType="1"/>
          </p:cNvSpPr>
          <p:nvPr/>
        </p:nvSpPr>
        <p:spPr bwMode="auto">
          <a:xfrm>
            <a:off x="2286000" y="2057400"/>
            <a:ext cx="1981200" cy="1295400"/>
          </a:xfrm>
          <a:prstGeom prst="line">
            <a:avLst/>
          </a:prstGeom>
          <a:noFill/>
          <a:ln w="57150">
            <a:solidFill>
              <a:srgbClr val="FF0000"/>
            </a:solidFill>
            <a:round/>
            <a:headEnd/>
            <a:tailEnd type="triangle" w="med" len="med"/>
          </a:ln>
        </p:spPr>
        <p:txBody>
          <a:bodyPr/>
          <a:lstStyle/>
          <a:p>
            <a:endParaRPr lang="en-US"/>
          </a:p>
        </p:txBody>
      </p:sp>
      <p:sp>
        <p:nvSpPr>
          <p:cNvPr id="31753" name="Line 9"/>
          <p:cNvSpPr>
            <a:spLocks noChangeShapeType="1"/>
          </p:cNvSpPr>
          <p:nvPr/>
        </p:nvSpPr>
        <p:spPr bwMode="auto">
          <a:xfrm flipV="1">
            <a:off x="1219200" y="3429000"/>
            <a:ext cx="2819400" cy="2057400"/>
          </a:xfrm>
          <a:prstGeom prst="line">
            <a:avLst/>
          </a:prstGeom>
          <a:noFill/>
          <a:ln w="57150">
            <a:solidFill>
              <a:srgbClr val="FF0000"/>
            </a:solidFill>
            <a:round/>
            <a:headEnd/>
            <a:tailEnd type="triangle" w="med" len="med"/>
          </a:ln>
        </p:spPr>
        <p:txBody>
          <a:bodyPr/>
          <a:lstStyle/>
          <a:p>
            <a:endParaRPr lang="en-US"/>
          </a:p>
        </p:txBody>
      </p:sp>
      <p:sp>
        <p:nvSpPr>
          <p:cNvPr id="31754" name="AutoShape 10"/>
          <p:cNvSpPr>
            <a:spLocks noChangeArrowheads="1"/>
          </p:cNvSpPr>
          <p:nvPr/>
        </p:nvSpPr>
        <p:spPr bwMode="auto">
          <a:xfrm>
            <a:off x="4953000" y="2362200"/>
            <a:ext cx="3886200" cy="1295400"/>
          </a:xfrm>
          <a:prstGeom prst="wedgeRectCallout">
            <a:avLst>
              <a:gd name="adj1" fmla="val -71037"/>
              <a:gd name="adj2" fmla="val 28431"/>
            </a:avLst>
          </a:prstGeom>
          <a:solidFill>
            <a:srgbClr val="FFFF99"/>
          </a:solidFill>
          <a:ln w="38100" algn="ctr">
            <a:solidFill>
              <a:srgbClr val="888888"/>
            </a:solidFill>
            <a:miter lim="800000"/>
            <a:headEnd/>
            <a:tailEnd/>
          </a:ln>
        </p:spPr>
        <p:txBody>
          <a:bodyPr/>
          <a:lstStyle/>
          <a:p>
            <a:pPr defTabSz="850900"/>
            <a:r>
              <a:rPr lang="en-US"/>
              <a:t>Till 150 seconds the response times of all the clients are similar in both the strategies</a:t>
            </a:r>
          </a:p>
        </p:txBody>
      </p:sp>
      <p:sp>
        <p:nvSpPr>
          <p:cNvPr id="31755" name="Line 7"/>
          <p:cNvSpPr>
            <a:spLocks noChangeShapeType="1"/>
          </p:cNvSpPr>
          <p:nvPr/>
        </p:nvSpPr>
        <p:spPr bwMode="auto">
          <a:xfrm>
            <a:off x="268288" y="476250"/>
            <a:ext cx="8651875" cy="0"/>
          </a:xfrm>
          <a:prstGeom prst="line">
            <a:avLst/>
          </a:prstGeom>
          <a:noFill/>
          <a:ln w="38100">
            <a:solidFill>
              <a:srgbClr val="888888"/>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sldNum" sz="quarter" idx="12"/>
          </p:nvPr>
        </p:nvSpPr>
        <p:spPr>
          <a:noFill/>
        </p:spPr>
        <p:txBody>
          <a:bodyPr/>
          <a:lstStyle/>
          <a:p>
            <a:fld id="{A91EB63B-60F3-4A98-8DB8-7BE02796E64D}" type="slidenum">
              <a:rPr lang="en-US"/>
              <a:pPr/>
              <a:t>148</a:t>
            </a:fld>
            <a:endParaRPr lang="en-US"/>
          </a:p>
        </p:txBody>
      </p:sp>
      <p:sp>
        <p:nvSpPr>
          <p:cNvPr id="32771" name="Rectangle 2"/>
          <p:cNvSpPr>
            <a:spLocks noGrp="1" noChangeArrowheads="1"/>
          </p:cNvSpPr>
          <p:nvPr>
            <p:ph type="title" idx="4294967295"/>
          </p:nvPr>
        </p:nvSpPr>
        <p:spPr/>
        <p:txBody>
          <a:bodyPr/>
          <a:lstStyle/>
          <a:p>
            <a:r>
              <a:rPr lang="en-US" smtClean="0"/>
              <a:t>LAAF Algorithm Results</a:t>
            </a:r>
          </a:p>
        </p:txBody>
      </p:sp>
      <p:pic>
        <p:nvPicPr>
          <p:cNvPr id="32772" name="Picture 3" descr="static-with-dyn-load-RT"/>
          <p:cNvPicPr>
            <a:picLocks noChangeAspect="1" noChangeArrowheads="1"/>
          </p:cNvPicPr>
          <p:nvPr/>
        </p:nvPicPr>
        <p:blipFill>
          <a:blip r:embed="rId3" cstate="print"/>
          <a:srcRect/>
          <a:stretch>
            <a:fillRect/>
          </a:stretch>
        </p:blipFill>
        <p:spPr bwMode="auto">
          <a:xfrm>
            <a:off x="0" y="381000"/>
            <a:ext cx="4724400" cy="3254375"/>
          </a:xfrm>
          <a:prstGeom prst="rect">
            <a:avLst/>
          </a:prstGeom>
          <a:noFill/>
          <a:ln w="9525">
            <a:noFill/>
            <a:miter lim="800000"/>
            <a:headEnd/>
            <a:tailEnd/>
          </a:ln>
        </p:spPr>
      </p:pic>
      <p:pic>
        <p:nvPicPr>
          <p:cNvPr id="32773" name="Picture 4" descr="proactive-with-dyn-load-RT"/>
          <p:cNvPicPr>
            <a:picLocks noChangeAspect="1" noChangeArrowheads="1"/>
          </p:cNvPicPr>
          <p:nvPr/>
        </p:nvPicPr>
        <p:blipFill>
          <a:blip r:embed="rId4" cstate="print"/>
          <a:srcRect/>
          <a:stretch>
            <a:fillRect/>
          </a:stretch>
        </p:blipFill>
        <p:spPr bwMode="auto">
          <a:xfrm>
            <a:off x="228600" y="3711575"/>
            <a:ext cx="4495800" cy="3146425"/>
          </a:xfrm>
          <a:prstGeom prst="rect">
            <a:avLst/>
          </a:prstGeom>
          <a:noFill/>
          <a:ln w="9525">
            <a:noFill/>
            <a:miter lim="800000"/>
            <a:headEnd/>
            <a:tailEnd/>
          </a:ln>
        </p:spPr>
      </p:pic>
      <p:pic>
        <p:nvPicPr>
          <p:cNvPr id="32774" name="Picture 5" descr="static-with-dyn-load-Util"/>
          <p:cNvPicPr>
            <a:picLocks noChangeAspect="1" noChangeArrowheads="1"/>
          </p:cNvPicPr>
          <p:nvPr/>
        </p:nvPicPr>
        <p:blipFill>
          <a:blip r:embed="rId5" cstate="print"/>
          <a:srcRect/>
          <a:stretch>
            <a:fillRect/>
          </a:stretch>
        </p:blipFill>
        <p:spPr bwMode="auto">
          <a:xfrm>
            <a:off x="4572000" y="381000"/>
            <a:ext cx="4572000" cy="3200400"/>
          </a:xfrm>
          <a:prstGeom prst="rect">
            <a:avLst/>
          </a:prstGeom>
          <a:noFill/>
          <a:ln w="9525">
            <a:noFill/>
            <a:miter lim="800000"/>
            <a:headEnd/>
            <a:tailEnd/>
          </a:ln>
        </p:spPr>
      </p:pic>
      <p:pic>
        <p:nvPicPr>
          <p:cNvPr id="32775" name="Picture 6" descr="proactive-with-dyn-load-Util"/>
          <p:cNvPicPr>
            <a:picLocks noChangeAspect="1" noChangeArrowheads="1"/>
          </p:cNvPicPr>
          <p:nvPr/>
        </p:nvPicPr>
        <p:blipFill>
          <a:blip r:embed="rId6" cstate="print"/>
          <a:srcRect/>
          <a:stretch>
            <a:fillRect/>
          </a:stretch>
        </p:blipFill>
        <p:spPr bwMode="auto">
          <a:xfrm>
            <a:off x="4572000" y="3657600"/>
            <a:ext cx="4572000" cy="3200400"/>
          </a:xfrm>
          <a:prstGeom prst="rect">
            <a:avLst/>
          </a:prstGeom>
          <a:noFill/>
          <a:ln w="9525">
            <a:noFill/>
            <a:miter lim="800000"/>
            <a:headEnd/>
            <a:tailEnd/>
          </a:ln>
        </p:spPr>
      </p:pic>
      <p:sp>
        <p:nvSpPr>
          <p:cNvPr id="32776" name="AutoShape 9"/>
          <p:cNvSpPr>
            <a:spLocks noChangeArrowheads="1"/>
          </p:cNvSpPr>
          <p:nvPr/>
        </p:nvSpPr>
        <p:spPr bwMode="auto">
          <a:xfrm>
            <a:off x="4724400" y="1066800"/>
            <a:ext cx="3886200" cy="1295400"/>
          </a:xfrm>
          <a:prstGeom prst="wedgeRectCallout">
            <a:avLst>
              <a:gd name="adj1" fmla="val -72222"/>
              <a:gd name="adj2" fmla="val 120343"/>
            </a:avLst>
          </a:prstGeom>
          <a:solidFill>
            <a:srgbClr val="FFFF99"/>
          </a:solidFill>
          <a:ln w="38100" algn="ctr">
            <a:solidFill>
              <a:srgbClr val="888888"/>
            </a:solidFill>
            <a:miter lim="800000"/>
            <a:headEnd/>
            <a:tailEnd/>
          </a:ln>
        </p:spPr>
        <p:txBody>
          <a:bodyPr/>
          <a:lstStyle/>
          <a:p>
            <a:pPr defTabSz="850900"/>
            <a:r>
              <a:rPr lang="en-US"/>
              <a:t>After failure, response times of both CL-2 &amp; CL-5 increases</a:t>
            </a:r>
          </a:p>
        </p:txBody>
      </p:sp>
      <p:sp>
        <p:nvSpPr>
          <p:cNvPr id="32777" name="Line 10"/>
          <p:cNvSpPr>
            <a:spLocks noChangeShapeType="1"/>
          </p:cNvSpPr>
          <p:nvPr/>
        </p:nvSpPr>
        <p:spPr bwMode="auto">
          <a:xfrm flipH="1">
            <a:off x="3733800" y="1219200"/>
            <a:ext cx="457200" cy="2362200"/>
          </a:xfrm>
          <a:prstGeom prst="line">
            <a:avLst/>
          </a:prstGeom>
          <a:noFill/>
          <a:ln w="57150">
            <a:solidFill>
              <a:srgbClr val="FF0000"/>
            </a:solidFill>
            <a:round/>
            <a:headEnd/>
            <a:tailEnd type="triangle" w="med" len="med"/>
          </a:ln>
        </p:spPr>
        <p:txBody>
          <a:bodyPr/>
          <a:lstStyle/>
          <a:p>
            <a:endParaRPr lang="en-US"/>
          </a:p>
        </p:txBody>
      </p:sp>
      <p:sp>
        <p:nvSpPr>
          <p:cNvPr id="32778" name="Line 11"/>
          <p:cNvSpPr>
            <a:spLocks noChangeShapeType="1"/>
          </p:cNvSpPr>
          <p:nvPr/>
        </p:nvSpPr>
        <p:spPr bwMode="auto">
          <a:xfrm>
            <a:off x="2819400" y="1828800"/>
            <a:ext cx="914400" cy="1676400"/>
          </a:xfrm>
          <a:prstGeom prst="line">
            <a:avLst/>
          </a:prstGeom>
          <a:noFill/>
          <a:ln w="57150">
            <a:solidFill>
              <a:srgbClr val="FF0000"/>
            </a:solidFill>
            <a:round/>
            <a:headEnd/>
            <a:tailEnd type="triangle" w="med" len="med"/>
          </a:ln>
        </p:spPr>
        <p:txBody>
          <a:bodyPr/>
          <a:lstStyle/>
          <a:p>
            <a:endParaRPr lang="en-US"/>
          </a:p>
        </p:txBody>
      </p:sp>
      <p:sp>
        <p:nvSpPr>
          <p:cNvPr id="119820" name="AutoShape 12"/>
          <p:cNvSpPr>
            <a:spLocks noChangeArrowheads="1"/>
          </p:cNvSpPr>
          <p:nvPr/>
        </p:nvSpPr>
        <p:spPr bwMode="auto">
          <a:xfrm>
            <a:off x="4267200" y="3429000"/>
            <a:ext cx="4572000" cy="1295400"/>
          </a:xfrm>
          <a:prstGeom prst="wedgeRectCallout">
            <a:avLst>
              <a:gd name="adj1" fmla="val -58889"/>
              <a:gd name="adj2" fmla="val 120343"/>
            </a:avLst>
          </a:prstGeom>
          <a:solidFill>
            <a:srgbClr val="FFFF99"/>
          </a:solidFill>
          <a:ln w="38100" algn="ctr">
            <a:solidFill>
              <a:srgbClr val="888888"/>
            </a:solidFill>
            <a:miter lim="800000"/>
            <a:headEnd/>
            <a:tailEnd/>
          </a:ln>
        </p:spPr>
        <p:txBody>
          <a:bodyPr/>
          <a:lstStyle/>
          <a:p>
            <a:pPr defTabSz="850900"/>
            <a:r>
              <a:rPr lang="en-US"/>
              <a:t>After failure, response time of CL-5 remains the same, better yet response time of CL-2 decreases</a:t>
            </a:r>
          </a:p>
        </p:txBody>
      </p:sp>
      <p:sp>
        <p:nvSpPr>
          <p:cNvPr id="119821" name="Line 13"/>
          <p:cNvSpPr>
            <a:spLocks noChangeShapeType="1"/>
          </p:cNvSpPr>
          <p:nvPr/>
        </p:nvSpPr>
        <p:spPr bwMode="auto">
          <a:xfrm>
            <a:off x="3505200" y="5486400"/>
            <a:ext cx="228600" cy="228600"/>
          </a:xfrm>
          <a:prstGeom prst="line">
            <a:avLst/>
          </a:prstGeom>
          <a:noFill/>
          <a:ln w="57150">
            <a:solidFill>
              <a:srgbClr val="FF0000"/>
            </a:solidFill>
            <a:round/>
            <a:headEnd/>
            <a:tailEnd type="triangle" w="med" len="med"/>
          </a:ln>
        </p:spPr>
        <p:txBody>
          <a:bodyPr/>
          <a:lstStyle/>
          <a:p>
            <a:endParaRPr lang="en-US"/>
          </a:p>
        </p:txBody>
      </p:sp>
      <p:sp>
        <p:nvSpPr>
          <p:cNvPr id="119823" name="Line 15"/>
          <p:cNvSpPr>
            <a:spLocks noChangeShapeType="1"/>
          </p:cNvSpPr>
          <p:nvPr/>
        </p:nvSpPr>
        <p:spPr bwMode="auto">
          <a:xfrm flipH="1" flipV="1">
            <a:off x="3810000" y="5715000"/>
            <a:ext cx="457200" cy="76200"/>
          </a:xfrm>
          <a:prstGeom prst="line">
            <a:avLst/>
          </a:prstGeom>
          <a:noFill/>
          <a:ln w="57150">
            <a:solidFill>
              <a:srgbClr val="FF0000"/>
            </a:solidFill>
            <a:round/>
            <a:headEnd/>
            <a:tailEnd type="triangle" w="med" len="med"/>
          </a:ln>
        </p:spPr>
        <p:txBody>
          <a:bodyPr/>
          <a:lstStyle/>
          <a:p>
            <a:endParaRPr lang="en-US"/>
          </a:p>
        </p:txBody>
      </p:sp>
      <p:sp>
        <p:nvSpPr>
          <p:cNvPr id="119825" name="Rectangle 17"/>
          <p:cNvSpPr>
            <a:spLocks noChangeArrowheads="1"/>
          </p:cNvSpPr>
          <p:nvPr/>
        </p:nvSpPr>
        <p:spPr bwMode="auto">
          <a:xfrm>
            <a:off x="990600" y="6054725"/>
            <a:ext cx="7315200" cy="650875"/>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1800" b="1">
                <a:solidFill>
                  <a:srgbClr val="FF0000"/>
                </a:solidFill>
              </a:rPr>
              <a:t>LAAF makes adaptive failover target decisions that maintain response times !!</a:t>
            </a:r>
            <a:endParaRPr lang="en-US" sz="1800" b="1" i="1">
              <a:solidFill>
                <a:srgbClr val="FF0000"/>
              </a:solidFill>
            </a:endParaRPr>
          </a:p>
        </p:txBody>
      </p:sp>
      <p:sp>
        <p:nvSpPr>
          <p:cNvPr id="32783" name="Line 7"/>
          <p:cNvSpPr>
            <a:spLocks noChangeShapeType="1"/>
          </p:cNvSpPr>
          <p:nvPr/>
        </p:nvSpPr>
        <p:spPr bwMode="auto">
          <a:xfrm>
            <a:off x="268288" y="476250"/>
            <a:ext cx="8651875" cy="0"/>
          </a:xfrm>
          <a:prstGeom prst="line">
            <a:avLst/>
          </a:prstGeom>
          <a:noFill/>
          <a:ln w="38100">
            <a:solidFill>
              <a:srgbClr val="888888"/>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0" grpId="0" animBg="1"/>
      <p:bldP spid="119821" grpId="0" animBg="1"/>
      <p:bldP spid="119823" grpId="0" animBg="1"/>
      <p:bldP spid="11982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8"/>
          <p:cNvSpPr>
            <a:spLocks noGrp="1" noChangeArrowheads="1"/>
          </p:cNvSpPr>
          <p:nvPr>
            <p:ph type="sldNum" sz="quarter" idx="12"/>
          </p:nvPr>
        </p:nvSpPr>
        <p:spPr>
          <a:noFill/>
        </p:spPr>
        <p:txBody>
          <a:bodyPr/>
          <a:lstStyle/>
          <a:p>
            <a:fld id="{CC3D14B3-2280-4525-85DB-4D221D76FAD1}" type="slidenum">
              <a:rPr lang="en-US"/>
              <a:pPr/>
              <a:t>149</a:t>
            </a:fld>
            <a:endParaRPr lang="en-US"/>
          </a:p>
        </p:txBody>
      </p:sp>
      <p:sp>
        <p:nvSpPr>
          <p:cNvPr id="33795" name="Rectangle 2"/>
          <p:cNvSpPr>
            <a:spLocks noGrp="1" noChangeArrowheads="1"/>
          </p:cNvSpPr>
          <p:nvPr>
            <p:ph type="title" idx="4294967295"/>
          </p:nvPr>
        </p:nvSpPr>
        <p:spPr/>
        <p:txBody>
          <a:bodyPr/>
          <a:lstStyle/>
          <a:p>
            <a:r>
              <a:rPr lang="en-US" smtClean="0"/>
              <a:t>LAAF Algorithm Results</a:t>
            </a:r>
          </a:p>
        </p:txBody>
      </p:sp>
      <p:pic>
        <p:nvPicPr>
          <p:cNvPr id="33796" name="Picture 3" descr="static-with-dyn-load-RT"/>
          <p:cNvPicPr>
            <a:picLocks noChangeAspect="1" noChangeArrowheads="1"/>
          </p:cNvPicPr>
          <p:nvPr/>
        </p:nvPicPr>
        <p:blipFill>
          <a:blip r:embed="rId3" cstate="print"/>
          <a:srcRect/>
          <a:stretch>
            <a:fillRect/>
          </a:stretch>
        </p:blipFill>
        <p:spPr bwMode="auto">
          <a:xfrm>
            <a:off x="0" y="381000"/>
            <a:ext cx="4724400" cy="3254375"/>
          </a:xfrm>
          <a:prstGeom prst="rect">
            <a:avLst/>
          </a:prstGeom>
          <a:noFill/>
          <a:ln w="9525">
            <a:noFill/>
            <a:miter lim="800000"/>
            <a:headEnd/>
            <a:tailEnd/>
          </a:ln>
        </p:spPr>
      </p:pic>
      <p:pic>
        <p:nvPicPr>
          <p:cNvPr id="33797" name="Picture 4" descr="proactive-with-dyn-load-RT"/>
          <p:cNvPicPr>
            <a:picLocks noChangeAspect="1" noChangeArrowheads="1"/>
          </p:cNvPicPr>
          <p:nvPr/>
        </p:nvPicPr>
        <p:blipFill>
          <a:blip r:embed="rId4" cstate="print"/>
          <a:srcRect/>
          <a:stretch>
            <a:fillRect/>
          </a:stretch>
        </p:blipFill>
        <p:spPr bwMode="auto">
          <a:xfrm>
            <a:off x="228600" y="3711575"/>
            <a:ext cx="4495800" cy="3146425"/>
          </a:xfrm>
          <a:prstGeom prst="rect">
            <a:avLst/>
          </a:prstGeom>
          <a:noFill/>
          <a:ln w="9525">
            <a:noFill/>
            <a:miter lim="800000"/>
            <a:headEnd/>
            <a:tailEnd/>
          </a:ln>
        </p:spPr>
      </p:pic>
      <p:pic>
        <p:nvPicPr>
          <p:cNvPr id="33798" name="Picture 5" descr="static-with-dyn-load-Util"/>
          <p:cNvPicPr>
            <a:picLocks noChangeAspect="1" noChangeArrowheads="1"/>
          </p:cNvPicPr>
          <p:nvPr/>
        </p:nvPicPr>
        <p:blipFill>
          <a:blip r:embed="rId5" cstate="print"/>
          <a:srcRect/>
          <a:stretch>
            <a:fillRect/>
          </a:stretch>
        </p:blipFill>
        <p:spPr bwMode="auto">
          <a:xfrm>
            <a:off x="4572000" y="381000"/>
            <a:ext cx="4572000" cy="3200400"/>
          </a:xfrm>
          <a:prstGeom prst="rect">
            <a:avLst/>
          </a:prstGeom>
          <a:noFill/>
          <a:ln w="9525">
            <a:noFill/>
            <a:miter lim="800000"/>
            <a:headEnd/>
            <a:tailEnd/>
          </a:ln>
        </p:spPr>
      </p:pic>
      <p:pic>
        <p:nvPicPr>
          <p:cNvPr id="33799" name="Picture 6" descr="proactive-with-dyn-load-Util"/>
          <p:cNvPicPr>
            <a:picLocks noChangeAspect="1" noChangeArrowheads="1"/>
          </p:cNvPicPr>
          <p:nvPr/>
        </p:nvPicPr>
        <p:blipFill>
          <a:blip r:embed="rId6" cstate="print"/>
          <a:srcRect/>
          <a:stretch>
            <a:fillRect/>
          </a:stretch>
        </p:blipFill>
        <p:spPr bwMode="auto">
          <a:xfrm>
            <a:off x="4572000" y="3657600"/>
            <a:ext cx="4572000" cy="3200400"/>
          </a:xfrm>
          <a:prstGeom prst="rect">
            <a:avLst/>
          </a:prstGeom>
          <a:noFill/>
          <a:ln w="9525">
            <a:noFill/>
            <a:miter lim="800000"/>
            <a:headEnd/>
            <a:tailEnd/>
          </a:ln>
        </p:spPr>
      </p:pic>
      <p:sp>
        <p:nvSpPr>
          <p:cNvPr id="33800" name="AutoShape 7"/>
          <p:cNvSpPr>
            <a:spLocks noChangeArrowheads="1"/>
          </p:cNvSpPr>
          <p:nvPr/>
        </p:nvSpPr>
        <p:spPr bwMode="auto">
          <a:xfrm>
            <a:off x="4191000" y="2438400"/>
            <a:ext cx="4038600" cy="2362200"/>
          </a:xfrm>
          <a:prstGeom prst="wedgeRectCallout">
            <a:avLst>
              <a:gd name="adj1" fmla="val -63481"/>
              <a:gd name="adj2" fmla="val 46843"/>
            </a:avLst>
          </a:prstGeom>
          <a:solidFill>
            <a:srgbClr val="FFFF99"/>
          </a:solidFill>
          <a:ln w="38100" algn="ctr">
            <a:solidFill>
              <a:srgbClr val="888888"/>
            </a:solidFill>
            <a:miter lim="800000"/>
            <a:headEnd/>
            <a:tailEnd/>
          </a:ln>
        </p:spPr>
        <p:txBody>
          <a:bodyPr/>
          <a:lstStyle/>
          <a:p>
            <a:pPr defTabSz="850900"/>
            <a:r>
              <a:rPr lang="en-US"/>
              <a:t>Response times of CL-3 &amp; CL-4 increase after failure – because of rate-monotonic scheduling behavior – they are no longer accessing highest priority servers</a:t>
            </a:r>
          </a:p>
        </p:txBody>
      </p:sp>
      <p:sp>
        <p:nvSpPr>
          <p:cNvPr id="33801" name="Line 7"/>
          <p:cNvSpPr>
            <a:spLocks noChangeShapeType="1"/>
          </p:cNvSpPr>
          <p:nvPr/>
        </p:nvSpPr>
        <p:spPr bwMode="auto">
          <a:xfrm>
            <a:off x="268288" y="476250"/>
            <a:ext cx="8651875" cy="0"/>
          </a:xfrm>
          <a:prstGeom prst="line">
            <a:avLst/>
          </a:prstGeom>
          <a:noFill/>
          <a:ln w="38100">
            <a:solidFill>
              <a:srgbClr val="888888"/>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400800"/>
            <a:ext cx="457200" cy="476250"/>
          </a:xfrm>
        </p:spPr>
        <p:txBody>
          <a:bodyPr/>
          <a:lstStyle/>
          <a:p>
            <a:pPr>
              <a:defRPr/>
            </a:pPr>
            <a:fld id="{FDEA51B9-1E76-42F4-8B16-7FFFD7B2CA74}" type="slidenum">
              <a:rPr lang="en-US" smtClean="0"/>
              <a:pPr>
                <a:defRPr/>
              </a:pPr>
              <a:t>15</a:t>
            </a:fld>
            <a:endParaRPr lang="en-US" dirty="0"/>
          </a:p>
        </p:txBody>
      </p:sp>
      <p:sp>
        <p:nvSpPr>
          <p:cNvPr id="8" name="Title 1"/>
          <p:cNvSpPr>
            <a:spLocks noGrp="1"/>
          </p:cNvSpPr>
          <p:nvPr>
            <p:ph type="title" idx="4294967295"/>
          </p:nvPr>
        </p:nvSpPr>
        <p:spPr>
          <a:xfrm>
            <a:off x="103188" y="68263"/>
            <a:ext cx="8921750" cy="381000"/>
          </a:xfrm>
        </p:spPr>
        <p:txBody>
          <a:bodyPr/>
          <a:lstStyle/>
          <a:p>
            <a:pPr eaLnBrk="1" hangingPunct="1"/>
            <a:r>
              <a:rPr lang="en-US" dirty="0" smtClean="0">
                <a:latin typeface="Arial Narrow" pitchFamily="34" charset="0"/>
              </a:rPr>
              <a:t>A Perspective of Component-based DRE System Lifecycle</a:t>
            </a:r>
          </a:p>
        </p:txBody>
      </p:sp>
      <p:sp>
        <p:nvSpPr>
          <p:cNvPr id="20" name="Rounded Rectangle 19"/>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cxnSp>
        <p:nvCxnSpPr>
          <p:cNvPr id="21" name="Straight Arrow Connector 20"/>
          <p:cNvCxnSpPr>
            <a:stCxn id="26" idx="2"/>
            <a:endCxn id="29"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2" name="Straight Arrow Connector 21"/>
          <p:cNvCxnSpPr>
            <a:stCxn id="25" idx="2"/>
            <a:endCxn id="26"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3" name="Rounded Rectangle 22"/>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24" name="Straight Arrow Connector 23"/>
          <p:cNvCxnSpPr>
            <a:stCxn id="27" idx="2"/>
            <a:endCxn id="23"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5" name="Rounded Rectangle 24"/>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26" name="Rounded Rectangle 25"/>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27" name="Rounded Rectangle 26"/>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28" name="Straight Arrow Connector 27"/>
          <p:cNvCxnSpPr>
            <a:stCxn id="29" idx="2"/>
            <a:endCxn id="27"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Rounded Rectangle 28"/>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30" name="TextBox 29"/>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sp>
        <p:nvSpPr>
          <p:cNvPr id="16" name="Content Placeholder 2"/>
          <p:cNvSpPr txBox="1">
            <a:spLocks/>
          </p:cNvSpPr>
          <p:nvPr/>
        </p:nvSpPr>
        <p:spPr>
          <a:xfrm>
            <a:off x="3048000" y="1447800"/>
            <a:ext cx="5715000" cy="838200"/>
          </a:xfrm>
          <a:prstGeom prst="rect">
            <a:avLst/>
          </a:prstGeom>
          <a:solidFill>
            <a:schemeClr val="accent6">
              <a:lumMod val="20000"/>
              <a:lumOff val="80000"/>
            </a:schemeClr>
          </a:solidFill>
          <a:ln cap="flat">
            <a:solidFill>
              <a:schemeClr val="tx1"/>
            </a:solidFill>
            <a:round/>
          </a:ln>
        </p:spPr>
        <p:txBody>
          <a:bodyPr/>
          <a:lstStyle/>
          <a:p>
            <a:pPr marL="339725" marR="0" lvl="0" indent="-339725" algn="l" defTabSz="850900" rtl="0" eaLnBrk="0" fontAlgn="base" latinLnBrk="0" hangingPunct="0">
              <a:lnSpc>
                <a:spcPct val="100000"/>
              </a:lnSpc>
              <a:spcBef>
                <a:spcPct val="20000"/>
              </a:spcBef>
              <a:spcAft>
                <a:spcPct val="0"/>
              </a:spcAft>
              <a:buClr>
                <a:schemeClr val="tx1"/>
              </a:buClr>
              <a:buSzTx/>
              <a:buFont typeface="Arial" pitchFamily="34" charset="0"/>
              <a:buChar char="•"/>
              <a:tabLst/>
              <a:defRPr/>
            </a:pPr>
            <a:r>
              <a:rPr lang="en-US" sz="2000" kern="0" dirty="0" smtClean="0">
                <a:latin typeface="+mn-lt"/>
                <a:cs typeface="+mn-cs"/>
              </a:rPr>
              <a:t>Gathering and specifying functional and non functional requirements of the system</a:t>
            </a:r>
            <a:endParaRPr kumimoji="0" lang="en-US" sz="1800" i="0" u="none" strike="noStrike" kern="0" cap="none" spc="0" normalizeH="0" noProof="0" dirty="0" smtClean="0">
              <a:ln>
                <a:noFill/>
              </a:ln>
              <a:effectLst/>
              <a:uLnTx/>
              <a:uFillTx/>
              <a:latin typeface="+mn-lt"/>
              <a:ea typeface="+mn-ea"/>
              <a:cs typeface="+mn-cs"/>
            </a:endParaRPr>
          </a:p>
        </p:txBody>
      </p:sp>
      <p:cxnSp>
        <p:nvCxnSpPr>
          <p:cNvPr id="17" name="Straight Connector 16"/>
          <p:cNvCxnSpPr/>
          <p:nvPr/>
        </p:nvCxnSpPr>
        <p:spPr bwMode="auto">
          <a:xfrm>
            <a:off x="1905000" y="1447800"/>
            <a:ext cx="1143000" cy="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18" name="Straight Connector 17"/>
          <p:cNvCxnSpPr/>
          <p:nvPr/>
        </p:nvCxnSpPr>
        <p:spPr bwMode="auto">
          <a:xfrm>
            <a:off x="1905000" y="1828800"/>
            <a:ext cx="1143000" cy="4572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9" name="Right Brace 18"/>
          <p:cNvSpPr/>
          <p:nvPr/>
        </p:nvSpPr>
        <p:spPr bwMode="auto">
          <a:xfrm>
            <a:off x="1981200" y="2438400"/>
            <a:ext cx="914400" cy="3048000"/>
          </a:xfrm>
          <a:prstGeom prst="rightBrace">
            <a:avLst>
              <a:gd name="adj1" fmla="val 8333"/>
              <a:gd name="adj2" fmla="val 50000"/>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31" name="Content Placeholder 2"/>
          <p:cNvSpPr txBox="1">
            <a:spLocks/>
          </p:cNvSpPr>
          <p:nvPr/>
        </p:nvSpPr>
        <p:spPr>
          <a:xfrm>
            <a:off x="2971800" y="2819400"/>
            <a:ext cx="6019800" cy="1828800"/>
          </a:xfrm>
          <a:prstGeom prst="rect">
            <a:avLst/>
          </a:prstGeom>
          <a:solidFill>
            <a:schemeClr val="accent6">
              <a:lumMod val="20000"/>
              <a:lumOff val="80000"/>
            </a:schemeClr>
          </a:solidFill>
          <a:ln cap="flat">
            <a:solidFill>
              <a:schemeClr val="tx1"/>
            </a:solidFill>
            <a:round/>
          </a:ln>
        </p:spPr>
        <p:txBody>
          <a:bodyPr/>
          <a:lstStyle/>
          <a:p>
            <a:pPr marL="339725" marR="0" lvl="0" indent="-339725" algn="l" defTabSz="850900" rtl="0" eaLnBrk="0" fontAlgn="base" latinLnBrk="0" hangingPunct="0">
              <a:lnSpc>
                <a:spcPct val="100000"/>
              </a:lnSpc>
              <a:spcBef>
                <a:spcPct val="20000"/>
              </a:spcBef>
              <a:spcAft>
                <a:spcPct val="0"/>
              </a:spcAft>
              <a:buClr>
                <a:schemeClr val="tx1"/>
              </a:buClr>
              <a:buSzTx/>
              <a:buFont typeface="Arial" pitchFamily="34" charset="0"/>
              <a:buChar char="•"/>
              <a:tabLst/>
              <a:defRPr/>
            </a:pPr>
            <a:r>
              <a:rPr kumimoji="0" lang="en-US" sz="2000" i="0" u="none" strike="noStrike" kern="0" cap="none" spc="0" normalizeH="0" noProof="0" dirty="0" smtClean="0">
                <a:ln>
                  <a:noFill/>
                </a:ln>
                <a:effectLst/>
                <a:uLnTx/>
                <a:uFillTx/>
                <a:latin typeface="+mn-lt"/>
                <a:ea typeface="+mn-ea"/>
                <a:cs typeface="+mn-cs"/>
              </a:rPr>
              <a:t>Defining the operational strings through component composition</a:t>
            </a:r>
          </a:p>
          <a:p>
            <a:pPr marL="339725" marR="0" lvl="0" indent="-339725" algn="l" defTabSz="850900" rtl="0" eaLnBrk="0" fontAlgn="base" latinLnBrk="0" hangingPunct="0">
              <a:lnSpc>
                <a:spcPct val="100000"/>
              </a:lnSpc>
              <a:spcBef>
                <a:spcPct val="20000"/>
              </a:spcBef>
              <a:spcAft>
                <a:spcPct val="0"/>
              </a:spcAft>
              <a:buClr>
                <a:schemeClr val="tx1"/>
              </a:buClr>
              <a:buSzTx/>
              <a:buFont typeface="Arial" pitchFamily="34" charset="0"/>
              <a:buChar char="•"/>
              <a:tabLst/>
              <a:defRPr/>
            </a:pPr>
            <a:r>
              <a:rPr lang="en-US" sz="2000" kern="0" dirty="0" smtClean="0">
                <a:latin typeface="+mn-lt"/>
                <a:cs typeface="+mn-cs"/>
              </a:rPr>
              <a:t>Deploying components onto computing nodes</a:t>
            </a:r>
          </a:p>
          <a:p>
            <a:pPr marL="339725" marR="0" lvl="0" indent="-339725" algn="l" defTabSz="850900" rtl="0" eaLnBrk="0" fontAlgn="base" latinLnBrk="0" hangingPunct="0">
              <a:lnSpc>
                <a:spcPct val="100000"/>
              </a:lnSpc>
              <a:spcBef>
                <a:spcPct val="20000"/>
              </a:spcBef>
              <a:spcAft>
                <a:spcPct val="0"/>
              </a:spcAft>
              <a:buClr>
                <a:schemeClr val="tx1"/>
              </a:buClr>
              <a:buSzTx/>
              <a:buFont typeface="Arial" pitchFamily="34" charset="0"/>
              <a:buChar char="•"/>
              <a:tabLst/>
              <a:defRPr/>
            </a:pPr>
            <a:r>
              <a:rPr kumimoji="0" lang="en-US" sz="2000" i="0" u="none" strike="noStrike" kern="0" cap="none" spc="0" normalizeH="0" noProof="0" dirty="0" smtClean="0">
                <a:ln>
                  <a:noFill/>
                </a:ln>
                <a:effectLst/>
                <a:uLnTx/>
                <a:uFillTx/>
                <a:latin typeface="+mn-lt"/>
                <a:ea typeface="+mn-ea"/>
                <a:cs typeface="+mn-cs"/>
              </a:rPr>
              <a:t>Configuring the hosting infrastructure to support desired QoS properties</a:t>
            </a:r>
          </a:p>
        </p:txBody>
      </p:sp>
      <p:sp>
        <p:nvSpPr>
          <p:cNvPr id="32" name="Content Placeholder 2"/>
          <p:cNvSpPr txBox="1">
            <a:spLocks/>
          </p:cNvSpPr>
          <p:nvPr/>
        </p:nvSpPr>
        <p:spPr>
          <a:xfrm>
            <a:off x="2971800" y="5562600"/>
            <a:ext cx="5943600" cy="1066800"/>
          </a:xfrm>
          <a:prstGeom prst="rect">
            <a:avLst/>
          </a:prstGeom>
          <a:solidFill>
            <a:schemeClr val="accent6">
              <a:lumMod val="20000"/>
              <a:lumOff val="80000"/>
            </a:schemeClr>
          </a:solidFill>
          <a:ln cap="flat">
            <a:solidFill>
              <a:schemeClr val="tx1"/>
            </a:solidFill>
            <a:round/>
          </a:ln>
        </p:spPr>
        <p:txBody>
          <a:bodyPr/>
          <a:lstStyle/>
          <a:p>
            <a:pPr marL="339725" lvl="0" indent="-339725" algn="l" defTabSz="850900" eaLnBrk="0" hangingPunct="0">
              <a:spcBef>
                <a:spcPct val="20000"/>
              </a:spcBef>
              <a:buClr>
                <a:schemeClr val="tx1"/>
              </a:buClr>
              <a:buFont typeface="Arial" pitchFamily="34" charset="0"/>
              <a:buChar char="•"/>
            </a:pPr>
            <a:r>
              <a:rPr lang="en-US" sz="2000" dirty="0" smtClean="0"/>
              <a:t>Mechanisms to provide real-time fault recovery</a:t>
            </a:r>
          </a:p>
          <a:p>
            <a:pPr marL="339725" lvl="0" indent="-339725" algn="l" defTabSz="850900" eaLnBrk="0" hangingPunct="0">
              <a:spcBef>
                <a:spcPct val="20000"/>
              </a:spcBef>
              <a:buClr>
                <a:schemeClr val="tx1"/>
              </a:buClr>
              <a:buFont typeface="Arial" pitchFamily="34" charset="0"/>
              <a:buChar char="•"/>
            </a:pPr>
            <a:r>
              <a:rPr lang="en-US" sz="2000" dirty="0" smtClean="0"/>
              <a:t>Mechanisms to deal with the side effects of replication &amp; non-determinism at run-time</a:t>
            </a:r>
            <a:endParaRPr kumimoji="0" lang="en-US" sz="1800" i="0" u="none" strike="noStrike" kern="0" cap="none" spc="0" normalizeH="0" noProof="0" dirty="0" smtClean="0">
              <a:ln>
                <a:noFill/>
              </a:ln>
              <a:effectLst/>
              <a:uLnTx/>
              <a:uFillTx/>
              <a:latin typeface="+mn-lt"/>
              <a:ea typeface="+mn-ea"/>
              <a:cs typeface="+mn-cs"/>
            </a:endParaRPr>
          </a:p>
        </p:txBody>
      </p:sp>
      <p:cxnSp>
        <p:nvCxnSpPr>
          <p:cNvPr id="33" name="Straight Connector 32"/>
          <p:cNvCxnSpPr/>
          <p:nvPr/>
        </p:nvCxnSpPr>
        <p:spPr bwMode="auto">
          <a:xfrm flipV="1">
            <a:off x="1905000" y="5562600"/>
            <a:ext cx="1066800" cy="3810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34" name="Straight Connector 33"/>
          <p:cNvCxnSpPr/>
          <p:nvPr/>
        </p:nvCxnSpPr>
        <p:spPr bwMode="auto">
          <a:xfrm>
            <a:off x="1905000" y="6400800"/>
            <a:ext cx="1066800" cy="228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35" name="TextBox 34"/>
          <p:cNvSpPr txBox="1"/>
          <p:nvPr/>
        </p:nvSpPr>
        <p:spPr>
          <a:xfrm>
            <a:off x="3505200" y="609600"/>
            <a:ext cx="4800600" cy="738664"/>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QoS (e.g. FT) provisioning should be integrated within this lifecycle</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sldNum" sz="quarter" idx="12"/>
          </p:nvPr>
        </p:nvSpPr>
        <p:spPr>
          <a:noFill/>
        </p:spPr>
        <p:txBody>
          <a:bodyPr/>
          <a:lstStyle/>
          <a:p>
            <a:fld id="{A5E34C72-0B5C-426E-9239-256D6D3C992E}" type="slidenum">
              <a:rPr lang="en-US"/>
              <a:pPr/>
              <a:t>150</a:t>
            </a:fld>
            <a:endParaRPr lang="en-US"/>
          </a:p>
        </p:txBody>
      </p:sp>
      <p:sp>
        <p:nvSpPr>
          <p:cNvPr id="34819" name="Rectangle 2"/>
          <p:cNvSpPr>
            <a:spLocks noGrp="1" noChangeArrowheads="1"/>
          </p:cNvSpPr>
          <p:nvPr>
            <p:ph type="title" idx="4294967295"/>
          </p:nvPr>
        </p:nvSpPr>
        <p:spPr/>
        <p:txBody>
          <a:bodyPr/>
          <a:lstStyle/>
          <a:p>
            <a:r>
              <a:rPr lang="en-US" smtClean="0"/>
              <a:t>LAAF Algorithm Results</a:t>
            </a:r>
          </a:p>
        </p:txBody>
      </p:sp>
      <p:pic>
        <p:nvPicPr>
          <p:cNvPr id="34820" name="Picture 3" descr="static-with-dyn-load-RT"/>
          <p:cNvPicPr>
            <a:picLocks noChangeAspect="1" noChangeArrowheads="1"/>
          </p:cNvPicPr>
          <p:nvPr/>
        </p:nvPicPr>
        <p:blipFill>
          <a:blip r:embed="rId3" cstate="print"/>
          <a:srcRect/>
          <a:stretch>
            <a:fillRect/>
          </a:stretch>
        </p:blipFill>
        <p:spPr bwMode="auto">
          <a:xfrm>
            <a:off x="0" y="381000"/>
            <a:ext cx="4724400" cy="3254375"/>
          </a:xfrm>
          <a:prstGeom prst="rect">
            <a:avLst/>
          </a:prstGeom>
          <a:noFill/>
          <a:ln w="9525">
            <a:noFill/>
            <a:miter lim="800000"/>
            <a:headEnd/>
            <a:tailEnd/>
          </a:ln>
        </p:spPr>
      </p:pic>
      <p:pic>
        <p:nvPicPr>
          <p:cNvPr id="34821" name="Picture 4" descr="proactive-with-dyn-load-RT"/>
          <p:cNvPicPr>
            <a:picLocks noChangeAspect="1" noChangeArrowheads="1"/>
          </p:cNvPicPr>
          <p:nvPr/>
        </p:nvPicPr>
        <p:blipFill>
          <a:blip r:embed="rId4" cstate="print"/>
          <a:srcRect/>
          <a:stretch>
            <a:fillRect/>
          </a:stretch>
        </p:blipFill>
        <p:spPr bwMode="auto">
          <a:xfrm>
            <a:off x="228600" y="3711575"/>
            <a:ext cx="4495800" cy="3146425"/>
          </a:xfrm>
          <a:prstGeom prst="rect">
            <a:avLst/>
          </a:prstGeom>
          <a:noFill/>
          <a:ln w="9525">
            <a:noFill/>
            <a:miter lim="800000"/>
            <a:headEnd/>
            <a:tailEnd/>
          </a:ln>
        </p:spPr>
      </p:pic>
      <p:pic>
        <p:nvPicPr>
          <p:cNvPr id="34822" name="Picture 5" descr="static-with-dyn-load-Util"/>
          <p:cNvPicPr>
            <a:picLocks noChangeAspect="1" noChangeArrowheads="1"/>
          </p:cNvPicPr>
          <p:nvPr/>
        </p:nvPicPr>
        <p:blipFill>
          <a:blip r:embed="rId5" cstate="print"/>
          <a:srcRect/>
          <a:stretch>
            <a:fillRect/>
          </a:stretch>
        </p:blipFill>
        <p:spPr bwMode="auto">
          <a:xfrm>
            <a:off x="4572000" y="381000"/>
            <a:ext cx="4572000" cy="3200400"/>
          </a:xfrm>
          <a:prstGeom prst="rect">
            <a:avLst/>
          </a:prstGeom>
          <a:noFill/>
          <a:ln w="9525">
            <a:noFill/>
            <a:miter lim="800000"/>
            <a:headEnd/>
            <a:tailEnd/>
          </a:ln>
        </p:spPr>
      </p:pic>
      <p:pic>
        <p:nvPicPr>
          <p:cNvPr id="34823" name="Picture 6" descr="proactive-with-dyn-load-Util"/>
          <p:cNvPicPr>
            <a:picLocks noChangeAspect="1" noChangeArrowheads="1"/>
          </p:cNvPicPr>
          <p:nvPr/>
        </p:nvPicPr>
        <p:blipFill>
          <a:blip r:embed="rId6" cstate="print"/>
          <a:srcRect/>
          <a:stretch>
            <a:fillRect/>
          </a:stretch>
        </p:blipFill>
        <p:spPr bwMode="auto">
          <a:xfrm>
            <a:off x="4572000" y="3657600"/>
            <a:ext cx="4572000" cy="3200400"/>
          </a:xfrm>
          <a:prstGeom prst="rect">
            <a:avLst/>
          </a:prstGeom>
          <a:noFill/>
          <a:ln w="9525">
            <a:noFill/>
            <a:miter lim="800000"/>
            <a:headEnd/>
            <a:tailEnd/>
          </a:ln>
        </p:spPr>
      </p:pic>
      <p:sp>
        <p:nvSpPr>
          <p:cNvPr id="34824" name="AutoShape 7"/>
          <p:cNvSpPr>
            <a:spLocks noChangeArrowheads="1"/>
          </p:cNvSpPr>
          <p:nvPr/>
        </p:nvSpPr>
        <p:spPr bwMode="auto">
          <a:xfrm>
            <a:off x="533400" y="914400"/>
            <a:ext cx="4038600" cy="1295400"/>
          </a:xfrm>
          <a:prstGeom prst="wedgeRectCallout">
            <a:avLst>
              <a:gd name="adj1" fmla="val 81014"/>
              <a:gd name="adj2" fmla="val -43750"/>
            </a:avLst>
          </a:prstGeom>
          <a:solidFill>
            <a:srgbClr val="FFFF99"/>
          </a:solidFill>
          <a:ln w="38100" algn="ctr">
            <a:solidFill>
              <a:srgbClr val="888888"/>
            </a:solidFill>
            <a:miter lim="800000"/>
            <a:headEnd/>
            <a:tailEnd/>
          </a:ln>
        </p:spPr>
        <p:txBody>
          <a:bodyPr/>
          <a:lstStyle/>
          <a:p>
            <a:pPr defTabSz="850900"/>
            <a:r>
              <a:rPr lang="en-US"/>
              <a:t>CPU utilizations skewed – some processors are very heavily loaded, while some are not</a:t>
            </a:r>
          </a:p>
        </p:txBody>
      </p:sp>
      <p:sp>
        <p:nvSpPr>
          <p:cNvPr id="34825" name="AutoShape 8"/>
          <p:cNvSpPr>
            <a:spLocks noChangeArrowheads="1"/>
          </p:cNvSpPr>
          <p:nvPr/>
        </p:nvSpPr>
        <p:spPr bwMode="auto">
          <a:xfrm>
            <a:off x="457200" y="3657600"/>
            <a:ext cx="4038600" cy="1295400"/>
          </a:xfrm>
          <a:prstGeom prst="wedgeRectCallout">
            <a:avLst>
              <a:gd name="adj1" fmla="val 78144"/>
              <a:gd name="adj2" fmla="val 4412"/>
            </a:avLst>
          </a:prstGeom>
          <a:solidFill>
            <a:srgbClr val="FFFF99"/>
          </a:solidFill>
          <a:ln w="38100" algn="ctr">
            <a:solidFill>
              <a:srgbClr val="888888"/>
            </a:solidFill>
            <a:miter lim="800000"/>
            <a:headEnd/>
            <a:tailEnd/>
          </a:ln>
        </p:spPr>
        <p:txBody>
          <a:bodyPr/>
          <a:lstStyle/>
          <a:p>
            <a:pPr defTabSz="850900"/>
            <a:r>
              <a:rPr lang="en-US"/>
              <a:t>CPU utilizations are more evenly balanced – none of them more than 70% - LAAF makes sure of that !!</a:t>
            </a:r>
          </a:p>
        </p:txBody>
      </p:sp>
      <p:sp>
        <p:nvSpPr>
          <p:cNvPr id="34826" name="Line 7"/>
          <p:cNvSpPr>
            <a:spLocks noChangeShapeType="1"/>
          </p:cNvSpPr>
          <p:nvPr/>
        </p:nvSpPr>
        <p:spPr bwMode="auto">
          <a:xfrm>
            <a:off x="268288" y="476250"/>
            <a:ext cx="8651875" cy="0"/>
          </a:xfrm>
          <a:prstGeom prst="line">
            <a:avLst/>
          </a:prstGeom>
          <a:noFill/>
          <a:ln w="38100">
            <a:solidFill>
              <a:srgbClr val="888888"/>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sldNum" sz="quarter" idx="12"/>
          </p:nvPr>
        </p:nvSpPr>
        <p:spPr>
          <a:noFill/>
        </p:spPr>
        <p:txBody>
          <a:bodyPr/>
          <a:lstStyle/>
          <a:p>
            <a:fld id="{90F08E9E-DA8F-4A35-898D-1D98F21E4968}" type="slidenum">
              <a:rPr lang="en-US"/>
              <a:pPr/>
              <a:t>151</a:t>
            </a:fld>
            <a:endParaRPr lang="en-US"/>
          </a:p>
        </p:txBody>
      </p:sp>
      <p:sp>
        <p:nvSpPr>
          <p:cNvPr id="35843" name="Rectangle 2"/>
          <p:cNvSpPr>
            <a:spLocks noGrp="1" noChangeArrowheads="1"/>
          </p:cNvSpPr>
          <p:nvPr>
            <p:ph type="title" idx="4294967295"/>
          </p:nvPr>
        </p:nvSpPr>
        <p:spPr/>
        <p:txBody>
          <a:bodyPr/>
          <a:lstStyle/>
          <a:p>
            <a:r>
              <a:rPr lang="en-US" smtClean="0"/>
              <a:t>Summary of Results</a:t>
            </a:r>
          </a:p>
        </p:txBody>
      </p:sp>
      <p:sp>
        <p:nvSpPr>
          <p:cNvPr id="107523" name="Rectangle 3"/>
          <p:cNvSpPr>
            <a:spLocks noChangeArrowheads="1"/>
          </p:cNvSpPr>
          <p:nvPr/>
        </p:nvSpPr>
        <p:spPr bwMode="auto">
          <a:xfrm>
            <a:off x="304800" y="3733800"/>
            <a:ext cx="8839200" cy="25146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FLARe</a:t>
            </a:r>
            <a:r>
              <a:rPr lang="en-US" sz="2000">
                <a:latin typeface="Arial" pitchFamily="34" charset="0"/>
              </a:rPr>
              <a:t>’</a:t>
            </a:r>
            <a:r>
              <a:rPr lang="en-US" sz="2000"/>
              <a:t>s LAAF failover strategy maintains client response times &amp; processor utilizations after failure recovery when compared to the static failover strategy (no processor is utilized more than 70%)</a:t>
            </a:r>
          </a:p>
          <a:p>
            <a:pPr marL="425450" lvl="1" indent="-158750" algn="l" defTabSz="850900" eaLnBrk="0" hangingPunct="0">
              <a:spcBef>
                <a:spcPct val="20000"/>
              </a:spcBef>
              <a:buClr>
                <a:schemeClr val="tx1"/>
              </a:buClr>
              <a:buFontTx/>
              <a:buChar char="•"/>
            </a:pPr>
            <a:r>
              <a:rPr lang="en-US" sz="2000"/>
              <a:t>LAAF failover strategy always adapts the failover targets whenever system loads change </a:t>
            </a:r>
            <a:r>
              <a:rPr lang="en-US" sz="2000">
                <a:latin typeface="Arial" pitchFamily="34" charset="0"/>
              </a:rPr>
              <a:t>–</a:t>
            </a:r>
            <a:r>
              <a:rPr lang="en-US" sz="2000"/>
              <a:t> client failover to the least loaded backup</a:t>
            </a:r>
          </a:p>
          <a:p>
            <a:pPr marL="425450" lvl="1" indent="-158750" algn="l" defTabSz="850900" eaLnBrk="0" hangingPunct="0">
              <a:spcBef>
                <a:spcPct val="20000"/>
              </a:spcBef>
              <a:buClr>
                <a:schemeClr val="tx1"/>
              </a:buClr>
              <a:buFontTx/>
              <a:buChar char="•"/>
            </a:pPr>
            <a:r>
              <a:rPr lang="en-US" sz="2000"/>
              <a:t>static failover strategy does not change the previously deployment-time optimal failover targets at runtime</a:t>
            </a:r>
          </a:p>
          <a:p>
            <a:pPr marL="692150" lvl="2" indent="-160338" algn="l" defTabSz="850900" eaLnBrk="0" hangingPunct="0">
              <a:spcBef>
                <a:spcPct val="20000"/>
              </a:spcBef>
              <a:buClr>
                <a:schemeClr val="tx1"/>
              </a:buClr>
              <a:buFontTx/>
              <a:buChar char="•"/>
            </a:pPr>
            <a:r>
              <a:rPr lang="en-US" sz="2000"/>
              <a:t>client failover results in overload &amp; hence higher response times</a:t>
            </a:r>
          </a:p>
        </p:txBody>
      </p:sp>
      <p:pic>
        <p:nvPicPr>
          <p:cNvPr id="35845" name="Picture 4" descr="experiment-design"/>
          <p:cNvPicPr>
            <a:picLocks noGrp="1" noChangeAspect="1" noChangeArrowheads="1"/>
          </p:cNvPicPr>
          <p:nvPr>
            <p:ph sz="half" idx="4294967295"/>
          </p:nvPr>
        </p:nvPicPr>
        <p:blipFill>
          <a:blip r:embed="rId3" cstate="print"/>
          <a:srcRect/>
          <a:stretch>
            <a:fillRect/>
          </a:stretch>
        </p:blipFill>
        <p:spPr>
          <a:xfrm>
            <a:off x="838200" y="685800"/>
            <a:ext cx="7086600" cy="3105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8"/>
          <p:cNvSpPr>
            <a:spLocks noGrp="1" noChangeArrowheads="1"/>
          </p:cNvSpPr>
          <p:nvPr>
            <p:ph type="sldNum" sz="quarter" idx="12"/>
          </p:nvPr>
        </p:nvSpPr>
        <p:spPr>
          <a:noFill/>
        </p:spPr>
        <p:txBody>
          <a:bodyPr/>
          <a:lstStyle/>
          <a:p>
            <a:fld id="{788215B9-29F9-41D4-B455-042F8861C13C}" type="slidenum">
              <a:rPr lang="en-US"/>
              <a:pPr/>
              <a:t>152</a:t>
            </a:fld>
            <a:endParaRPr lang="en-US"/>
          </a:p>
        </p:txBody>
      </p:sp>
      <p:sp>
        <p:nvSpPr>
          <p:cNvPr id="36867" name="Rectangle 2"/>
          <p:cNvSpPr>
            <a:spLocks noGrp="1" noChangeArrowheads="1"/>
          </p:cNvSpPr>
          <p:nvPr>
            <p:ph type="title" idx="4294967295"/>
          </p:nvPr>
        </p:nvSpPr>
        <p:spPr/>
        <p:txBody>
          <a:bodyPr/>
          <a:lstStyle/>
          <a:p>
            <a:r>
              <a:rPr lang="en-US" dirty="0" smtClean="0"/>
              <a:t>Summary of </a:t>
            </a:r>
            <a:r>
              <a:rPr lang="en-US" dirty="0" err="1" smtClean="0"/>
              <a:t>FLARe</a:t>
            </a:r>
            <a:r>
              <a:rPr lang="en-US" dirty="0" smtClean="0"/>
              <a:t> Results</a:t>
            </a:r>
          </a:p>
        </p:txBody>
      </p:sp>
      <p:sp>
        <p:nvSpPr>
          <p:cNvPr id="108547" name="Rectangle 3"/>
          <p:cNvSpPr>
            <a:spLocks noChangeArrowheads="1"/>
          </p:cNvSpPr>
          <p:nvPr/>
        </p:nvSpPr>
        <p:spPr bwMode="auto">
          <a:xfrm>
            <a:off x="0" y="3276600"/>
            <a:ext cx="9144000" cy="21336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ROME strategy reacts to overloads &amp; maintains client response times – no processor is utilized more than 70%</a:t>
            </a:r>
          </a:p>
        </p:txBody>
      </p:sp>
      <p:pic>
        <p:nvPicPr>
          <p:cNvPr id="36869" name="Picture 4" descr="experiment-design"/>
          <p:cNvPicPr>
            <a:picLocks noGrp="1" noChangeAspect="1" noChangeArrowheads="1"/>
          </p:cNvPicPr>
          <p:nvPr>
            <p:ph sz="half" idx="4294967295"/>
          </p:nvPr>
        </p:nvPicPr>
        <p:blipFill>
          <a:blip r:embed="rId3" cstate="print"/>
          <a:srcRect/>
          <a:stretch>
            <a:fillRect/>
          </a:stretch>
        </p:blipFill>
        <p:spPr>
          <a:xfrm>
            <a:off x="838200" y="685800"/>
            <a:ext cx="7086600" cy="2590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153</a:t>
            </a:fld>
            <a:endParaRPr lang="en-US" dirty="0"/>
          </a:p>
        </p:txBody>
      </p:sp>
      <p:grpSp>
        <p:nvGrpSpPr>
          <p:cNvPr id="4" name="Group 29"/>
          <p:cNvGrpSpPr/>
          <p:nvPr/>
        </p:nvGrpSpPr>
        <p:grpSpPr>
          <a:xfrm>
            <a:off x="76200" y="762000"/>
            <a:ext cx="1905000" cy="5943600"/>
            <a:chOff x="76200" y="533400"/>
            <a:chExt cx="1905000" cy="6172200"/>
          </a:xfrm>
        </p:grpSpPr>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27" name="Content Placeholder 2"/>
          <p:cNvSpPr txBox="1">
            <a:spLocks/>
          </p:cNvSpPr>
          <p:nvPr/>
        </p:nvSpPr>
        <p:spPr>
          <a:xfrm>
            <a:off x="2895600" y="4038600"/>
            <a:ext cx="5257800" cy="1828800"/>
          </a:xfrm>
          <a:prstGeom prst="rect">
            <a:avLst/>
          </a:prstGeom>
          <a:solidFill>
            <a:schemeClr val="accent6">
              <a:lumMod val="20000"/>
              <a:lumOff val="80000"/>
            </a:schemeClr>
          </a:solidFill>
          <a:ln cap="flat">
            <a:solidFill>
              <a:schemeClr val="tx1"/>
            </a:solidFill>
            <a:round/>
          </a:ln>
        </p:spPr>
        <p:txBody>
          <a:bodyPr/>
          <a:lstStyle/>
          <a:p>
            <a:pPr marL="160338" lvl="0" indent="-160338" algn="l" defTabSz="850900" eaLnBrk="0" hangingPunct="0">
              <a:spcBef>
                <a:spcPct val="20000"/>
              </a:spcBef>
              <a:buClr>
                <a:schemeClr val="tx1"/>
              </a:buClr>
              <a:buFontTx/>
              <a:buChar char="•"/>
            </a:pPr>
            <a:r>
              <a:rPr lang="en-US" sz="2000" dirty="0" smtClean="0">
                <a:solidFill>
                  <a:srgbClr val="FF0000"/>
                </a:solidFill>
              </a:rPr>
              <a:t>Component Replication-based on Failover Units (CORFU)</a:t>
            </a:r>
            <a:endParaRPr lang="en-US" sz="2000" dirty="0" smtClean="0"/>
          </a:p>
          <a:p>
            <a:pPr marL="617538" lvl="1" indent="-160338" algn="l" defTabSz="850900" eaLnBrk="0" hangingPunct="0">
              <a:spcBef>
                <a:spcPct val="20000"/>
              </a:spcBef>
              <a:buClr>
                <a:schemeClr val="tx1"/>
              </a:buClr>
              <a:buFontTx/>
              <a:buChar char="•"/>
            </a:pPr>
            <a:r>
              <a:rPr lang="en-US" sz="2000" dirty="0" smtClean="0"/>
              <a:t>Raise the level of fault tolerance to component level</a:t>
            </a:r>
          </a:p>
          <a:p>
            <a:pPr marL="617538" lvl="1" indent="-160338" algn="l" defTabSz="850900" eaLnBrk="0" hangingPunct="0">
              <a:spcBef>
                <a:spcPct val="20000"/>
              </a:spcBef>
              <a:buClr>
                <a:schemeClr val="tx1"/>
              </a:buClr>
              <a:buFontTx/>
              <a:buChar char="•"/>
            </a:pPr>
            <a:r>
              <a:rPr lang="en-US" sz="2000" dirty="0" smtClean="0"/>
              <a:t>Support group failover</a:t>
            </a:r>
          </a:p>
        </p:txBody>
      </p:sp>
      <p:cxnSp>
        <p:nvCxnSpPr>
          <p:cNvPr id="28" name="Straight Connector 27"/>
          <p:cNvCxnSpPr/>
          <p:nvPr/>
        </p:nvCxnSpPr>
        <p:spPr bwMode="auto">
          <a:xfrm rot="5400000" flipH="1" flipV="1">
            <a:off x="1409700" y="4533900"/>
            <a:ext cx="1981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rot="5400000" flipH="1" flipV="1">
            <a:off x="1790700" y="5295900"/>
            <a:ext cx="1219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3" name="Rectangle 2"/>
          <p:cNvSpPr txBox="1">
            <a:spLocks noChangeArrowheads="1"/>
          </p:cNvSpPr>
          <p:nvPr/>
        </p:nvSpPr>
        <p:spPr bwMode="auto">
          <a:xfrm>
            <a:off x="0" y="-76200"/>
            <a:ext cx="91440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Runtime </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Phase:</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Component-based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4DC9D043-2D06-4E7D-99B0-5E01075B3BE8}" type="slidenum">
              <a:rPr lang="en-US" sz="1400"/>
              <a:pPr algn="r" eaLnBrk="0" hangingPunct="0"/>
              <a:t>154</a:t>
            </a:fld>
            <a:endParaRPr lang="en-US" sz="1400"/>
          </a:p>
        </p:txBody>
      </p:sp>
      <p:sp>
        <p:nvSpPr>
          <p:cNvPr id="45058" name="Rectangle 3"/>
          <p:cNvSpPr>
            <a:spLocks noGrp="1" noChangeArrowheads="1"/>
          </p:cNvSpPr>
          <p:nvPr>
            <p:ph type="body" idx="4294967295"/>
          </p:nvPr>
        </p:nvSpPr>
        <p:spPr>
          <a:xfrm>
            <a:off x="3990975" y="1193800"/>
            <a:ext cx="4556125" cy="1419225"/>
          </a:xfrm>
        </p:spPr>
        <p:txBody>
          <a:bodyPr/>
          <a:lstStyle/>
          <a:p>
            <a:pPr marL="0" indent="0">
              <a:buFont typeface="Wingdings" pitchFamily="-123" charset="2"/>
              <a:buNone/>
              <a:tabLst>
                <a:tab pos="168275" algn="l"/>
              </a:tabLst>
            </a:pPr>
            <a:r>
              <a:rPr lang="en-US"/>
              <a:t>Component Replication Based on Failover Units (CORFU)</a:t>
            </a:r>
          </a:p>
          <a:p>
            <a:pPr marL="0" indent="0">
              <a:tabLst>
                <a:tab pos="168275" algn="l"/>
              </a:tabLst>
            </a:pPr>
            <a:r>
              <a:rPr lang="en-US"/>
              <a:t> Raises the level of abstraction, from 	objects to</a:t>
            </a:r>
          </a:p>
        </p:txBody>
      </p:sp>
      <p:sp>
        <p:nvSpPr>
          <p:cNvPr id="45059" name="AutoShape 8"/>
          <p:cNvSpPr>
            <a:spLocks noChangeAspect="1" noChangeArrowheads="1"/>
          </p:cNvSpPr>
          <p:nvPr/>
        </p:nvSpPr>
        <p:spPr bwMode="auto">
          <a:xfrm>
            <a:off x="457200" y="4721225"/>
            <a:ext cx="2795588" cy="357188"/>
          </a:xfrm>
          <a:prstGeom prst="roundRect">
            <a:avLst>
              <a:gd name="adj" fmla="val 16667"/>
            </a:avLst>
          </a:prstGeom>
          <a:solidFill>
            <a:srgbClr val="BCBCBC"/>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5060" name="Text Box 9"/>
          <p:cNvSpPr txBox="1">
            <a:spLocks noChangeAspect="1" noChangeArrowheads="1"/>
          </p:cNvSpPr>
          <p:nvPr/>
        </p:nvSpPr>
        <p:spPr bwMode="auto">
          <a:xfrm>
            <a:off x="1054100" y="4740275"/>
            <a:ext cx="1601788" cy="336550"/>
          </a:xfrm>
          <a:prstGeom prst="rect">
            <a:avLst/>
          </a:prstGeom>
          <a:noFill/>
          <a:ln w="12700">
            <a:noFill/>
            <a:miter lim="800000"/>
            <a:headEnd/>
            <a:tailEnd/>
          </a:ln>
        </p:spPr>
        <p:txBody>
          <a:bodyPr>
            <a:prstTxWarp prst="textNoShape">
              <a:avLst/>
            </a:prstTxWarp>
            <a:spAutoFit/>
          </a:bodyPr>
          <a:lstStyle/>
          <a:p>
            <a:pPr algn="ctr" eaLnBrk="0" hangingPunct="0"/>
            <a:r>
              <a:rPr lang="en-US" sz="1600" b="1"/>
              <a:t>Hardware</a:t>
            </a:r>
          </a:p>
        </p:txBody>
      </p:sp>
      <p:grpSp>
        <p:nvGrpSpPr>
          <p:cNvPr id="2" name="Group 7"/>
          <p:cNvGrpSpPr>
            <a:grpSpLocks/>
          </p:cNvGrpSpPr>
          <p:nvPr/>
        </p:nvGrpSpPr>
        <p:grpSpPr bwMode="auto">
          <a:xfrm>
            <a:off x="457200" y="1662113"/>
            <a:ext cx="2795588" cy="1184275"/>
            <a:chOff x="240" y="1191"/>
            <a:chExt cx="1761" cy="746"/>
          </a:xfrm>
        </p:grpSpPr>
        <p:sp>
          <p:nvSpPr>
            <p:cNvPr id="45073" name="AutoShape 11"/>
            <p:cNvSpPr>
              <a:spLocks noChangeAspect="1" noChangeArrowheads="1"/>
            </p:cNvSpPr>
            <p:nvPr/>
          </p:nvSpPr>
          <p:spPr bwMode="auto">
            <a:xfrm>
              <a:off x="240" y="1191"/>
              <a:ext cx="1761" cy="362"/>
            </a:xfrm>
            <a:prstGeom prst="roundRect">
              <a:avLst>
                <a:gd name="adj" fmla="val 16667"/>
              </a:avLst>
            </a:prstGeom>
            <a:solidFill>
              <a:srgbClr val="FF9900"/>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5074" name="Text Box 12"/>
            <p:cNvSpPr txBox="1">
              <a:spLocks noChangeAspect="1" noChangeArrowheads="1"/>
            </p:cNvSpPr>
            <p:nvPr/>
          </p:nvSpPr>
          <p:spPr bwMode="auto">
            <a:xfrm>
              <a:off x="418" y="1217"/>
              <a:ext cx="1405"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Domain-Specific</a:t>
              </a:r>
            </a:p>
            <a:p>
              <a:pPr algn="ctr" eaLnBrk="0" hangingPunct="0">
                <a:lnSpc>
                  <a:spcPct val="90000"/>
                </a:lnSpc>
              </a:pPr>
              <a:r>
                <a:rPr lang="en-US" sz="1600" b="1"/>
                <a:t>Services</a:t>
              </a:r>
            </a:p>
          </p:txBody>
        </p:sp>
        <p:sp>
          <p:nvSpPr>
            <p:cNvPr id="45075" name="AutoShape 13"/>
            <p:cNvSpPr>
              <a:spLocks noChangeAspect="1" noChangeArrowheads="1"/>
            </p:cNvSpPr>
            <p:nvPr/>
          </p:nvSpPr>
          <p:spPr bwMode="auto">
            <a:xfrm>
              <a:off x="240" y="1575"/>
              <a:ext cx="1761" cy="362"/>
            </a:xfrm>
            <a:prstGeom prst="roundRect">
              <a:avLst>
                <a:gd name="adj" fmla="val 16667"/>
              </a:avLst>
            </a:prstGeom>
            <a:solidFill>
              <a:schemeClr val="folHlink"/>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5076" name="Text Box 14"/>
            <p:cNvSpPr txBox="1">
              <a:spLocks noChangeAspect="1" noChangeArrowheads="1"/>
            </p:cNvSpPr>
            <p:nvPr/>
          </p:nvSpPr>
          <p:spPr bwMode="auto">
            <a:xfrm>
              <a:off x="341" y="1586"/>
              <a:ext cx="1559"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Common</a:t>
              </a:r>
            </a:p>
            <a:p>
              <a:pPr algn="ctr" eaLnBrk="0" hangingPunct="0">
                <a:lnSpc>
                  <a:spcPct val="90000"/>
                </a:lnSpc>
              </a:pPr>
              <a:r>
                <a:rPr lang="en-US" sz="1600" b="1"/>
                <a:t>Middleware Services</a:t>
              </a:r>
            </a:p>
          </p:txBody>
        </p:sp>
      </p:grpSp>
      <p:sp>
        <p:nvSpPr>
          <p:cNvPr id="45062" name="AutoShape 15"/>
          <p:cNvSpPr>
            <a:spLocks noChangeAspect="1" noChangeArrowheads="1"/>
          </p:cNvSpPr>
          <p:nvPr/>
        </p:nvSpPr>
        <p:spPr bwMode="auto">
          <a:xfrm>
            <a:off x="457200" y="2881313"/>
            <a:ext cx="2795588" cy="574675"/>
          </a:xfrm>
          <a:prstGeom prst="roundRect">
            <a:avLst>
              <a:gd name="adj" fmla="val 16667"/>
            </a:avLst>
          </a:prstGeom>
          <a:solidFill>
            <a:srgbClr val="336699"/>
          </a:solidFill>
          <a:ln w="12700">
            <a:solidFill>
              <a:schemeClr val="tx1"/>
            </a:solidFill>
            <a:round/>
            <a:headEnd/>
            <a:tailEnd/>
          </a:ln>
        </p:spPr>
        <p:txBody>
          <a:bodyPr wrap="none" anchor="ctr">
            <a:prstTxWarp prst="textNoShape">
              <a:avLst/>
            </a:prstTxWarp>
          </a:bodyPr>
          <a:lstStyle/>
          <a:p>
            <a:pPr algn="ctr" eaLnBrk="0" hangingPunct="0"/>
            <a:endParaRPr lang="en-US" sz="1600"/>
          </a:p>
        </p:txBody>
      </p:sp>
      <p:sp>
        <p:nvSpPr>
          <p:cNvPr id="45063" name="Text Box 16"/>
          <p:cNvSpPr txBox="1">
            <a:spLocks noChangeAspect="1" noChangeArrowheads="1"/>
          </p:cNvSpPr>
          <p:nvPr/>
        </p:nvSpPr>
        <p:spPr bwMode="auto">
          <a:xfrm>
            <a:off x="884238" y="2911475"/>
            <a:ext cx="1939925" cy="533400"/>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solidFill>
                  <a:schemeClr val="bg1"/>
                </a:solidFill>
              </a:rPr>
              <a:t>Distribution</a:t>
            </a:r>
          </a:p>
          <a:p>
            <a:pPr algn="ctr" eaLnBrk="0" hangingPunct="0">
              <a:lnSpc>
                <a:spcPct val="90000"/>
              </a:lnSpc>
            </a:pPr>
            <a:r>
              <a:rPr lang="en-US" sz="1600" b="1">
                <a:solidFill>
                  <a:schemeClr val="bg1"/>
                </a:solidFill>
              </a:rPr>
              <a:t>Middleware</a:t>
            </a:r>
          </a:p>
        </p:txBody>
      </p:sp>
      <p:sp>
        <p:nvSpPr>
          <p:cNvPr id="45064" name="AutoShape 17"/>
          <p:cNvSpPr>
            <a:spLocks noChangeAspect="1" noChangeArrowheads="1"/>
          </p:cNvSpPr>
          <p:nvPr/>
        </p:nvSpPr>
        <p:spPr bwMode="auto">
          <a:xfrm>
            <a:off x="457200" y="3497263"/>
            <a:ext cx="2795588" cy="576262"/>
          </a:xfrm>
          <a:prstGeom prst="roundRect">
            <a:avLst>
              <a:gd name="adj" fmla="val 16667"/>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5065" name="Text Box 18"/>
          <p:cNvSpPr txBox="1">
            <a:spLocks noChangeAspect="1" noChangeArrowheads="1"/>
          </p:cNvSpPr>
          <p:nvPr/>
        </p:nvSpPr>
        <p:spPr bwMode="auto">
          <a:xfrm>
            <a:off x="468313" y="3524250"/>
            <a:ext cx="2773362" cy="533400"/>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Host Infrastructure</a:t>
            </a:r>
          </a:p>
          <a:p>
            <a:pPr algn="ctr" eaLnBrk="0" hangingPunct="0">
              <a:lnSpc>
                <a:spcPct val="90000"/>
              </a:lnSpc>
            </a:pPr>
            <a:r>
              <a:rPr lang="en-US" sz="1600" b="1"/>
              <a:t>Middleware</a:t>
            </a:r>
          </a:p>
        </p:txBody>
      </p:sp>
      <p:grpSp>
        <p:nvGrpSpPr>
          <p:cNvPr id="3" name="Group 21"/>
          <p:cNvGrpSpPr>
            <a:grpSpLocks/>
          </p:cNvGrpSpPr>
          <p:nvPr/>
        </p:nvGrpSpPr>
        <p:grpSpPr bwMode="auto">
          <a:xfrm>
            <a:off x="457200" y="4111625"/>
            <a:ext cx="2795588" cy="581025"/>
            <a:chOff x="168" y="2694"/>
            <a:chExt cx="1969" cy="409"/>
          </a:xfrm>
        </p:grpSpPr>
        <p:sp>
          <p:nvSpPr>
            <p:cNvPr id="45071" name="AutoShape 22"/>
            <p:cNvSpPr>
              <a:spLocks noChangeAspect="1" noChangeArrowheads="1"/>
            </p:cNvSpPr>
            <p:nvPr/>
          </p:nvSpPr>
          <p:spPr bwMode="auto">
            <a:xfrm>
              <a:off x="168" y="2694"/>
              <a:ext cx="1969" cy="407"/>
            </a:xfrm>
            <a:prstGeom prst="roundRect">
              <a:avLst>
                <a:gd name="adj" fmla="val 16667"/>
              </a:avLst>
            </a:prstGeom>
            <a:solidFill>
              <a:srgbClr val="A50021"/>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5072" name="Text Box 23"/>
            <p:cNvSpPr txBox="1">
              <a:spLocks noChangeAspect="1" noChangeArrowheads="1"/>
            </p:cNvSpPr>
            <p:nvPr/>
          </p:nvSpPr>
          <p:spPr bwMode="auto">
            <a:xfrm>
              <a:off x="227" y="2728"/>
              <a:ext cx="1851" cy="375"/>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solidFill>
                    <a:schemeClr val="bg1"/>
                  </a:solidFill>
                </a:rPr>
                <a:t>Operating Systems </a:t>
              </a:r>
            </a:p>
            <a:p>
              <a:pPr algn="ctr" eaLnBrk="0" hangingPunct="0">
                <a:lnSpc>
                  <a:spcPct val="90000"/>
                </a:lnSpc>
              </a:pPr>
              <a:r>
                <a:rPr lang="en-US" sz="1600" b="1">
                  <a:solidFill>
                    <a:schemeClr val="bg1"/>
                  </a:solidFill>
                </a:rPr>
                <a:t>&amp; Protocols</a:t>
              </a:r>
            </a:p>
          </p:txBody>
        </p:sp>
      </p:grpSp>
      <p:sp>
        <p:nvSpPr>
          <p:cNvPr id="45067" name="AutoShape 24"/>
          <p:cNvSpPr>
            <a:spLocks noChangeAspect="1" noChangeArrowheads="1"/>
          </p:cNvSpPr>
          <p:nvPr/>
        </p:nvSpPr>
        <p:spPr bwMode="auto">
          <a:xfrm>
            <a:off x="457200" y="1273175"/>
            <a:ext cx="2795588" cy="357188"/>
          </a:xfrm>
          <a:prstGeom prst="roundRect">
            <a:avLst>
              <a:gd name="adj" fmla="val 16667"/>
            </a:avLst>
          </a:prstGeom>
          <a:solidFill>
            <a:srgbClr val="D9F6FF"/>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5068" name="Text Box 25"/>
          <p:cNvSpPr txBox="1">
            <a:spLocks noChangeAspect="1" noChangeArrowheads="1"/>
          </p:cNvSpPr>
          <p:nvPr/>
        </p:nvSpPr>
        <p:spPr bwMode="auto">
          <a:xfrm>
            <a:off x="925513" y="1276350"/>
            <a:ext cx="1858962" cy="336550"/>
          </a:xfrm>
          <a:prstGeom prst="rect">
            <a:avLst/>
          </a:prstGeom>
          <a:noFill/>
          <a:ln w="12700">
            <a:noFill/>
            <a:miter lim="800000"/>
            <a:headEnd/>
            <a:tailEnd/>
          </a:ln>
        </p:spPr>
        <p:txBody>
          <a:bodyPr>
            <a:prstTxWarp prst="textNoShape">
              <a:avLst/>
            </a:prstTxWarp>
            <a:spAutoFit/>
          </a:bodyPr>
          <a:lstStyle/>
          <a:p>
            <a:pPr algn="ctr" eaLnBrk="0" hangingPunct="0"/>
            <a:r>
              <a:rPr lang="en-US" sz="1600" b="1"/>
              <a:t>Applications</a:t>
            </a:r>
          </a:p>
        </p:txBody>
      </p:sp>
      <p:sp>
        <p:nvSpPr>
          <p:cNvPr id="249876" name="AutoShape 21"/>
          <p:cNvSpPr>
            <a:spLocks noChangeArrowheads="1"/>
          </p:cNvSpPr>
          <p:nvPr/>
        </p:nvSpPr>
        <p:spPr bwMode="auto">
          <a:xfrm>
            <a:off x="457200" y="2882900"/>
            <a:ext cx="2794000" cy="1803400"/>
          </a:xfrm>
          <a:prstGeom prst="roundRect">
            <a:avLst>
              <a:gd name="adj" fmla="val 4667"/>
            </a:avLst>
          </a:prstGeom>
          <a:solidFill>
            <a:srgbClr val="008040"/>
          </a:solidFill>
          <a:ln w="9525">
            <a:solidFill>
              <a:schemeClr val="tx1"/>
            </a:solidFill>
            <a:round/>
            <a:headEnd/>
            <a:tailEnd/>
          </a:ln>
        </p:spPr>
        <p:txBody>
          <a:bodyPr wrap="none" anchor="ctr">
            <a:prstTxWarp prst="textNoShape">
              <a:avLst/>
            </a:prstTxWarp>
          </a:bodyPr>
          <a:lstStyle/>
          <a:p>
            <a:pPr algn="ctr"/>
            <a:r>
              <a:rPr lang="en-US" sz="2000">
                <a:solidFill>
                  <a:schemeClr val="bg1"/>
                </a:solidFill>
              </a:rPr>
              <a:t>CORBA 2.x</a:t>
            </a:r>
          </a:p>
          <a:p>
            <a:pPr algn="ctr"/>
            <a:r>
              <a:rPr lang="en-US" sz="2000">
                <a:solidFill>
                  <a:schemeClr val="bg1"/>
                </a:solidFill>
              </a:rPr>
              <a:t>Lightweight</a:t>
            </a:r>
          </a:p>
          <a:p>
            <a:pPr algn="ctr"/>
            <a:r>
              <a:rPr lang="en-US" sz="2000">
                <a:solidFill>
                  <a:schemeClr val="bg1"/>
                </a:solidFill>
              </a:rPr>
              <a:t>Fault Tolerance</a:t>
            </a:r>
          </a:p>
        </p:txBody>
      </p:sp>
      <p:sp>
        <p:nvSpPr>
          <p:cNvPr id="45070" name="Rectangle 2"/>
          <p:cNvSpPr txBox="1">
            <a:spLocks noChangeArrowheads="1"/>
          </p:cNvSpPr>
          <p:nvPr/>
        </p:nvSpPr>
        <p:spPr bwMode="auto">
          <a:xfrm>
            <a:off x="622300" y="0"/>
            <a:ext cx="7924800" cy="595312"/>
          </a:xfrm>
          <a:prstGeom prst="rect">
            <a:avLst/>
          </a:prstGeom>
          <a:noFill/>
          <a:ln w="9525">
            <a:noFill/>
            <a:miter lim="800000"/>
            <a:headEnd/>
            <a:tailEnd/>
          </a:ln>
        </p:spPr>
        <p:txBody>
          <a:bodyPr>
            <a:prstTxWarp prst="textNoShape">
              <a:avLst/>
            </a:prstTxWarp>
          </a:bodyPr>
          <a:lstStyle/>
          <a:p>
            <a:pPr algn="ctr" eaLnBrk="0" hangingPunct="0">
              <a:lnSpc>
                <a:spcPct val="95000"/>
              </a:lnSpc>
            </a:pPr>
            <a:r>
              <a:rPr lang="en-US" sz="2600" b="1" dirty="0" smtClean="0">
                <a:solidFill>
                  <a:srgbClr val="FF0000"/>
                </a:solidFill>
              </a:rPr>
              <a:t>CORFU Contributions</a:t>
            </a:r>
            <a:endParaRPr lang="en-US" sz="2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6"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09E28793-42B3-46FA-87A0-90DF04D5B3DC}" type="slidenum">
              <a:rPr lang="en-US" sz="1400"/>
              <a:pPr algn="r" eaLnBrk="0" hangingPunct="0"/>
              <a:t>155</a:t>
            </a:fld>
            <a:endParaRPr lang="en-US" sz="1400"/>
          </a:p>
        </p:txBody>
      </p:sp>
      <p:sp>
        <p:nvSpPr>
          <p:cNvPr id="47106" name="Rectangle 3"/>
          <p:cNvSpPr>
            <a:spLocks noGrp="1" noChangeArrowheads="1"/>
          </p:cNvSpPr>
          <p:nvPr>
            <p:ph type="body" idx="4294967295"/>
          </p:nvPr>
        </p:nvSpPr>
        <p:spPr>
          <a:xfrm>
            <a:off x="3990975" y="1193800"/>
            <a:ext cx="4556125" cy="2120900"/>
          </a:xfrm>
        </p:spPr>
        <p:txBody>
          <a:bodyPr/>
          <a:lstStyle/>
          <a:p>
            <a:pPr marL="0" indent="0">
              <a:buFont typeface="Wingdings" pitchFamily="-123" charset="2"/>
              <a:buNone/>
              <a:tabLst>
                <a:tab pos="168275" algn="l"/>
              </a:tabLst>
            </a:pPr>
            <a:r>
              <a:rPr lang="en-US"/>
              <a:t>Component Replication Based on Failover </a:t>
            </a:r>
            <a:r>
              <a:rPr lang="en-US" smtClean="0"/>
              <a:t>Units </a:t>
            </a:r>
            <a:r>
              <a:rPr lang="en-US"/>
              <a:t>(CORFU)</a:t>
            </a:r>
          </a:p>
          <a:p>
            <a:pPr marL="0" indent="0">
              <a:tabLst>
                <a:tab pos="168275" algn="l"/>
              </a:tabLst>
            </a:pPr>
            <a:r>
              <a:rPr lang="en-US"/>
              <a:t> Raises the level of abstraction, from 	objects to</a:t>
            </a:r>
          </a:p>
          <a:p>
            <a:pPr marL="798513" lvl="1" indent="-303213">
              <a:spcBef>
                <a:spcPct val="75000"/>
              </a:spcBef>
              <a:buFontTx/>
              <a:buAutoNum type="alphaLcParenR"/>
              <a:tabLst>
                <a:tab pos="168275" algn="l"/>
              </a:tabLst>
            </a:pPr>
            <a:r>
              <a:rPr lang="en-US"/>
              <a:t>Fault-tolerance for single components</a:t>
            </a:r>
          </a:p>
        </p:txBody>
      </p:sp>
      <p:grpSp>
        <p:nvGrpSpPr>
          <p:cNvPr id="2" name="Group 22"/>
          <p:cNvGrpSpPr>
            <a:grpSpLocks/>
          </p:cNvGrpSpPr>
          <p:nvPr/>
        </p:nvGrpSpPr>
        <p:grpSpPr bwMode="auto">
          <a:xfrm>
            <a:off x="1189038" y="5291138"/>
            <a:ext cx="1250950" cy="927100"/>
            <a:chOff x="2512" y="3028"/>
            <a:chExt cx="788" cy="584"/>
          </a:xfrm>
        </p:grpSpPr>
        <p:grpSp>
          <p:nvGrpSpPr>
            <p:cNvPr id="3" name="Group 23"/>
            <p:cNvGrpSpPr>
              <a:grpSpLocks/>
            </p:cNvGrpSpPr>
            <p:nvPr/>
          </p:nvGrpSpPr>
          <p:grpSpPr bwMode="auto">
            <a:xfrm>
              <a:off x="2648" y="3028"/>
              <a:ext cx="652" cy="448"/>
              <a:chOff x="2048" y="2348"/>
              <a:chExt cx="652" cy="448"/>
            </a:xfrm>
          </p:grpSpPr>
          <p:sp>
            <p:nvSpPr>
              <p:cNvPr id="47132" name="Rectangle 24"/>
              <p:cNvSpPr>
                <a:spLocks noChangeArrowheads="1"/>
              </p:cNvSpPr>
              <p:nvPr/>
            </p:nvSpPr>
            <p:spPr bwMode="auto">
              <a:xfrm>
                <a:off x="2048" y="2348"/>
                <a:ext cx="652" cy="44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47133" name="AutoShape 27"/>
              <p:cNvSpPr>
                <a:spLocks noChangeArrowheads="1"/>
              </p:cNvSpPr>
              <p:nvPr/>
            </p:nvSpPr>
            <p:spPr bwMode="auto">
              <a:xfrm>
                <a:off x="2130" y="2450"/>
                <a:ext cx="489"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200">
                    <a:latin typeface="Times" pitchFamily="-123" charset="0"/>
                  </a:rPr>
                  <a:t>NIS A</a:t>
                </a:r>
              </a:p>
            </p:txBody>
          </p:sp>
        </p:grpSp>
        <p:grpSp>
          <p:nvGrpSpPr>
            <p:cNvPr id="4" name="Group 26"/>
            <p:cNvGrpSpPr>
              <a:grpSpLocks/>
            </p:cNvGrpSpPr>
            <p:nvPr/>
          </p:nvGrpSpPr>
          <p:grpSpPr bwMode="auto">
            <a:xfrm>
              <a:off x="2512" y="3164"/>
              <a:ext cx="652" cy="448"/>
              <a:chOff x="2048" y="2348"/>
              <a:chExt cx="652" cy="448"/>
            </a:xfrm>
          </p:grpSpPr>
          <p:sp>
            <p:nvSpPr>
              <p:cNvPr id="47130" name="Rectangle 24"/>
              <p:cNvSpPr>
                <a:spLocks noChangeArrowheads="1"/>
              </p:cNvSpPr>
              <p:nvPr/>
            </p:nvSpPr>
            <p:spPr bwMode="auto">
              <a:xfrm>
                <a:off x="2048" y="2348"/>
                <a:ext cx="652" cy="44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47131" name="AutoShape 27"/>
              <p:cNvSpPr>
                <a:spLocks noChangeArrowheads="1"/>
              </p:cNvSpPr>
              <p:nvPr/>
            </p:nvSpPr>
            <p:spPr bwMode="auto">
              <a:xfrm>
                <a:off x="2130" y="2450"/>
                <a:ext cx="489"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200">
                    <a:latin typeface="Times" pitchFamily="-123" charset="0"/>
                  </a:rPr>
                  <a:t>NIS A</a:t>
                </a:r>
              </a:p>
            </p:txBody>
          </p:sp>
        </p:grpSp>
      </p:grpSp>
      <p:grpSp>
        <p:nvGrpSpPr>
          <p:cNvPr id="5" name="Group 12"/>
          <p:cNvGrpSpPr>
            <a:grpSpLocks/>
          </p:cNvGrpSpPr>
          <p:nvPr/>
        </p:nvGrpSpPr>
        <p:grpSpPr bwMode="auto">
          <a:xfrm>
            <a:off x="457200" y="1273175"/>
            <a:ext cx="2800350" cy="3805238"/>
            <a:chOff x="288" y="802"/>
            <a:chExt cx="1764" cy="2397"/>
          </a:xfrm>
        </p:grpSpPr>
        <p:sp>
          <p:nvSpPr>
            <p:cNvPr id="47110" name="AutoShape 8"/>
            <p:cNvSpPr>
              <a:spLocks noChangeAspect="1" noChangeArrowheads="1"/>
            </p:cNvSpPr>
            <p:nvPr/>
          </p:nvSpPr>
          <p:spPr bwMode="auto">
            <a:xfrm>
              <a:off x="288" y="2974"/>
              <a:ext cx="1761" cy="225"/>
            </a:xfrm>
            <a:prstGeom prst="roundRect">
              <a:avLst>
                <a:gd name="adj" fmla="val 16667"/>
              </a:avLst>
            </a:prstGeom>
            <a:solidFill>
              <a:srgbClr val="BCBCBC"/>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7111" name="Text Box 9"/>
            <p:cNvSpPr txBox="1">
              <a:spLocks noChangeAspect="1" noChangeArrowheads="1"/>
            </p:cNvSpPr>
            <p:nvPr/>
          </p:nvSpPr>
          <p:spPr bwMode="auto">
            <a:xfrm>
              <a:off x="664" y="2986"/>
              <a:ext cx="1009" cy="212"/>
            </a:xfrm>
            <a:prstGeom prst="rect">
              <a:avLst/>
            </a:prstGeom>
            <a:noFill/>
            <a:ln w="12700">
              <a:noFill/>
              <a:miter lim="800000"/>
              <a:headEnd/>
              <a:tailEnd/>
            </a:ln>
          </p:spPr>
          <p:txBody>
            <a:bodyPr>
              <a:prstTxWarp prst="textNoShape">
                <a:avLst/>
              </a:prstTxWarp>
              <a:spAutoFit/>
            </a:bodyPr>
            <a:lstStyle/>
            <a:p>
              <a:pPr algn="ctr" eaLnBrk="0" hangingPunct="0"/>
              <a:r>
                <a:rPr lang="en-US" sz="1600" b="1"/>
                <a:t>Hardware</a:t>
              </a:r>
            </a:p>
          </p:txBody>
        </p:sp>
        <p:grpSp>
          <p:nvGrpSpPr>
            <p:cNvPr id="6" name="Group 7"/>
            <p:cNvGrpSpPr>
              <a:grpSpLocks/>
            </p:cNvGrpSpPr>
            <p:nvPr/>
          </p:nvGrpSpPr>
          <p:grpSpPr bwMode="auto">
            <a:xfrm>
              <a:off x="288" y="1047"/>
              <a:ext cx="1761" cy="746"/>
              <a:chOff x="240" y="1191"/>
              <a:chExt cx="1761" cy="746"/>
            </a:xfrm>
          </p:grpSpPr>
          <p:sp>
            <p:nvSpPr>
              <p:cNvPr id="47124" name="AutoShape 11"/>
              <p:cNvSpPr>
                <a:spLocks noChangeAspect="1" noChangeArrowheads="1"/>
              </p:cNvSpPr>
              <p:nvPr/>
            </p:nvSpPr>
            <p:spPr bwMode="auto">
              <a:xfrm>
                <a:off x="240" y="1191"/>
                <a:ext cx="1761" cy="362"/>
              </a:xfrm>
              <a:prstGeom prst="roundRect">
                <a:avLst>
                  <a:gd name="adj" fmla="val 16667"/>
                </a:avLst>
              </a:prstGeom>
              <a:solidFill>
                <a:srgbClr val="FF9900"/>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7125" name="Text Box 12"/>
              <p:cNvSpPr txBox="1">
                <a:spLocks noChangeAspect="1" noChangeArrowheads="1"/>
              </p:cNvSpPr>
              <p:nvPr/>
            </p:nvSpPr>
            <p:spPr bwMode="auto">
              <a:xfrm>
                <a:off x="418" y="1217"/>
                <a:ext cx="1405"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Domain-Specific</a:t>
                </a:r>
              </a:p>
              <a:p>
                <a:pPr algn="ctr" eaLnBrk="0" hangingPunct="0">
                  <a:lnSpc>
                    <a:spcPct val="90000"/>
                  </a:lnSpc>
                </a:pPr>
                <a:r>
                  <a:rPr lang="en-US" sz="1600" b="1"/>
                  <a:t>Services</a:t>
                </a:r>
              </a:p>
            </p:txBody>
          </p:sp>
          <p:sp>
            <p:nvSpPr>
              <p:cNvPr id="47126" name="AutoShape 13"/>
              <p:cNvSpPr>
                <a:spLocks noChangeAspect="1" noChangeArrowheads="1"/>
              </p:cNvSpPr>
              <p:nvPr/>
            </p:nvSpPr>
            <p:spPr bwMode="auto">
              <a:xfrm>
                <a:off x="240" y="1575"/>
                <a:ext cx="1761" cy="362"/>
              </a:xfrm>
              <a:prstGeom prst="roundRect">
                <a:avLst>
                  <a:gd name="adj" fmla="val 16667"/>
                </a:avLst>
              </a:prstGeom>
              <a:solidFill>
                <a:schemeClr val="folHlink"/>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7127" name="Text Box 14"/>
              <p:cNvSpPr txBox="1">
                <a:spLocks noChangeAspect="1" noChangeArrowheads="1"/>
              </p:cNvSpPr>
              <p:nvPr/>
            </p:nvSpPr>
            <p:spPr bwMode="auto">
              <a:xfrm>
                <a:off x="341" y="1586"/>
                <a:ext cx="1559"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Common</a:t>
                </a:r>
              </a:p>
              <a:p>
                <a:pPr algn="ctr" eaLnBrk="0" hangingPunct="0">
                  <a:lnSpc>
                    <a:spcPct val="90000"/>
                  </a:lnSpc>
                </a:pPr>
                <a:r>
                  <a:rPr lang="en-US" sz="1600" b="1"/>
                  <a:t>Middleware Services</a:t>
                </a:r>
              </a:p>
            </p:txBody>
          </p:sp>
        </p:grpSp>
        <p:sp>
          <p:nvSpPr>
            <p:cNvPr id="47113" name="AutoShape 15"/>
            <p:cNvSpPr>
              <a:spLocks noChangeAspect="1" noChangeArrowheads="1"/>
            </p:cNvSpPr>
            <p:nvPr/>
          </p:nvSpPr>
          <p:spPr bwMode="auto">
            <a:xfrm>
              <a:off x="288" y="1815"/>
              <a:ext cx="1761" cy="362"/>
            </a:xfrm>
            <a:prstGeom prst="roundRect">
              <a:avLst>
                <a:gd name="adj" fmla="val 16667"/>
              </a:avLst>
            </a:prstGeom>
            <a:solidFill>
              <a:srgbClr val="336699"/>
            </a:solidFill>
            <a:ln w="12700">
              <a:solidFill>
                <a:schemeClr val="tx1"/>
              </a:solidFill>
              <a:round/>
              <a:headEnd/>
              <a:tailEnd/>
            </a:ln>
          </p:spPr>
          <p:txBody>
            <a:bodyPr wrap="none" anchor="ctr">
              <a:prstTxWarp prst="textNoShape">
                <a:avLst/>
              </a:prstTxWarp>
            </a:bodyPr>
            <a:lstStyle/>
            <a:p>
              <a:pPr algn="ctr" eaLnBrk="0" hangingPunct="0"/>
              <a:endParaRPr lang="en-US" sz="1600"/>
            </a:p>
          </p:txBody>
        </p:sp>
        <p:sp>
          <p:nvSpPr>
            <p:cNvPr id="47114" name="Text Box 16"/>
            <p:cNvSpPr txBox="1">
              <a:spLocks noChangeAspect="1" noChangeArrowheads="1"/>
            </p:cNvSpPr>
            <p:nvPr/>
          </p:nvSpPr>
          <p:spPr bwMode="auto">
            <a:xfrm>
              <a:off x="557" y="1834"/>
              <a:ext cx="1222"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solidFill>
                    <a:schemeClr val="bg1"/>
                  </a:solidFill>
                </a:rPr>
                <a:t>Distribution</a:t>
              </a:r>
            </a:p>
            <a:p>
              <a:pPr algn="ctr" eaLnBrk="0" hangingPunct="0">
                <a:lnSpc>
                  <a:spcPct val="90000"/>
                </a:lnSpc>
              </a:pPr>
              <a:r>
                <a:rPr lang="en-US" sz="1600" b="1">
                  <a:solidFill>
                    <a:schemeClr val="bg1"/>
                  </a:solidFill>
                </a:rPr>
                <a:t>Middleware</a:t>
              </a:r>
            </a:p>
          </p:txBody>
        </p:sp>
        <p:sp>
          <p:nvSpPr>
            <p:cNvPr id="47115" name="AutoShape 17"/>
            <p:cNvSpPr>
              <a:spLocks noChangeAspect="1" noChangeArrowheads="1"/>
            </p:cNvSpPr>
            <p:nvPr/>
          </p:nvSpPr>
          <p:spPr bwMode="auto">
            <a:xfrm>
              <a:off x="288" y="2203"/>
              <a:ext cx="1761" cy="363"/>
            </a:xfrm>
            <a:prstGeom prst="roundRect">
              <a:avLst>
                <a:gd name="adj" fmla="val 16667"/>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7116" name="Text Box 18"/>
            <p:cNvSpPr txBox="1">
              <a:spLocks noChangeAspect="1" noChangeArrowheads="1"/>
            </p:cNvSpPr>
            <p:nvPr/>
          </p:nvSpPr>
          <p:spPr bwMode="auto">
            <a:xfrm>
              <a:off x="295" y="2220"/>
              <a:ext cx="1747"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Host Infrastructure</a:t>
              </a:r>
            </a:p>
            <a:p>
              <a:pPr algn="ctr" eaLnBrk="0" hangingPunct="0">
                <a:lnSpc>
                  <a:spcPct val="90000"/>
                </a:lnSpc>
              </a:pPr>
              <a:r>
                <a:rPr lang="en-US" sz="1600" b="1"/>
                <a:t>Middleware</a:t>
              </a:r>
            </a:p>
          </p:txBody>
        </p:sp>
        <p:grpSp>
          <p:nvGrpSpPr>
            <p:cNvPr id="7" name="Group 21"/>
            <p:cNvGrpSpPr>
              <a:grpSpLocks/>
            </p:cNvGrpSpPr>
            <p:nvPr/>
          </p:nvGrpSpPr>
          <p:grpSpPr bwMode="auto">
            <a:xfrm>
              <a:off x="288" y="2590"/>
              <a:ext cx="1761" cy="366"/>
              <a:chOff x="168" y="2694"/>
              <a:chExt cx="1969" cy="409"/>
            </a:xfrm>
          </p:grpSpPr>
          <p:sp>
            <p:nvSpPr>
              <p:cNvPr id="47122" name="AutoShape 22"/>
              <p:cNvSpPr>
                <a:spLocks noChangeAspect="1" noChangeArrowheads="1"/>
              </p:cNvSpPr>
              <p:nvPr/>
            </p:nvSpPr>
            <p:spPr bwMode="auto">
              <a:xfrm>
                <a:off x="168" y="2694"/>
                <a:ext cx="1969" cy="407"/>
              </a:xfrm>
              <a:prstGeom prst="roundRect">
                <a:avLst>
                  <a:gd name="adj" fmla="val 16667"/>
                </a:avLst>
              </a:prstGeom>
              <a:solidFill>
                <a:srgbClr val="A50021"/>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7123" name="Text Box 23"/>
              <p:cNvSpPr txBox="1">
                <a:spLocks noChangeAspect="1" noChangeArrowheads="1"/>
              </p:cNvSpPr>
              <p:nvPr/>
            </p:nvSpPr>
            <p:spPr bwMode="auto">
              <a:xfrm>
                <a:off x="227" y="2728"/>
                <a:ext cx="1851" cy="375"/>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solidFill>
                      <a:schemeClr val="bg1"/>
                    </a:solidFill>
                  </a:rPr>
                  <a:t>Operating Systems </a:t>
                </a:r>
              </a:p>
              <a:p>
                <a:pPr algn="ctr" eaLnBrk="0" hangingPunct="0">
                  <a:lnSpc>
                    <a:spcPct val="90000"/>
                  </a:lnSpc>
                </a:pPr>
                <a:r>
                  <a:rPr lang="en-US" sz="1600" b="1">
                    <a:solidFill>
                      <a:schemeClr val="bg1"/>
                    </a:solidFill>
                  </a:rPr>
                  <a:t>&amp; Protocols</a:t>
                </a:r>
              </a:p>
            </p:txBody>
          </p:sp>
        </p:grpSp>
        <p:sp>
          <p:nvSpPr>
            <p:cNvPr id="47118" name="AutoShape 24"/>
            <p:cNvSpPr>
              <a:spLocks noChangeAspect="1" noChangeArrowheads="1"/>
            </p:cNvSpPr>
            <p:nvPr/>
          </p:nvSpPr>
          <p:spPr bwMode="auto">
            <a:xfrm>
              <a:off x="288" y="802"/>
              <a:ext cx="1761" cy="225"/>
            </a:xfrm>
            <a:prstGeom prst="roundRect">
              <a:avLst>
                <a:gd name="adj" fmla="val 16667"/>
              </a:avLst>
            </a:prstGeom>
            <a:solidFill>
              <a:srgbClr val="D9F6FF"/>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7119" name="Text Box 25"/>
            <p:cNvSpPr txBox="1">
              <a:spLocks noChangeAspect="1" noChangeArrowheads="1"/>
            </p:cNvSpPr>
            <p:nvPr/>
          </p:nvSpPr>
          <p:spPr bwMode="auto">
            <a:xfrm>
              <a:off x="583" y="804"/>
              <a:ext cx="1171" cy="212"/>
            </a:xfrm>
            <a:prstGeom prst="rect">
              <a:avLst/>
            </a:prstGeom>
            <a:noFill/>
            <a:ln w="12700">
              <a:noFill/>
              <a:miter lim="800000"/>
              <a:headEnd/>
              <a:tailEnd/>
            </a:ln>
          </p:spPr>
          <p:txBody>
            <a:bodyPr>
              <a:prstTxWarp prst="textNoShape">
                <a:avLst/>
              </a:prstTxWarp>
              <a:spAutoFit/>
            </a:bodyPr>
            <a:lstStyle/>
            <a:p>
              <a:pPr algn="ctr" eaLnBrk="0" hangingPunct="0"/>
              <a:r>
                <a:rPr lang="en-US" sz="1600" b="1"/>
                <a:t>Applications</a:t>
              </a:r>
            </a:p>
          </p:txBody>
        </p:sp>
        <p:sp>
          <p:nvSpPr>
            <p:cNvPr id="47120" name="AutoShape 21"/>
            <p:cNvSpPr>
              <a:spLocks noChangeArrowheads="1"/>
            </p:cNvSpPr>
            <p:nvPr/>
          </p:nvSpPr>
          <p:spPr bwMode="auto">
            <a:xfrm>
              <a:off x="292" y="1813"/>
              <a:ext cx="1760" cy="1136"/>
            </a:xfrm>
            <a:prstGeom prst="roundRect">
              <a:avLst>
                <a:gd name="adj" fmla="val 4667"/>
              </a:avLst>
            </a:prstGeom>
            <a:solidFill>
              <a:srgbClr val="008040"/>
            </a:solidFill>
            <a:ln w="9525">
              <a:solidFill>
                <a:schemeClr val="tx1"/>
              </a:solidFill>
              <a:round/>
              <a:headEnd/>
              <a:tailEnd/>
            </a:ln>
          </p:spPr>
          <p:txBody>
            <a:bodyPr wrap="none" anchor="ctr">
              <a:prstTxWarp prst="textNoShape">
                <a:avLst/>
              </a:prstTxWarp>
            </a:bodyPr>
            <a:lstStyle/>
            <a:p>
              <a:pPr algn="ctr"/>
              <a:r>
                <a:rPr lang="en-US" sz="2000">
                  <a:solidFill>
                    <a:schemeClr val="bg1"/>
                  </a:solidFill>
                </a:rPr>
                <a:t>CORBA 2.x</a:t>
              </a:r>
            </a:p>
            <a:p>
              <a:pPr algn="ctr"/>
              <a:r>
                <a:rPr lang="en-US" sz="2000">
                  <a:solidFill>
                    <a:schemeClr val="bg1"/>
                  </a:solidFill>
                </a:rPr>
                <a:t>Lightweight</a:t>
              </a:r>
            </a:p>
            <a:p>
              <a:pPr algn="ctr"/>
              <a:r>
                <a:rPr lang="en-US" sz="2000">
                  <a:solidFill>
                    <a:schemeClr val="bg1"/>
                  </a:solidFill>
                </a:rPr>
                <a:t>Fault Tolerance</a:t>
              </a:r>
            </a:p>
          </p:txBody>
        </p:sp>
        <p:sp>
          <p:nvSpPr>
            <p:cNvPr id="47121" name="AutoShape 60"/>
            <p:cNvSpPr>
              <a:spLocks noChangeArrowheads="1"/>
            </p:cNvSpPr>
            <p:nvPr/>
          </p:nvSpPr>
          <p:spPr bwMode="auto">
            <a:xfrm>
              <a:off x="292" y="1045"/>
              <a:ext cx="1760" cy="744"/>
            </a:xfrm>
            <a:prstGeom prst="roundRect">
              <a:avLst>
                <a:gd name="adj" fmla="val 4667"/>
              </a:avLst>
            </a:prstGeom>
            <a:solidFill>
              <a:srgbClr val="FF8000"/>
            </a:solidFill>
            <a:ln w="9525">
              <a:solidFill>
                <a:schemeClr val="tx1"/>
              </a:solidFill>
              <a:round/>
              <a:headEnd/>
              <a:tailEnd/>
            </a:ln>
          </p:spPr>
          <p:txBody>
            <a:bodyPr wrap="none" anchor="ctr">
              <a:prstTxWarp prst="textNoShape">
                <a:avLst/>
              </a:prstTxWarp>
            </a:bodyPr>
            <a:lstStyle/>
            <a:p>
              <a:pPr algn="ctr"/>
              <a:r>
                <a:rPr lang="en-US" sz="2000"/>
                <a:t>CORFU</a:t>
              </a:r>
            </a:p>
          </p:txBody>
        </p:sp>
      </p:grpSp>
      <p:sp>
        <p:nvSpPr>
          <p:cNvPr id="31" name="Rectangle 2"/>
          <p:cNvSpPr txBox="1">
            <a:spLocks noChangeArrowheads="1"/>
          </p:cNvSpPr>
          <p:nvPr/>
        </p:nvSpPr>
        <p:spPr bwMode="auto">
          <a:xfrm>
            <a:off x="622300" y="0"/>
            <a:ext cx="7924800" cy="595312"/>
          </a:xfrm>
          <a:prstGeom prst="rect">
            <a:avLst/>
          </a:prstGeom>
          <a:noFill/>
          <a:ln w="9525">
            <a:noFill/>
            <a:miter lim="800000"/>
            <a:headEnd/>
            <a:tailEnd/>
          </a:ln>
        </p:spPr>
        <p:txBody>
          <a:bodyPr>
            <a:prstTxWarp prst="textNoShape">
              <a:avLst/>
            </a:prstTxWarp>
          </a:bodyPr>
          <a:lstStyle/>
          <a:p>
            <a:pPr algn="ctr" eaLnBrk="0" hangingPunct="0">
              <a:lnSpc>
                <a:spcPct val="95000"/>
              </a:lnSpc>
            </a:pPr>
            <a:r>
              <a:rPr lang="en-US" sz="2600" b="1" dirty="0" smtClean="0">
                <a:solidFill>
                  <a:srgbClr val="FF0000"/>
                </a:solidFill>
              </a:rPr>
              <a:t>CORFU Contributions</a:t>
            </a:r>
            <a:endParaRPr lang="en-US" sz="2600" b="1" dirty="0">
              <a:solidFill>
                <a:srgbClr val="FF0000"/>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A3E73BB6-B61A-44C0-A36A-0A8EBA3622AA}" type="slidenum">
              <a:rPr lang="en-US" sz="1400"/>
              <a:pPr algn="r" eaLnBrk="0" hangingPunct="0"/>
              <a:t>156</a:t>
            </a:fld>
            <a:endParaRPr lang="en-US" sz="1400"/>
          </a:p>
        </p:txBody>
      </p:sp>
      <p:sp>
        <p:nvSpPr>
          <p:cNvPr id="49154" name="Rectangle 3"/>
          <p:cNvSpPr>
            <a:spLocks noGrp="1" noChangeArrowheads="1"/>
          </p:cNvSpPr>
          <p:nvPr>
            <p:ph type="body" idx="4294967295"/>
          </p:nvPr>
        </p:nvSpPr>
        <p:spPr>
          <a:xfrm>
            <a:off x="3990975" y="1193800"/>
            <a:ext cx="4556125" cy="2822575"/>
          </a:xfrm>
        </p:spPr>
        <p:txBody>
          <a:bodyPr/>
          <a:lstStyle/>
          <a:p>
            <a:pPr marL="0" indent="0">
              <a:buFont typeface="Wingdings" pitchFamily="-123" charset="2"/>
              <a:buNone/>
              <a:tabLst>
                <a:tab pos="168275" algn="l"/>
              </a:tabLst>
            </a:pPr>
            <a:r>
              <a:rPr lang="en-US"/>
              <a:t>Component Replication Based on Failover </a:t>
            </a:r>
            <a:r>
              <a:rPr lang="en-US" smtClean="0"/>
              <a:t>Units </a:t>
            </a:r>
            <a:r>
              <a:rPr lang="en-US"/>
              <a:t>(CORFU)</a:t>
            </a:r>
          </a:p>
          <a:p>
            <a:pPr marL="0" indent="0">
              <a:tabLst>
                <a:tab pos="168275" algn="l"/>
              </a:tabLst>
            </a:pPr>
            <a:r>
              <a:rPr lang="en-US"/>
              <a:t> Raises the level of abstraction, from 	objects to</a:t>
            </a:r>
          </a:p>
          <a:p>
            <a:pPr marL="798513" lvl="1" indent="-303213">
              <a:spcBef>
                <a:spcPct val="75000"/>
              </a:spcBef>
              <a:buFontTx/>
              <a:buAutoNum type="alphaLcParenR"/>
              <a:tabLst>
                <a:tab pos="168275" algn="l"/>
              </a:tabLst>
            </a:pPr>
            <a:r>
              <a:rPr lang="en-US"/>
              <a:t>Fault-tolerance for single components</a:t>
            </a:r>
          </a:p>
          <a:p>
            <a:pPr marL="798513" lvl="1" indent="-303213">
              <a:spcBef>
                <a:spcPct val="75000"/>
              </a:spcBef>
              <a:buFontTx/>
              <a:buAutoNum type="alphaLcParenR"/>
              <a:tabLst>
                <a:tab pos="168275" algn="l"/>
              </a:tabLst>
            </a:pPr>
            <a:r>
              <a:rPr lang="en-US"/>
              <a:t>Components with Heterogenous State Synchronisation (CHESS)</a:t>
            </a:r>
          </a:p>
        </p:txBody>
      </p:sp>
      <p:grpSp>
        <p:nvGrpSpPr>
          <p:cNvPr id="2" name="Group 22"/>
          <p:cNvGrpSpPr>
            <a:grpSpLocks/>
          </p:cNvGrpSpPr>
          <p:nvPr/>
        </p:nvGrpSpPr>
        <p:grpSpPr bwMode="auto">
          <a:xfrm>
            <a:off x="1189038" y="5291138"/>
            <a:ext cx="1250950" cy="927100"/>
            <a:chOff x="2512" y="3028"/>
            <a:chExt cx="788" cy="584"/>
          </a:xfrm>
        </p:grpSpPr>
        <p:grpSp>
          <p:nvGrpSpPr>
            <p:cNvPr id="3" name="Group 23"/>
            <p:cNvGrpSpPr>
              <a:grpSpLocks/>
            </p:cNvGrpSpPr>
            <p:nvPr/>
          </p:nvGrpSpPr>
          <p:grpSpPr bwMode="auto">
            <a:xfrm>
              <a:off x="2648" y="3028"/>
              <a:ext cx="652" cy="448"/>
              <a:chOff x="2048" y="2348"/>
              <a:chExt cx="652" cy="448"/>
            </a:xfrm>
          </p:grpSpPr>
          <p:sp>
            <p:nvSpPr>
              <p:cNvPr id="49191" name="Rectangle 24"/>
              <p:cNvSpPr>
                <a:spLocks noChangeArrowheads="1"/>
              </p:cNvSpPr>
              <p:nvPr/>
            </p:nvSpPr>
            <p:spPr bwMode="auto">
              <a:xfrm>
                <a:off x="2048" y="2348"/>
                <a:ext cx="652" cy="44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49192" name="AutoShape 27"/>
              <p:cNvSpPr>
                <a:spLocks noChangeArrowheads="1"/>
              </p:cNvSpPr>
              <p:nvPr/>
            </p:nvSpPr>
            <p:spPr bwMode="auto">
              <a:xfrm>
                <a:off x="2130" y="2450"/>
                <a:ext cx="489"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200">
                    <a:latin typeface="Times" pitchFamily="-123" charset="0"/>
                  </a:rPr>
                  <a:t>NIS A</a:t>
                </a:r>
              </a:p>
            </p:txBody>
          </p:sp>
        </p:grpSp>
        <p:grpSp>
          <p:nvGrpSpPr>
            <p:cNvPr id="4" name="Group 26"/>
            <p:cNvGrpSpPr>
              <a:grpSpLocks/>
            </p:cNvGrpSpPr>
            <p:nvPr/>
          </p:nvGrpSpPr>
          <p:grpSpPr bwMode="auto">
            <a:xfrm>
              <a:off x="2512" y="3164"/>
              <a:ext cx="652" cy="448"/>
              <a:chOff x="2048" y="2348"/>
              <a:chExt cx="652" cy="448"/>
            </a:xfrm>
          </p:grpSpPr>
          <p:sp>
            <p:nvSpPr>
              <p:cNvPr id="49189" name="Rectangle 24"/>
              <p:cNvSpPr>
                <a:spLocks noChangeArrowheads="1"/>
              </p:cNvSpPr>
              <p:nvPr/>
            </p:nvSpPr>
            <p:spPr bwMode="auto">
              <a:xfrm>
                <a:off x="2048" y="2348"/>
                <a:ext cx="652" cy="44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49190" name="AutoShape 27"/>
              <p:cNvSpPr>
                <a:spLocks noChangeArrowheads="1"/>
              </p:cNvSpPr>
              <p:nvPr/>
            </p:nvSpPr>
            <p:spPr bwMode="auto">
              <a:xfrm>
                <a:off x="2130" y="2450"/>
                <a:ext cx="489"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200">
                    <a:latin typeface="Times" pitchFamily="-123" charset="0"/>
                  </a:rPr>
                  <a:t>NIS A</a:t>
                </a:r>
              </a:p>
            </p:txBody>
          </p:sp>
        </p:grpSp>
      </p:grpSp>
      <p:grpSp>
        <p:nvGrpSpPr>
          <p:cNvPr id="5" name="Group 14"/>
          <p:cNvGrpSpPr>
            <a:grpSpLocks/>
          </p:cNvGrpSpPr>
          <p:nvPr/>
        </p:nvGrpSpPr>
        <p:grpSpPr bwMode="auto">
          <a:xfrm>
            <a:off x="2992438" y="4946650"/>
            <a:ext cx="2557462" cy="1111250"/>
            <a:chOff x="2045" y="2552"/>
            <a:chExt cx="3331" cy="1448"/>
          </a:xfrm>
        </p:grpSpPr>
        <p:sp>
          <p:nvSpPr>
            <p:cNvPr id="128063" name="Oval 63"/>
            <p:cNvSpPr>
              <a:spLocks noChangeArrowheads="1"/>
            </p:cNvSpPr>
            <p:nvPr/>
          </p:nvSpPr>
          <p:spPr bwMode="auto">
            <a:xfrm>
              <a:off x="2045" y="3365"/>
              <a:ext cx="3331" cy="635"/>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200" b="1"/>
                <a:t>“Archive”</a:t>
              </a:r>
              <a:endParaRPr lang="en-US" sz="1200" b="1">
                <a:latin typeface="Courier New" pitchFamily="-123" charset="0"/>
              </a:endParaRPr>
            </a:p>
          </p:txBody>
        </p:sp>
        <p:sp>
          <p:nvSpPr>
            <p:cNvPr id="49178" name="Oval 64"/>
            <p:cNvSpPr>
              <a:spLocks noChangeArrowheads="1"/>
            </p:cNvSpPr>
            <p:nvPr/>
          </p:nvSpPr>
          <p:spPr bwMode="auto">
            <a:xfrm>
              <a:off x="4497" y="3089"/>
              <a:ext cx="637" cy="5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a:t>R3</a:t>
              </a:r>
            </a:p>
          </p:txBody>
        </p:sp>
        <p:sp>
          <p:nvSpPr>
            <p:cNvPr id="49179" name="Oval 65"/>
            <p:cNvSpPr>
              <a:spLocks noChangeArrowheads="1"/>
            </p:cNvSpPr>
            <p:nvPr/>
          </p:nvSpPr>
          <p:spPr bwMode="auto">
            <a:xfrm>
              <a:off x="3870" y="2552"/>
              <a:ext cx="637" cy="5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a:t>R2</a:t>
              </a:r>
            </a:p>
          </p:txBody>
        </p:sp>
        <p:sp>
          <p:nvSpPr>
            <p:cNvPr id="49180" name="Oval 66"/>
            <p:cNvSpPr>
              <a:spLocks noChangeArrowheads="1"/>
            </p:cNvSpPr>
            <p:nvPr/>
          </p:nvSpPr>
          <p:spPr bwMode="auto">
            <a:xfrm>
              <a:off x="2308" y="3114"/>
              <a:ext cx="637" cy="5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a:t>R1</a:t>
              </a:r>
            </a:p>
          </p:txBody>
        </p:sp>
        <p:sp>
          <p:nvSpPr>
            <p:cNvPr id="49181" name="AutoShape 8"/>
            <p:cNvSpPr>
              <a:spLocks noChangeArrowheads="1"/>
            </p:cNvSpPr>
            <p:nvPr/>
          </p:nvSpPr>
          <p:spPr bwMode="auto">
            <a:xfrm>
              <a:off x="2784" y="3256"/>
              <a:ext cx="288" cy="296"/>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sz="1200" b="1"/>
            </a:p>
          </p:txBody>
        </p:sp>
        <p:sp>
          <p:nvSpPr>
            <p:cNvPr id="49182" name="AutoShape 9"/>
            <p:cNvSpPr>
              <a:spLocks noChangeArrowheads="1"/>
            </p:cNvSpPr>
            <p:nvPr/>
          </p:nvSpPr>
          <p:spPr bwMode="auto">
            <a:xfrm>
              <a:off x="3960" y="2976"/>
              <a:ext cx="288" cy="296"/>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sz="1200" b="1"/>
            </a:p>
          </p:txBody>
        </p:sp>
        <p:sp>
          <p:nvSpPr>
            <p:cNvPr id="49183" name="AutoShape 10"/>
            <p:cNvSpPr>
              <a:spLocks noChangeArrowheads="1"/>
            </p:cNvSpPr>
            <p:nvPr/>
          </p:nvSpPr>
          <p:spPr bwMode="auto">
            <a:xfrm>
              <a:off x="4576" y="3536"/>
              <a:ext cx="288" cy="296"/>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sz="1200" b="1"/>
            </a:p>
          </p:txBody>
        </p:sp>
        <p:cxnSp>
          <p:nvCxnSpPr>
            <p:cNvPr id="49184" name="AutoShape 11"/>
            <p:cNvCxnSpPr>
              <a:cxnSpLocks noChangeShapeType="1"/>
              <a:stCxn id="49181" idx="4"/>
              <a:endCxn id="49182" idx="2"/>
            </p:cNvCxnSpPr>
            <p:nvPr/>
          </p:nvCxnSpPr>
          <p:spPr bwMode="auto">
            <a:xfrm flipV="1">
              <a:off x="3072" y="3124"/>
              <a:ext cx="888" cy="280"/>
            </a:xfrm>
            <a:prstGeom prst="straightConnector1">
              <a:avLst/>
            </a:prstGeom>
            <a:noFill/>
            <a:ln w="38100">
              <a:solidFill>
                <a:schemeClr val="tx1"/>
              </a:solidFill>
              <a:prstDash val="dash"/>
              <a:round/>
              <a:headEnd/>
              <a:tailEnd type="triangle" w="med" len="med"/>
            </a:ln>
          </p:spPr>
        </p:cxnSp>
        <p:cxnSp>
          <p:nvCxnSpPr>
            <p:cNvPr id="49185" name="AutoShape 12"/>
            <p:cNvCxnSpPr>
              <a:cxnSpLocks noChangeShapeType="1"/>
              <a:stCxn id="49181" idx="4"/>
              <a:endCxn id="49183" idx="2"/>
            </p:cNvCxnSpPr>
            <p:nvPr/>
          </p:nvCxnSpPr>
          <p:spPr bwMode="auto">
            <a:xfrm>
              <a:off x="3072" y="3404"/>
              <a:ext cx="1504" cy="280"/>
            </a:xfrm>
            <a:prstGeom prst="straightConnector1">
              <a:avLst/>
            </a:prstGeom>
            <a:noFill/>
            <a:ln w="38100">
              <a:solidFill>
                <a:schemeClr val="tx1"/>
              </a:solidFill>
              <a:prstDash val="dash"/>
              <a:round/>
              <a:headEnd/>
              <a:tailEnd type="triangle" w="med" len="med"/>
            </a:ln>
          </p:spPr>
        </p:cxnSp>
        <p:sp>
          <p:nvSpPr>
            <p:cNvPr id="49186" name="Rectangle 13" descr="Solid diamond"/>
            <p:cNvSpPr>
              <a:spLocks noChangeArrowheads="1"/>
            </p:cNvSpPr>
            <p:nvPr/>
          </p:nvSpPr>
          <p:spPr bwMode="auto">
            <a:xfrm>
              <a:off x="3184" y="3112"/>
              <a:ext cx="576" cy="504"/>
            </a:xfrm>
            <a:prstGeom prst="rect">
              <a:avLst/>
            </a:prstGeom>
            <a:pattFill prst="solidDmnd">
              <a:fgClr>
                <a:srgbClr val="CCCCCC"/>
              </a:fgClr>
              <a:bgClr>
                <a:schemeClr val="bg1"/>
              </a:bgClr>
            </a:pattFill>
            <a:ln w="9525">
              <a:solidFill>
                <a:schemeClr val="tx1"/>
              </a:solidFill>
              <a:miter lim="800000"/>
              <a:headEnd/>
              <a:tailEnd/>
            </a:ln>
          </p:spPr>
          <p:txBody>
            <a:bodyPr wrap="none" anchor="ctr">
              <a:prstTxWarp prst="textNoShape">
                <a:avLst/>
              </a:prstTxWarp>
            </a:bodyPr>
            <a:lstStyle/>
            <a:p>
              <a:pPr algn="ctr"/>
              <a:r>
                <a:rPr lang="en-US" sz="900" b="1"/>
                <a:t>CHESS</a:t>
              </a:r>
            </a:p>
          </p:txBody>
        </p:sp>
      </p:grpSp>
      <p:grpSp>
        <p:nvGrpSpPr>
          <p:cNvPr id="6" name="Group 23"/>
          <p:cNvGrpSpPr>
            <a:grpSpLocks/>
          </p:cNvGrpSpPr>
          <p:nvPr/>
        </p:nvGrpSpPr>
        <p:grpSpPr bwMode="auto">
          <a:xfrm>
            <a:off x="457200" y="1273175"/>
            <a:ext cx="2800350" cy="3805238"/>
            <a:chOff x="288" y="802"/>
            <a:chExt cx="1764" cy="2397"/>
          </a:xfrm>
        </p:grpSpPr>
        <p:sp>
          <p:nvSpPr>
            <p:cNvPr id="49159" name="AutoShape 8"/>
            <p:cNvSpPr>
              <a:spLocks noChangeAspect="1" noChangeArrowheads="1"/>
            </p:cNvSpPr>
            <p:nvPr/>
          </p:nvSpPr>
          <p:spPr bwMode="auto">
            <a:xfrm>
              <a:off x="288" y="2974"/>
              <a:ext cx="1761" cy="225"/>
            </a:xfrm>
            <a:prstGeom prst="roundRect">
              <a:avLst>
                <a:gd name="adj" fmla="val 16667"/>
              </a:avLst>
            </a:prstGeom>
            <a:solidFill>
              <a:srgbClr val="BCBCBC"/>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9160" name="Text Box 9"/>
            <p:cNvSpPr txBox="1">
              <a:spLocks noChangeAspect="1" noChangeArrowheads="1"/>
            </p:cNvSpPr>
            <p:nvPr/>
          </p:nvSpPr>
          <p:spPr bwMode="auto">
            <a:xfrm>
              <a:off x="664" y="2986"/>
              <a:ext cx="1009" cy="212"/>
            </a:xfrm>
            <a:prstGeom prst="rect">
              <a:avLst/>
            </a:prstGeom>
            <a:noFill/>
            <a:ln w="12700">
              <a:noFill/>
              <a:miter lim="800000"/>
              <a:headEnd/>
              <a:tailEnd/>
            </a:ln>
          </p:spPr>
          <p:txBody>
            <a:bodyPr>
              <a:prstTxWarp prst="textNoShape">
                <a:avLst/>
              </a:prstTxWarp>
              <a:spAutoFit/>
            </a:bodyPr>
            <a:lstStyle/>
            <a:p>
              <a:pPr algn="ctr" eaLnBrk="0" hangingPunct="0"/>
              <a:r>
                <a:rPr lang="en-US" sz="1600" b="1"/>
                <a:t>Hardware</a:t>
              </a:r>
            </a:p>
          </p:txBody>
        </p:sp>
        <p:grpSp>
          <p:nvGrpSpPr>
            <p:cNvPr id="7" name="Group 7"/>
            <p:cNvGrpSpPr>
              <a:grpSpLocks/>
            </p:cNvGrpSpPr>
            <p:nvPr/>
          </p:nvGrpSpPr>
          <p:grpSpPr bwMode="auto">
            <a:xfrm>
              <a:off x="288" y="1047"/>
              <a:ext cx="1761" cy="746"/>
              <a:chOff x="240" y="1191"/>
              <a:chExt cx="1761" cy="746"/>
            </a:xfrm>
          </p:grpSpPr>
          <p:sp>
            <p:nvSpPr>
              <p:cNvPr id="49173" name="AutoShape 11"/>
              <p:cNvSpPr>
                <a:spLocks noChangeAspect="1" noChangeArrowheads="1"/>
              </p:cNvSpPr>
              <p:nvPr/>
            </p:nvSpPr>
            <p:spPr bwMode="auto">
              <a:xfrm>
                <a:off x="240" y="1191"/>
                <a:ext cx="1761" cy="362"/>
              </a:xfrm>
              <a:prstGeom prst="roundRect">
                <a:avLst>
                  <a:gd name="adj" fmla="val 16667"/>
                </a:avLst>
              </a:prstGeom>
              <a:solidFill>
                <a:srgbClr val="FF9900"/>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9174" name="Text Box 12"/>
              <p:cNvSpPr txBox="1">
                <a:spLocks noChangeAspect="1" noChangeArrowheads="1"/>
              </p:cNvSpPr>
              <p:nvPr/>
            </p:nvSpPr>
            <p:spPr bwMode="auto">
              <a:xfrm>
                <a:off x="418" y="1217"/>
                <a:ext cx="1405"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Domain-Specific</a:t>
                </a:r>
              </a:p>
              <a:p>
                <a:pPr algn="ctr" eaLnBrk="0" hangingPunct="0">
                  <a:lnSpc>
                    <a:spcPct val="90000"/>
                  </a:lnSpc>
                </a:pPr>
                <a:r>
                  <a:rPr lang="en-US" sz="1600" b="1"/>
                  <a:t>Services</a:t>
                </a:r>
              </a:p>
            </p:txBody>
          </p:sp>
          <p:sp>
            <p:nvSpPr>
              <p:cNvPr id="49175" name="AutoShape 13"/>
              <p:cNvSpPr>
                <a:spLocks noChangeAspect="1" noChangeArrowheads="1"/>
              </p:cNvSpPr>
              <p:nvPr/>
            </p:nvSpPr>
            <p:spPr bwMode="auto">
              <a:xfrm>
                <a:off x="240" y="1575"/>
                <a:ext cx="1761" cy="362"/>
              </a:xfrm>
              <a:prstGeom prst="roundRect">
                <a:avLst>
                  <a:gd name="adj" fmla="val 16667"/>
                </a:avLst>
              </a:prstGeom>
              <a:solidFill>
                <a:schemeClr val="folHlink"/>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9176" name="Text Box 14"/>
              <p:cNvSpPr txBox="1">
                <a:spLocks noChangeAspect="1" noChangeArrowheads="1"/>
              </p:cNvSpPr>
              <p:nvPr/>
            </p:nvSpPr>
            <p:spPr bwMode="auto">
              <a:xfrm>
                <a:off x="341" y="1586"/>
                <a:ext cx="1559"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Common</a:t>
                </a:r>
              </a:p>
              <a:p>
                <a:pPr algn="ctr" eaLnBrk="0" hangingPunct="0">
                  <a:lnSpc>
                    <a:spcPct val="90000"/>
                  </a:lnSpc>
                </a:pPr>
                <a:r>
                  <a:rPr lang="en-US" sz="1600" b="1"/>
                  <a:t>Middleware Services</a:t>
                </a:r>
              </a:p>
            </p:txBody>
          </p:sp>
        </p:grpSp>
        <p:sp>
          <p:nvSpPr>
            <p:cNvPr id="49162" name="AutoShape 15"/>
            <p:cNvSpPr>
              <a:spLocks noChangeAspect="1" noChangeArrowheads="1"/>
            </p:cNvSpPr>
            <p:nvPr/>
          </p:nvSpPr>
          <p:spPr bwMode="auto">
            <a:xfrm>
              <a:off x="288" y="1815"/>
              <a:ext cx="1761" cy="362"/>
            </a:xfrm>
            <a:prstGeom prst="roundRect">
              <a:avLst>
                <a:gd name="adj" fmla="val 16667"/>
              </a:avLst>
            </a:prstGeom>
            <a:solidFill>
              <a:srgbClr val="336699"/>
            </a:solidFill>
            <a:ln w="12700">
              <a:solidFill>
                <a:schemeClr val="tx1"/>
              </a:solidFill>
              <a:round/>
              <a:headEnd/>
              <a:tailEnd/>
            </a:ln>
          </p:spPr>
          <p:txBody>
            <a:bodyPr wrap="none" anchor="ctr">
              <a:prstTxWarp prst="textNoShape">
                <a:avLst/>
              </a:prstTxWarp>
            </a:bodyPr>
            <a:lstStyle/>
            <a:p>
              <a:pPr algn="ctr" eaLnBrk="0" hangingPunct="0"/>
              <a:endParaRPr lang="en-US" sz="1600"/>
            </a:p>
          </p:txBody>
        </p:sp>
        <p:sp>
          <p:nvSpPr>
            <p:cNvPr id="49163" name="Text Box 16"/>
            <p:cNvSpPr txBox="1">
              <a:spLocks noChangeAspect="1" noChangeArrowheads="1"/>
            </p:cNvSpPr>
            <p:nvPr/>
          </p:nvSpPr>
          <p:spPr bwMode="auto">
            <a:xfrm>
              <a:off x="557" y="1834"/>
              <a:ext cx="1222"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solidFill>
                    <a:schemeClr val="bg1"/>
                  </a:solidFill>
                </a:rPr>
                <a:t>Distribution</a:t>
              </a:r>
            </a:p>
            <a:p>
              <a:pPr algn="ctr" eaLnBrk="0" hangingPunct="0">
                <a:lnSpc>
                  <a:spcPct val="90000"/>
                </a:lnSpc>
              </a:pPr>
              <a:r>
                <a:rPr lang="en-US" sz="1600" b="1">
                  <a:solidFill>
                    <a:schemeClr val="bg1"/>
                  </a:solidFill>
                </a:rPr>
                <a:t>Middleware</a:t>
              </a:r>
            </a:p>
          </p:txBody>
        </p:sp>
        <p:sp>
          <p:nvSpPr>
            <p:cNvPr id="49164" name="AutoShape 17"/>
            <p:cNvSpPr>
              <a:spLocks noChangeAspect="1" noChangeArrowheads="1"/>
            </p:cNvSpPr>
            <p:nvPr/>
          </p:nvSpPr>
          <p:spPr bwMode="auto">
            <a:xfrm>
              <a:off x="288" y="2203"/>
              <a:ext cx="1761" cy="363"/>
            </a:xfrm>
            <a:prstGeom prst="roundRect">
              <a:avLst>
                <a:gd name="adj" fmla="val 16667"/>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9165" name="Text Box 18"/>
            <p:cNvSpPr txBox="1">
              <a:spLocks noChangeAspect="1" noChangeArrowheads="1"/>
            </p:cNvSpPr>
            <p:nvPr/>
          </p:nvSpPr>
          <p:spPr bwMode="auto">
            <a:xfrm>
              <a:off x="295" y="2220"/>
              <a:ext cx="1747"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Host Infrastructure</a:t>
              </a:r>
            </a:p>
            <a:p>
              <a:pPr algn="ctr" eaLnBrk="0" hangingPunct="0">
                <a:lnSpc>
                  <a:spcPct val="90000"/>
                </a:lnSpc>
              </a:pPr>
              <a:r>
                <a:rPr lang="en-US" sz="1600" b="1"/>
                <a:t>Middleware</a:t>
              </a:r>
            </a:p>
          </p:txBody>
        </p:sp>
        <p:grpSp>
          <p:nvGrpSpPr>
            <p:cNvPr id="8" name="Group 21"/>
            <p:cNvGrpSpPr>
              <a:grpSpLocks/>
            </p:cNvGrpSpPr>
            <p:nvPr/>
          </p:nvGrpSpPr>
          <p:grpSpPr bwMode="auto">
            <a:xfrm>
              <a:off x="288" y="2590"/>
              <a:ext cx="1761" cy="366"/>
              <a:chOff x="168" y="2694"/>
              <a:chExt cx="1969" cy="409"/>
            </a:xfrm>
          </p:grpSpPr>
          <p:sp>
            <p:nvSpPr>
              <p:cNvPr id="49171" name="AutoShape 22"/>
              <p:cNvSpPr>
                <a:spLocks noChangeAspect="1" noChangeArrowheads="1"/>
              </p:cNvSpPr>
              <p:nvPr/>
            </p:nvSpPr>
            <p:spPr bwMode="auto">
              <a:xfrm>
                <a:off x="168" y="2694"/>
                <a:ext cx="1969" cy="407"/>
              </a:xfrm>
              <a:prstGeom prst="roundRect">
                <a:avLst>
                  <a:gd name="adj" fmla="val 16667"/>
                </a:avLst>
              </a:prstGeom>
              <a:solidFill>
                <a:srgbClr val="A50021"/>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9172" name="Text Box 23"/>
              <p:cNvSpPr txBox="1">
                <a:spLocks noChangeAspect="1" noChangeArrowheads="1"/>
              </p:cNvSpPr>
              <p:nvPr/>
            </p:nvSpPr>
            <p:spPr bwMode="auto">
              <a:xfrm>
                <a:off x="227" y="2728"/>
                <a:ext cx="1851" cy="375"/>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solidFill>
                      <a:schemeClr val="bg1"/>
                    </a:solidFill>
                  </a:rPr>
                  <a:t>Operating Systems </a:t>
                </a:r>
              </a:p>
              <a:p>
                <a:pPr algn="ctr" eaLnBrk="0" hangingPunct="0">
                  <a:lnSpc>
                    <a:spcPct val="90000"/>
                  </a:lnSpc>
                </a:pPr>
                <a:r>
                  <a:rPr lang="en-US" sz="1600" b="1">
                    <a:solidFill>
                      <a:schemeClr val="bg1"/>
                    </a:solidFill>
                  </a:rPr>
                  <a:t>&amp; Protocols</a:t>
                </a:r>
              </a:p>
            </p:txBody>
          </p:sp>
        </p:grpSp>
        <p:sp>
          <p:nvSpPr>
            <p:cNvPr id="49167" name="AutoShape 24"/>
            <p:cNvSpPr>
              <a:spLocks noChangeAspect="1" noChangeArrowheads="1"/>
            </p:cNvSpPr>
            <p:nvPr/>
          </p:nvSpPr>
          <p:spPr bwMode="auto">
            <a:xfrm>
              <a:off x="288" y="802"/>
              <a:ext cx="1761" cy="225"/>
            </a:xfrm>
            <a:prstGeom prst="roundRect">
              <a:avLst>
                <a:gd name="adj" fmla="val 16667"/>
              </a:avLst>
            </a:prstGeom>
            <a:solidFill>
              <a:srgbClr val="D9F6FF"/>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49168" name="Text Box 25"/>
            <p:cNvSpPr txBox="1">
              <a:spLocks noChangeAspect="1" noChangeArrowheads="1"/>
            </p:cNvSpPr>
            <p:nvPr/>
          </p:nvSpPr>
          <p:spPr bwMode="auto">
            <a:xfrm>
              <a:off x="583" y="804"/>
              <a:ext cx="1171" cy="212"/>
            </a:xfrm>
            <a:prstGeom prst="rect">
              <a:avLst/>
            </a:prstGeom>
            <a:noFill/>
            <a:ln w="12700">
              <a:noFill/>
              <a:miter lim="800000"/>
              <a:headEnd/>
              <a:tailEnd/>
            </a:ln>
          </p:spPr>
          <p:txBody>
            <a:bodyPr>
              <a:prstTxWarp prst="textNoShape">
                <a:avLst/>
              </a:prstTxWarp>
              <a:spAutoFit/>
            </a:bodyPr>
            <a:lstStyle/>
            <a:p>
              <a:pPr algn="ctr" eaLnBrk="0" hangingPunct="0"/>
              <a:r>
                <a:rPr lang="en-US" sz="1600" b="1"/>
                <a:t>Applications</a:t>
              </a:r>
            </a:p>
          </p:txBody>
        </p:sp>
        <p:sp>
          <p:nvSpPr>
            <p:cNvPr id="49169" name="AutoShape 21"/>
            <p:cNvSpPr>
              <a:spLocks noChangeArrowheads="1"/>
            </p:cNvSpPr>
            <p:nvPr/>
          </p:nvSpPr>
          <p:spPr bwMode="auto">
            <a:xfrm>
              <a:off x="292" y="1813"/>
              <a:ext cx="1760" cy="1136"/>
            </a:xfrm>
            <a:prstGeom prst="roundRect">
              <a:avLst>
                <a:gd name="adj" fmla="val 4667"/>
              </a:avLst>
            </a:prstGeom>
            <a:solidFill>
              <a:srgbClr val="008040"/>
            </a:solidFill>
            <a:ln w="9525">
              <a:solidFill>
                <a:schemeClr val="tx1"/>
              </a:solidFill>
              <a:round/>
              <a:headEnd/>
              <a:tailEnd/>
            </a:ln>
          </p:spPr>
          <p:txBody>
            <a:bodyPr wrap="none" anchor="ctr">
              <a:prstTxWarp prst="textNoShape">
                <a:avLst/>
              </a:prstTxWarp>
            </a:bodyPr>
            <a:lstStyle/>
            <a:p>
              <a:pPr algn="ctr"/>
              <a:r>
                <a:rPr lang="en-US" sz="2000">
                  <a:solidFill>
                    <a:schemeClr val="bg1"/>
                  </a:solidFill>
                </a:rPr>
                <a:t>CORBA 2.x</a:t>
              </a:r>
            </a:p>
            <a:p>
              <a:pPr algn="ctr"/>
              <a:r>
                <a:rPr lang="en-US" sz="2000">
                  <a:solidFill>
                    <a:schemeClr val="bg1"/>
                  </a:solidFill>
                </a:rPr>
                <a:t>Lightweight</a:t>
              </a:r>
            </a:p>
            <a:p>
              <a:pPr algn="ctr"/>
              <a:r>
                <a:rPr lang="en-US" sz="2000">
                  <a:solidFill>
                    <a:schemeClr val="bg1"/>
                  </a:solidFill>
                </a:rPr>
                <a:t>Fault Tolerance</a:t>
              </a:r>
            </a:p>
          </p:txBody>
        </p:sp>
        <p:sp>
          <p:nvSpPr>
            <p:cNvPr id="49170" name="AutoShape 60"/>
            <p:cNvSpPr>
              <a:spLocks noChangeArrowheads="1"/>
            </p:cNvSpPr>
            <p:nvPr/>
          </p:nvSpPr>
          <p:spPr bwMode="auto">
            <a:xfrm>
              <a:off x="292" y="1045"/>
              <a:ext cx="1760" cy="744"/>
            </a:xfrm>
            <a:prstGeom prst="roundRect">
              <a:avLst>
                <a:gd name="adj" fmla="val 4667"/>
              </a:avLst>
            </a:prstGeom>
            <a:solidFill>
              <a:srgbClr val="FF8000"/>
            </a:solidFill>
            <a:ln w="9525">
              <a:solidFill>
                <a:schemeClr val="tx1"/>
              </a:solidFill>
              <a:round/>
              <a:headEnd/>
              <a:tailEnd/>
            </a:ln>
          </p:spPr>
          <p:txBody>
            <a:bodyPr wrap="none" anchor="ctr">
              <a:prstTxWarp prst="textNoShape">
                <a:avLst/>
              </a:prstTxWarp>
            </a:bodyPr>
            <a:lstStyle/>
            <a:p>
              <a:pPr algn="ctr"/>
              <a:r>
                <a:rPr lang="en-US" sz="2000"/>
                <a:t>CORFU</a:t>
              </a:r>
            </a:p>
          </p:txBody>
        </p:sp>
      </p:grpSp>
      <p:sp>
        <p:nvSpPr>
          <p:cNvPr id="42" name="Rectangle 2"/>
          <p:cNvSpPr txBox="1">
            <a:spLocks noChangeArrowheads="1"/>
          </p:cNvSpPr>
          <p:nvPr/>
        </p:nvSpPr>
        <p:spPr bwMode="auto">
          <a:xfrm>
            <a:off x="622300" y="0"/>
            <a:ext cx="7924800" cy="595312"/>
          </a:xfrm>
          <a:prstGeom prst="rect">
            <a:avLst/>
          </a:prstGeom>
          <a:noFill/>
          <a:ln w="9525">
            <a:noFill/>
            <a:miter lim="800000"/>
            <a:headEnd/>
            <a:tailEnd/>
          </a:ln>
        </p:spPr>
        <p:txBody>
          <a:bodyPr>
            <a:prstTxWarp prst="textNoShape">
              <a:avLst/>
            </a:prstTxWarp>
          </a:bodyPr>
          <a:lstStyle/>
          <a:p>
            <a:pPr algn="ctr" eaLnBrk="0" hangingPunct="0">
              <a:lnSpc>
                <a:spcPct val="95000"/>
              </a:lnSpc>
            </a:pPr>
            <a:r>
              <a:rPr lang="en-US" sz="2600" b="1" dirty="0" smtClean="0">
                <a:solidFill>
                  <a:srgbClr val="FF0000"/>
                </a:solidFill>
              </a:rPr>
              <a:t>CORFU Contributions</a:t>
            </a:r>
            <a:endParaRPr lang="en-US" sz="2600" b="1" dirty="0">
              <a:solidFill>
                <a:srgbClr val="FF0000"/>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7C791EFE-C59C-432F-B96D-2E2C7DEE539A}" type="slidenum">
              <a:rPr lang="en-US" sz="1400"/>
              <a:pPr algn="r" eaLnBrk="0" hangingPunct="0"/>
              <a:t>157</a:t>
            </a:fld>
            <a:endParaRPr lang="en-US" sz="1400"/>
          </a:p>
        </p:txBody>
      </p:sp>
      <p:sp>
        <p:nvSpPr>
          <p:cNvPr id="51202" name="Rectangle 3"/>
          <p:cNvSpPr>
            <a:spLocks noGrp="1" noChangeArrowheads="1"/>
          </p:cNvSpPr>
          <p:nvPr>
            <p:ph type="body" idx="4294967295"/>
          </p:nvPr>
        </p:nvSpPr>
        <p:spPr>
          <a:xfrm>
            <a:off x="3990975" y="1193800"/>
            <a:ext cx="4556125" cy="3524250"/>
          </a:xfrm>
        </p:spPr>
        <p:txBody>
          <a:bodyPr/>
          <a:lstStyle/>
          <a:p>
            <a:pPr marL="0" indent="0">
              <a:buFont typeface="Wingdings" pitchFamily="-123" charset="2"/>
              <a:buNone/>
              <a:tabLst>
                <a:tab pos="168275" algn="l"/>
              </a:tabLst>
            </a:pPr>
            <a:r>
              <a:rPr lang="en-US"/>
              <a:t>Component Replication Based on Failover </a:t>
            </a:r>
            <a:r>
              <a:rPr lang="en-US" smtClean="0"/>
              <a:t>Units </a:t>
            </a:r>
            <a:r>
              <a:rPr lang="en-US"/>
              <a:t>(CORFU)</a:t>
            </a:r>
          </a:p>
          <a:p>
            <a:pPr marL="0" indent="0">
              <a:tabLst>
                <a:tab pos="168275" algn="l"/>
              </a:tabLst>
            </a:pPr>
            <a:r>
              <a:rPr lang="en-US"/>
              <a:t> Raises the level of abstraction, from 	objects to</a:t>
            </a:r>
          </a:p>
          <a:p>
            <a:pPr marL="798513" lvl="1" indent="-303213">
              <a:spcBef>
                <a:spcPct val="75000"/>
              </a:spcBef>
              <a:buFontTx/>
              <a:buAutoNum type="alphaLcParenR"/>
              <a:tabLst>
                <a:tab pos="168275" algn="l"/>
              </a:tabLst>
            </a:pPr>
            <a:r>
              <a:rPr lang="en-US"/>
              <a:t>Fault-tolerance for single components</a:t>
            </a:r>
          </a:p>
          <a:p>
            <a:pPr marL="798513" lvl="1" indent="-303213">
              <a:spcBef>
                <a:spcPct val="75000"/>
              </a:spcBef>
              <a:buFontTx/>
              <a:buAutoNum type="alphaLcParenR"/>
              <a:tabLst>
                <a:tab pos="168275" algn="l"/>
              </a:tabLst>
            </a:pPr>
            <a:r>
              <a:rPr lang="en-US"/>
              <a:t>Components with Heterogenous State Synchronisation (CHESS)</a:t>
            </a:r>
          </a:p>
          <a:p>
            <a:pPr marL="798513" lvl="1" indent="-303213">
              <a:spcBef>
                <a:spcPct val="75000"/>
              </a:spcBef>
              <a:buFontTx/>
              <a:buAutoNum type="alphaLcParenR"/>
              <a:tabLst>
                <a:tab pos="168275" algn="l"/>
              </a:tabLst>
            </a:pPr>
            <a:r>
              <a:rPr lang="en-US"/>
              <a:t>Fault-tolerance for groups of components</a:t>
            </a:r>
          </a:p>
        </p:txBody>
      </p:sp>
      <p:grpSp>
        <p:nvGrpSpPr>
          <p:cNvPr id="2" name="Group 22"/>
          <p:cNvGrpSpPr>
            <a:grpSpLocks/>
          </p:cNvGrpSpPr>
          <p:nvPr/>
        </p:nvGrpSpPr>
        <p:grpSpPr bwMode="auto">
          <a:xfrm>
            <a:off x="1189038" y="5291138"/>
            <a:ext cx="1250950" cy="927100"/>
            <a:chOff x="2512" y="3028"/>
            <a:chExt cx="788" cy="584"/>
          </a:xfrm>
        </p:grpSpPr>
        <p:grpSp>
          <p:nvGrpSpPr>
            <p:cNvPr id="3" name="Group 23"/>
            <p:cNvGrpSpPr>
              <a:grpSpLocks/>
            </p:cNvGrpSpPr>
            <p:nvPr/>
          </p:nvGrpSpPr>
          <p:grpSpPr bwMode="auto">
            <a:xfrm>
              <a:off x="2648" y="3028"/>
              <a:ext cx="652" cy="448"/>
              <a:chOff x="2048" y="2348"/>
              <a:chExt cx="652" cy="448"/>
            </a:xfrm>
          </p:grpSpPr>
          <p:sp>
            <p:nvSpPr>
              <p:cNvPr id="51271" name="Rectangle 24"/>
              <p:cNvSpPr>
                <a:spLocks noChangeArrowheads="1"/>
              </p:cNvSpPr>
              <p:nvPr/>
            </p:nvSpPr>
            <p:spPr bwMode="auto">
              <a:xfrm>
                <a:off x="2048" y="2348"/>
                <a:ext cx="652" cy="44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51272" name="AutoShape 27"/>
              <p:cNvSpPr>
                <a:spLocks noChangeArrowheads="1"/>
              </p:cNvSpPr>
              <p:nvPr/>
            </p:nvSpPr>
            <p:spPr bwMode="auto">
              <a:xfrm>
                <a:off x="2130" y="2450"/>
                <a:ext cx="489"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200">
                    <a:latin typeface="Times" pitchFamily="-123" charset="0"/>
                  </a:rPr>
                  <a:t>NIS A</a:t>
                </a:r>
              </a:p>
            </p:txBody>
          </p:sp>
        </p:grpSp>
        <p:grpSp>
          <p:nvGrpSpPr>
            <p:cNvPr id="4" name="Group 26"/>
            <p:cNvGrpSpPr>
              <a:grpSpLocks/>
            </p:cNvGrpSpPr>
            <p:nvPr/>
          </p:nvGrpSpPr>
          <p:grpSpPr bwMode="auto">
            <a:xfrm>
              <a:off x="2512" y="3164"/>
              <a:ext cx="652" cy="448"/>
              <a:chOff x="2048" y="2348"/>
              <a:chExt cx="652" cy="448"/>
            </a:xfrm>
          </p:grpSpPr>
          <p:sp>
            <p:nvSpPr>
              <p:cNvPr id="51269" name="Rectangle 24"/>
              <p:cNvSpPr>
                <a:spLocks noChangeArrowheads="1"/>
              </p:cNvSpPr>
              <p:nvPr/>
            </p:nvSpPr>
            <p:spPr bwMode="auto">
              <a:xfrm>
                <a:off x="2048" y="2348"/>
                <a:ext cx="652" cy="44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51270" name="AutoShape 27"/>
              <p:cNvSpPr>
                <a:spLocks noChangeArrowheads="1"/>
              </p:cNvSpPr>
              <p:nvPr/>
            </p:nvSpPr>
            <p:spPr bwMode="auto">
              <a:xfrm>
                <a:off x="2130" y="2450"/>
                <a:ext cx="489"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200">
                    <a:latin typeface="Times" pitchFamily="-123" charset="0"/>
                  </a:rPr>
                  <a:t>NIS A</a:t>
                </a:r>
              </a:p>
            </p:txBody>
          </p:sp>
        </p:grpSp>
      </p:grpSp>
      <p:grpSp>
        <p:nvGrpSpPr>
          <p:cNvPr id="5" name="Group 29"/>
          <p:cNvGrpSpPr>
            <a:grpSpLocks/>
          </p:cNvGrpSpPr>
          <p:nvPr/>
        </p:nvGrpSpPr>
        <p:grpSpPr bwMode="auto">
          <a:xfrm>
            <a:off x="6259513" y="4597400"/>
            <a:ext cx="2298700" cy="1612900"/>
            <a:chOff x="3759" y="2711"/>
            <a:chExt cx="1751" cy="1229"/>
          </a:xfrm>
        </p:grpSpPr>
        <p:grpSp>
          <p:nvGrpSpPr>
            <p:cNvPr id="6" name="Group 30"/>
            <p:cNvGrpSpPr>
              <a:grpSpLocks/>
            </p:cNvGrpSpPr>
            <p:nvPr/>
          </p:nvGrpSpPr>
          <p:grpSpPr bwMode="auto">
            <a:xfrm>
              <a:off x="3879" y="2711"/>
              <a:ext cx="1631" cy="1141"/>
              <a:chOff x="3327" y="3015"/>
              <a:chExt cx="1631" cy="1141"/>
            </a:xfrm>
          </p:grpSpPr>
          <p:sp>
            <p:nvSpPr>
              <p:cNvPr id="51253" name="Rectangle 6"/>
              <p:cNvSpPr>
                <a:spLocks noChangeArrowheads="1"/>
              </p:cNvSpPr>
              <p:nvPr/>
            </p:nvSpPr>
            <p:spPr bwMode="auto">
              <a:xfrm>
                <a:off x="3327" y="3015"/>
                <a:ext cx="1631" cy="1141"/>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eaLnBrk="0" hangingPunct="0"/>
                <a:endParaRPr lang="en-US" sz="800" u="sng"/>
              </a:p>
            </p:txBody>
          </p:sp>
          <p:sp>
            <p:nvSpPr>
              <p:cNvPr id="51254" name="Rectangle 7"/>
              <p:cNvSpPr>
                <a:spLocks noChangeArrowheads="1"/>
              </p:cNvSpPr>
              <p:nvPr/>
            </p:nvSpPr>
            <p:spPr bwMode="auto">
              <a:xfrm>
                <a:off x="3368" y="3723"/>
                <a:ext cx="652" cy="392"/>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800" u="sng"/>
              </a:p>
            </p:txBody>
          </p:sp>
          <p:sp>
            <p:nvSpPr>
              <p:cNvPr id="51255" name="Rectangle 8"/>
              <p:cNvSpPr>
                <a:spLocks noChangeArrowheads="1"/>
              </p:cNvSpPr>
              <p:nvPr/>
            </p:nvSpPr>
            <p:spPr bwMode="auto">
              <a:xfrm>
                <a:off x="3368" y="3097"/>
                <a:ext cx="1508" cy="5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800" u="sng"/>
              </a:p>
            </p:txBody>
          </p:sp>
          <p:sp>
            <p:nvSpPr>
              <p:cNvPr id="51256" name="Rectangle 9"/>
              <p:cNvSpPr>
                <a:spLocks noChangeArrowheads="1"/>
              </p:cNvSpPr>
              <p:nvPr/>
            </p:nvSpPr>
            <p:spPr bwMode="auto">
              <a:xfrm>
                <a:off x="4265" y="3463"/>
                <a:ext cx="611" cy="489"/>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800" u="sng"/>
              </a:p>
            </p:txBody>
          </p:sp>
          <p:sp>
            <p:nvSpPr>
              <p:cNvPr id="51257" name="Rectangle 10"/>
              <p:cNvSpPr>
                <a:spLocks noChangeArrowheads="1"/>
              </p:cNvSpPr>
              <p:nvPr/>
            </p:nvSpPr>
            <p:spPr bwMode="auto">
              <a:xfrm>
                <a:off x="4102" y="3687"/>
                <a:ext cx="326" cy="30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800"/>
              </a:p>
            </p:txBody>
          </p:sp>
          <p:sp>
            <p:nvSpPr>
              <p:cNvPr id="51258" name="Rectangle 11"/>
              <p:cNvSpPr>
                <a:spLocks noChangeArrowheads="1"/>
              </p:cNvSpPr>
              <p:nvPr/>
            </p:nvSpPr>
            <p:spPr bwMode="auto">
              <a:xfrm>
                <a:off x="4428" y="3468"/>
                <a:ext cx="489" cy="163"/>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800"/>
              </a:p>
            </p:txBody>
          </p:sp>
          <p:sp>
            <p:nvSpPr>
              <p:cNvPr id="51259" name="Rectangle 12"/>
              <p:cNvSpPr>
                <a:spLocks noChangeArrowheads="1"/>
              </p:cNvSpPr>
              <p:nvPr/>
            </p:nvSpPr>
            <p:spPr bwMode="auto">
              <a:xfrm>
                <a:off x="4305" y="3545"/>
                <a:ext cx="571" cy="40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800" u="sng"/>
              </a:p>
            </p:txBody>
          </p:sp>
          <p:sp>
            <p:nvSpPr>
              <p:cNvPr id="51260" name="AutoShape 13"/>
              <p:cNvSpPr>
                <a:spLocks noChangeArrowheads="1"/>
              </p:cNvSpPr>
              <p:nvPr/>
            </p:nvSpPr>
            <p:spPr bwMode="auto">
              <a:xfrm>
                <a:off x="4346" y="3178"/>
                <a:ext cx="489" cy="245"/>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800"/>
                  <a:t>Archive A</a:t>
                </a:r>
              </a:p>
            </p:txBody>
          </p:sp>
          <p:sp>
            <p:nvSpPr>
              <p:cNvPr id="51261" name="AutoShape 14"/>
              <p:cNvSpPr>
                <a:spLocks noChangeArrowheads="1"/>
              </p:cNvSpPr>
              <p:nvPr/>
            </p:nvSpPr>
            <p:spPr bwMode="auto">
              <a:xfrm>
                <a:off x="4346" y="3586"/>
                <a:ext cx="489"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800"/>
                  <a:t>Mission</a:t>
                </a:r>
              </a:p>
              <a:p>
                <a:pPr algn="ctr" eaLnBrk="0" hangingPunct="0"/>
                <a:r>
                  <a:rPr lang="en-US" sz="800"/>
                  <a:t>Planning</a:t>
                </a:r>
              </a:p>
              <a:p>
                <a:pPr algn="ctr" eaLnBrk="0" hangingPunct="0"/>
                <a:r>
                  <a:rPr lang="en-US" sz="800"/>
                  <a:t>System A</a:t>
                </a:r>
              </a:p>
            </p:txBody>
          </p:sp>
          <p:cxnSp>
            <p:nvCxnSpPr>
              <p:cNvPr id="51262" name="AutoShape 15"/>
              <p:cNvCxnSpPr>
                <a:cxnSpLocks noChangeShapeType="1"/>
              </p:cNvCxnSpPr>
              <p:nvPr/>
            </p:nvCxnSpPr>
            <p:spPr bwMode="auto">
              <a:xfrm rot="10800000">
                <a:off x="3939" y="3545"/>
                <a:ext cx="407" cy="163"/>
              </a:xfrm>
              <a:prstGeom prst="bentConnector3">
                <a:avLst>
                  <a:gd name="adj1" fmla="val 50000"/>
                </a:avLst>
              </a:prstGeom>
              <a:noFill/>
              <a:ln w="3175">
                <a:solidFill>
                  <a:srgbClr val="008040"/>
                </a:solidFill>
                <a:prstDash val="dash"/>
                <a:miter lim="800000"/>
                <a:headEnd/>
                <a:tailEnd type="arrow" w="sm" len="sm"/>
              </a:ln>
            </p:spPr>
          </p:cxnSp>
          <p:cxnSp>
            <p:nvCxnSpPr>
              <p:cNvPr id="51263" name="AutoShape 16"/>
              <p:cNvCxnSpPr>
                <a:cxnSpLocks noChangeShapeType="1"/>
                <a:stCxn id="51261" idx="1"/>
              </p:cNvCxnSpPr>
              <p:nvPr/>
            </p:nvCxnSpPr>
            <p:spPr bwMode="auto">
              <a:xfrm rot="10800000" flipV="1">
                <a:off x="3939" y="3708"/>
                <a:ext cx="407" cy="163"/>
              </a:xfrm>
              <a:prstGeom prst="bentConnector3">
                <a:avLst>
                  <a:gd name="adj1" fmla="val 50000"/>
                </a:avLst>
              </a:prstGeom>
              <a:noFill/>
              <a:ln w="3175">
                <a:solidFill>
                  <a:srgbClr val="008040"/>
                </a:solidFill>
                <a:prstDash val="dash"/>
                <a:miter lim="800000"/>
                <a:headEnd/>
                <a:tailEnd type="arrow" w="sm" len="sm"/>
              </a:ln>
            </p:spPr>
          </p:cxnSp>
          <p:cxnSp>
            <p:nvCxnSpPr>
              <p:cNvPr id="51264" name="AutoShape 17"/>
              <p:cNvCxnSpPr>
                <a:cxnSpLocks noChangeShapeType="1"/>
              </p:cNvCxnSpPr>
              <p:nvPr/>
            </p:nvCxnSpPr>
            <p:spPr bwMode="auto">
              <a:xfrm rot="10800000" flipV="1">
                <a:off x="3939" y="3300"/>
                <a:ext cx="407" cy="163"/>
              </a:xfrm>
              <a:prstGeom prst="bentConnector3">
                <a:avLst>
                  <a:gd name="adj1" fmla="val 50000"/>
                </a:avLst>
              </a:prstGeom>
              <a:noFill/>
              <a:ln w="3175">
                <a:solidFill>
                  <a:srgbClr val="008040"/>
                </a:solidFill>
                <a:prstDash val="dash"/>
                <a:miter lim="800000"/>
                <a:headEnd type="arrow" w="sm" len="sm"/>
                <a:tailEnd type="none" w="sm" len="sm"/>
              </a:ln>
            </p:spPr>
          </p:cxnSp>
          <p:sp>
            <p:nvSpPr>
              <p:cNvPr id="51265" name="AutoShape 18"/>
              <p:cNvSpPr>
                <a:spLocks noChangeArrowheads="1"/>
              </p:cNvSpPr>
              <p:nvPr/>
            </p:nvSpPr>
            <p:spPr bwMode="auto">
              <a:xfrm>
                <a:off x="3449" y="3382"/>
                <a:ext cx="490"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800"/>
                  <a:t>Telemetry</a:t>
                </a:r>
              </a:p>
              <a:p>
                <a:pPr algn="ctr" eaLnBrk="0" hangingPunct="0"/>
                <a:r>
                  <a:rPr lang="en-US" sz="800"/>
                  <a:t>Server A</a:t>
                </a:r>
              </a:p>
            </p:txBody>
          </p:sp>
          <p:sp>
            <p:nvSpPr>
              <p:cNvPr id="51266" name="AutoShape 19"/>
              <p:cNvSpPr>
                <a:spLocks noChangeArrowheads="1"/>
              </p:cNvSpPr>
              <p:nvPr/>
            </p:nvSpPr>
            <p:spPr bwMode="auto">
              <a:xfrm>
                <a:off x="3449" y="3789"/>
                <a:ext cx="490" cy="245"/>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800"/>
                  <a:t>Telecommand</a:t>
                </a:r>
              </a:p>
              <a:p>
                <a:pPr algn="ctr" eaLnBrk="0" hangingPunct="0"/>
                <a:r>
                  <a:rPr lang="en-US" sz="800"/>
                  <a:t>Server A</a:t>
                </a:r>
              </a:p>
            </p:txBody>
          </p:sp>
        </p:grpSp>
        <p:grpSp>
          <p:nvGrpSpPr>
            <p:cNvPr id="7" name="Group 45"/>
            <p:cNvGrpSpPr>
              <a:grpSpLocks/>
            </p:cNvGrpSpPr>
            <p:nvPr/>
          </p:nvGrpSpPr>
          <p:grpSpPr bwMode="auto">
            <a:xfrm>
              <a:off x="3759" y="2799"/>
              <a:ext cx="1631" cy="1141"/>
              <a:chOff x="3327" y="3015"/>
              <a:chExt cx="1631" cy="1141"/>
            </a:xfrm>
          </p:grpSpPr>
          <p:sp>
            <p:nvSpPr>
              <p:cNvPr id="51239" name="Rectangle 6"/>
              <p:cNvSpPr>
                <a:spLocks noChangeArrowheads="1"/>
              </p:cNvSpPr>
              <p:nvPr/>
            </p:nvSpPr>
            <p:spPr bwMode="auto">
              <a:xfrm>
                <a:off x="3327" y="3015"/>
                <a:ext cx="1631" cy="1141"/>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eaLnBrk="0" hangingPunct="0"/>
                <a:endParaRPr lang="en-US" sz="800" u="sng"/>
              </a:p>
            </p:txBody>
          </p:sp>
          <p:sp>
            <p:nvSpPr>
              <p:cNvPr id="51240" name="Rectangle 7"/>
              <p:cNvSpPr>
                <a:spLocks noChangeArrowheads="1"/>
              </p:cNvSpPr>
              <p:nvPr/>
            </p:nvSpPr>
            <p:spPr bwMode="auto">
              <a:xfrm>
                <a:off x="3368" y="3723"/>
                <a:ext cx="652" cy="392"/>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800" u="sng"/>
              </a:p>
            </p:txBody>
          </p:sp>
          <p:sp>
            <p:nvSpPr>
              <p:cNvPr id="51241" name="Rectangle 8"/>
              <p:cNvSpPr>
                <a:spLocks noChangeArrowheads="1"/>
              </p:cNvSpPr>
              <p:nvPr/>
            </p:nvSpPr>
            <p:spPr bwMode="auto">
              <a:xfrm>
                <a:off x="3368" y="3097"/>
                <a:ext cx="1508" cy="5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800" u="sng"/>
              </a:p>
            </p:txBody>
          </p:sp>
          <p:sp>
            <p:nvSpPr>
              <p:cNvPr id="51242" name="Rectangle 9"/>
              <p:cNvSpPr>
                <a:spLocks noChangeArrowheads="1"/>
              </p:cNvSpPr>
              <p:nvPr/>
            </p:nvSpPr>
            <p:spPr bwMode="auto">
              <a:xfrm>
                <a:off x="4265" y="3463"/>
                <a:ext cx="611" cy="489"/>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800" u="sng"/>
              </a:p>
            </p:txBody>
          </p:sp>
          <p:sp>
            <p:nvSpPr>
              <p:cNvPr id="51243" name="Rectangle 10"/>
              <p:cNvSpPr>
                <a:spLocks noChangeArrowheads="1"/>
              </p:cNvSpPr>
              <p:nvPr/>
            </p:nvSpPr>
            <p:spPr bwMode="auto">
              <a:xfrm>
                <a:off x="4102" y="3687"/>
                <a:ext cx="326" cy="30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800"/>
              </a:p>
            </p:txBody>
          </p:sp>
          <p:sp>
            <p:nvSpPr>
              <p:cNvPr id="51244" name="Rectangle 11"/>
              <p:cNvSpPr>
                <a:spLocks noChangeArrowheads="1"/>
              </p:cNvSpPr>
              <p:nvPr/>
            </p:nvSpPr>
            <p:spPr bwMode="auto">
              <a:xfrm>
                <a:off x="4428" y="3468"/>
                <a:ext cx="489" cy="163"/>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800"/>
              </a:p>
            </p:txBody>
          </p:sp>
          <p:sp>
            <p:nvSpPr>
              <p:cNvPr id="51245" name="Rectangle 12"/>
              <p:cNvSpPr>
                <a:spLocks noChangeArrowheads="1"/>
              </p:cNvSpPr>
              <p:nvPr/>
            </p:nvSpPr>
            <p:spPr bwMode="auto">
              <a:xfrm>
                <a:off x="4305" y="3545"/>
                <a:ext cx="571" cy="40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800" u="sng"/>
              </a:p>
            </p:txBody>
          </p:sp>
          <p:sp>
            <p:nvSpPr>
              <p:cNvPr id="51246" name="AutoShape 13"/>
              <p:cNvSpPr>
                <a:spLocks noChangeArrowheads="1"/>
              </p:cNvSpPr>
              <p:nvPr/>
            </p:nvSpPr>
            <p:spPr bwMode="auto">
              <a:xfrm>
                <a:off x="4346" y="3178"/>
                <a:ext cx="489" cy="245"/>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800"/>
                  <a:t>Archive A</a:t>
                </a:r>
              </a:p>
            </p:txBody>
          </p:sp>
          <p:sp>
            <p:nvSpPr>
              <p:cNvPr id="51247" name="AutoShape 14"/>
              <p:cNvSpPr>
                <a:spLocks noChangeArrowheads="1"/>
              </p:cNvSpPr>
              <p:nvPr/>
            </p:nvSpPr>
            <p:spPr bwMode="auto">
              <a:xfrm>
                <a:off x="4346" y="3586"/>
                <a:ext cx="489"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800"/>
                  <a:t>Mission</a:t>
                </a:r>
              </a:p>
              <a:p>
                <a:pPr algn="ctr" eaLnBrk="0" hangingPunct="0"/>
                <a:r>
                  <a:rPr lang="en-US" sz="800"/>
                  <a:t>Planning</a:t>
                </a:r>
              </a:p>
              <a:p>
                <a:pPr algn="ctr" eaLnBrk="0" hangingPunct="0"/>
                <a:r>
                  <a:rPr lang="en-US" sz="800"/>
                  <a:t>System A</a:t>
                </a:r>
              </a:p>
            </p:txBody>
          </p:sp>
          <p:cxnSp>
            <p:nvCxnSpPr>
              <p:cNvPr id="51248" name="AutoShape 15"/>
              <p:cNvCxnSpPr>
                <a:cxnSpLocks noChangeShapeType="1"/>
              </p:cNvCxnSpPr>
              <p:nvPr/>
            </p:nvCxnSpPr>
            <p:spPr bwMode="auto">
              <a:xfrm rot="10800000">
                <a:off x="3939" y="3545"/>
                <a:ext cx="407" cy="163"/>
              </a:xfrm>
              <a:prstGeom prst="bentConnector3">
                <a:avLst>
                  <a:gd name="adj1" fmla="val 50000"/>
                </a:avLst>
              </a:prstGeom>
              <a:noFill/>
              <a:ln w="3175">
                <a:solidFill>
                  <a:srgbClr val="008040"/>
                </a:solidFill>
                <a:prstDash val="dash"/>
                <a:miter lim="800000"/>
                <a:headEnd/>
                <a:tailEnd type="arrow" w="sm" len="sm"/>
              </a:ln>
            </p:spPr>
          </p:cxnSp>
          <p:cxnSp>
            <p:nvCxnSpPr>
              <p:cNvPr id="51249" name="AutoShape 16"/>
              <p:cNvCxnSpPr>
                <a:cxnSpLocks noChangeShapeType="1"/>
                <a:stCxn id="51247" idx="1"/>
              </p:cNvCxnSpPr>
              <p:nvPr/>
            </p:nvCxnSpPr>
            <p:spPr bwMode="auto">
              <a:xfrm rot="10800000" flipV="1">
                <a:off x="3939" y="3708"/>
                <a:ext cx="407" cy="163"/>
              </a:xfrm>
              <a:prstGeom prst="bentConnector3">
                <a:avLst>
                  <a:gd name="adj1" fmla="val 50000"/>
                </a:avLst>
              </a:prstGeom>
              <a:noFill/>
              <a:ln w="3175">
                <a:solidFill>
                  <a:srgbClr val="008040"/>
                </a:solidFill>
                <a:prstDash val="dash"/>
                <a:miter lim="800000"/>
                <a:headEnd/>
                <a:tailEnd type="arrow" w="sm" len="sm"/>
              </a:ln>
            </p:spPr>
          </p:cxnSp>
          <p:cxnSp>
            <p:nvCxnSpPr>
              <p:cNvPr id="51250" name="AutoShape 17"/>
              <p:cNvCxnSpPr>
                <a:cxnSpLocks noChangeShapeType="1"/>
              </p:cNvCxnSpPr>
              <p:nvPr/>
            </p:nvCxnSpPr>
            <p:spPr bwMode="auto">
              <a:xfrm rot="10800000" flipV="1">
                <a:off x="3939" y="3300"/>
                <a:ext cx="407" cy="163"/>
              </a:xfrm>
              <a:prstGeom prst="bentConnector3">
                <a:avLst>
                  <a:gd name="adj1" fmla="val 50000"/>
                </a:avLst>
              </a:prstGeom>
              <a:noFill/>
              <a:ln w="3175">
                <a:solidFill>
                  <a:srgbClr val="008040"/>
                </a:solidFill>
                <a:prstDash val="dash"/>
                <a:miter lim="800000"/>
                <a:headEnd type="arrow" w="sm" len="sm"/>
                <a:tailEnd type="none" w="sm" len="sm"/>
              </a:ln>
            </p:spPr>
          </p:cxnSp>
          <p:sp>
            <p:nvSpPr>
              <p:cNvPr id="51251" name="AutoShape 18"/>
              <p:cNvSpPr>
                <a:spLocks noChangeArrowheads="1"/>
              </p:cNvSpPr>
              <p:nvPr/>
            </p:nvSpPr>
            <p:spPr bwMode="auto">
              <a:xfrm>
                <a:off x="3449" y="3382"/>
                <a:ext cx="490" cy="244"/>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800"/>
                  <a:t>Telemetry</a:t>
                </a:r>
              </a:p>
              <a:p>
                <a:pPr algn="ctr" eaLnBrk="0" hangingPunct="0"/>
                <a:r>
                  <a:rPr lang="en-US" sz="800"/>
                  <a:t>Server A</a:t>
                </a:r>
              </a:p>
            </p:txBody>
          </p:sp>
          <p:sp>
            <p:nvSpPr>
              <p:cNvPr id="51252" name="AutoShape 19"/>
              <p:cNvSpPr>
                <a:spLocks noChangeArrowheads="1"/>
              </p:cNvSpPr>
              <p:nvPr/>
            </p:nvSpPr>
            <p:spPr bwMode="auto">
              <a:xfrm>
                <a:off x="3449" y="3789"/>
                <a:ext cx="490" cy="245"/>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800"/>
                  <a:t>Telecommand</a:t>
                </a:r>
              </a:p>
              <a:p>
                <a:pPr algn="ctr" eaLnBrk="0" hangingPunct="0"/>
                <a:r>
                  <a:rPr lang="en-US" sz="800"/>
                  <a:t>Server A</a:t>
                </a:r>
              </a:p>
            </p:txBody>
          </p:sp>
        </p:grpSp>
      </p:grpSp>
      <p:sp>
        <p:nvSpPr>
          <p:cNvPr id="256043" name="Rectangle 43"/>
          <p:cNvSpPr>
            <a:spLocks noChangeArrowheads="1"/>
          </p:cNvSpPr>
          <p:nvPr/>
        </p:nvSpPr>
        <p:spPr bwMode="auto">
          <a:xfrm>
            <a:off x="225425" y="6316663"/>
            <a:ext cx="8747125" cy="406400"/>
          </a:xfrm>
          <a:prstGeom prst="rect">
            <a:avLst/>
          </a:prstGeom>
          <a:solidFill>
            <a:schemeClr val="folHlink"/>
          </a:solidFill>
          <a:ln w="9525">
            <a:solidFill>
              <a:schemeClr val="tx1"/>
            </a:solidFill>
            <a:miter lim="800000"/>
            <a:headEnd/>
            <a:tailEnd/>
          </a:ln>
        </p:spPr>
        <p:txBody>
          <a:bodyPr>
            <a:prstTxWarp prst="textNoShape">
              <a:avLst/>
            </a:prstTxWarp>
            <a:spAutoFit/>
          </a:bodyPr>
          <a:lstStyle/>
          <a:p>
            <a:pPr algn="ctr"/>
            <a:r>
              <a:rPr lang="en-US" sz="2000"/>
              <a:t>Bridges the abstraction gap for fault-tolerance</a:t>
            </a:r>
          </a:p>
        </p:txBody>
      </p:sp>
      <p:grpSp>
        <p:nvGrpSpPr>
          <p:cNvPr id="8" name="Group 14"/>
          <p:cNvGrpSpPr>
            <a:grpSpLocks/>
          </p:cNvGrpSpPr>
          <p:nvPr/>
        </p:nvGrpSpPr>
        <p:grpSpPr bwMode="auto">
          <a:xfrm>
            <a:off x="2992438" y="4946650"/>
            <a:ext cx="2557462" cy="1111250"/>
            <a:chOff x="2045" y="2552"/>
            <a:chExt cx="3331" cy="1448"/>
          </a:xfrm>
        </p:grpSpPr>
        <p:sp>
          <p:nvSpPr>
            <p:cNvPr id="128063" name="Oval 63"/>
            <p:cNvSpPr>
              <a:spLocks noChangeArrowheads="1"/>
            </p:cNvSpPr>
            <p:nvPr/>
          </p:nvSpPr>
          <p:spPr bwMode="auto">
            <a:xfrm>
              <a:off x="2045" y="3365"/>
              <a:ext cx="3331" cy="635"/>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200" b="1"/>
                <a:t>“Archive”</a:t>
              </a:r>
              <a:endParaRPr lang="en-US" sz="1200" b="1">
                <a:latin typeface="Courier New" pitchFamily="-123" charset="0"/>
              </a:endParaRPr>
            </a:p>
          </p:txBody>
        </p:sp>
        <p:sp>
          <p:nvSpPr>
            <p:cNvPr id="51228" name="Oval 64"/>
            <p:cNvSpPr>
              <a:spLocks noChangeArrowheads="1"/>
            </p:cNvSpPr>
            <p:nvPr/>
          </p:nvSpPr>
          <p:spPr bwMode="auto">
            <a:xfrm>
              <a:off x="4497" y="3089"/>
              <a:ext cx="637" cy="5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a:t>R3</a:t>
              </a:r>
            </a:p>
          </p:txBody>
        </p:sp>
        <p:sp>
          <p:nvSpPr>
            <p:cNvPr id="51229" name="Oval 65"/>
            <p:cNvSpPr>
              <a:spLocks noChangeArrowheads="1"/>
            </p:cNvSpPr>
            <p:nvPr/>
          </p:nvSpPr>
          <p:spPr bwMode="auto">
            <a:xfrm>
              <a:off x="3870" y="2552"/>
              <a:ext cx="637" cy="5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a:t>R2</a:t>
              </a:r>
            </a:p>
          </p:txBody>
        </p:sp>
        <p:sp>
          <p:nvSpPr>
            <p:cNvPr id="51230" name="Oval 66"/>
            <p:cNvSpPr>
              <a:spLocks noChangeArrowheads="1"/>
            </p:cNvSpPr>
            <p:nvPr/>
          </p:nvSpPr>
          <p:spPr bwMode="auto">
            <a:xfrm>
              <a:off x="2308" y="3114"/>
              <a:ext cx="637" cy="5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a:t>R1</a:t>
              </a:r>
            </a:p>
          </p:txBody>
        </p:sp>
        <p:sp>
          <p:nvSpPr>
            <p:cNvPr id="51231" name="AutoShape 8"/>
            <p:cNvSpPr>
              <a:spLocks noChangeArrowheads="1"/>
            </p:cNvSpPr>
            <p:nvPr/>
          </p:nvSpPr>
          <p:spPr bwMode="auto">
            <a:xfrm>
              <a:off x="2784" y="3256"/>
              <a:ext cx="288" cy="296"/>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sz="1200" b="1"/>
            </a:p>
          </p:txBody>
        </p:sp>
        <p:sp>
          <p:nvSpPr>
            <p:cNvPr id="51232" name="AutoShape 9"/>
            <p:cNvSpPr>
              <a:spLocks noChangeArrowheads="1"/>
            </p:cNvSpPr>
            <p:nvPr/>
          </p:nvSpPr>
          <p:spPr bwMode="auto">
            <a:xfrm>
              <a:off x="3960" y="2976"/>
              <a:ext cx="288" cy="296"/>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sz="1200" b="1"/>
            </a:p>
          </p:txBody>
        </p:sp>
        <p:sp>
          <p:nvSpPr>
            <p:cNvPr id="51233" name="AutoShape 10"/>
            <p:cNvSpPr>
              <a:spLocks noChangeArrowheads="1"/>
            </p:cNvSpPr>
            <p:nvPr/>
          </p:nvSpPr>
          <p:spPr bwMode="auto">
            <a:xfrm>
              <a:off x="4576" y="3536"/>
              <a:ext cx="288" cy="296"/>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sz="1200" b="1"/>
            </a:p>
          </p:txBody>
        </p:sp>
        <p:cxnSp>
          <p:nvCxnSpPr>
            <p:cNvPr id="51234" name="AutoShape 11"/>
            <p:cNvCxnSpPr>
              <a:cxnSpLocks noChangeShapeType="1"/>
              <a:stCxn id="51231" idx="4"/>
              <a:endCxn id="51232" idx="2"/>
            </p:cNvCxnSpPr>
            <p:nvPr/>
          </p:nvCxnSpPr>
          <p:spPr bwMode="auto">
            <a:xfrm flipV="1">
              <a:off x="3072" y="3124"/>
              <a:ext cx="888" cy="280"/>
            </a:xfrm>
            <a:prstGeom prst="straightConnector1">
              <a:avLst/>
            </a:prstGeom>
            <a:noFill/>
            <a:ln w="38100">
              <a:solidFill>
                <a:schemeClr val="tx1"/>
              </a:solidFill>
              <a:prstDash val="dash"/>
              <a:round/>
              <a:headEnd/>
              <a:tailEnd type="triangle" w="med" len="med"/>
            </a:ln>
          </p:spPr>
        </p:cxnSp>
        <p:cxnSp>
          <p:nvCxnSpPr>
            <p:cNvPr id="51235" name="AutoShape 12"/>
            <p:cNvCxnSpPr>
              <a:cxnSpLocks noChangeShapeType="1"/>
              <a:stCxn id="51231" idx="4"/>
              <a:endCxn id="51233" idx="2"/>
            </p:cNvCxnSpPr>
            <p:nvPr/>
          </p:nvCxnSpPr>
          <p:spPr bwMode="auto">
            <a:xfrm>
              <a:off x="3072" y="3404"/>
              <a:ext cx="1504" cy="280"/>
            </a:xfrm>
            <a:prstGeom prst="straightConnector1">
              <a:avLst/>
            </a:prstGeom>
            <a:noFill/>
            <a:ln w="38100">
              <a:solidFill>
                <a:schemeClr val="tx1"/>
              </a:solidFill>
              <a:prstDash val="dash"/>
              <a:round/>
              <a:headEnd/>
              <a:tailEnd type="triangle" w="med" len="med"/>
            </a:ln>
          </p:spPr>
        </p:cxnSp>
        <p:sp>
          <p:nvSpPr>
            <p:cNvPr id="51236" name="Rectangle 13" descr="Solid diamond"/>
            <p:cNvSpPr>
              <a:spLocks noChangeArrowheads="1"/>
            </p:cNvSpPr>
            <p:nvPr/>
          </p:nvSpPr>
          <p:spPr bwMode="auto">
            <a:xfrm>
              <a:off x="3184" y="3112"/>
              <a:ext cx="576" cy="504"/>
            </a:xfrm>
            <a:prstGeom prst="rect">
              <a:avLst/>
            </a:prstGeom>
            <a:pattFill prst="solidDmnd">
              <a:fgClr>
                <a:srgbClr val="CCCCCC"/>
              </a:fgClr>
              <a:bgClr>
                <a:schemeClr val="bg1"/>
              </a:bgClr>
            </a:pattFill>
            <a:ln w="9525">
              <a:solidFill>
                <a:schemeClr val="tx1"/>
              </a:solidFill>
              <a:miter lim="800000"/>
              <a:headEnd/>
              <a:tailEnd/>
            </a:ln>
          </p:spPr>
          <p:txBody>
            <a:bodyPr wrap="none" anchor="ctr">
              <a:prstTxWarp prst="textNoShape">
                <a:avLst/>
              </a:prstTxWarp>
            </a:bodyPr>
            <a:lstStyle/>
            <a:p>
              <a:pPr algn="ctr"/>
              <a:r>
                <a:rPr lang="en-US" sz="900" b="1"/>
                <a:t>CHESS</a:t>
              </a:r>
            </a:p>
          </p:txBody>
        </p:sp>
      </p:grpSp>
      <p:grpSp>
        <p:nvGrpSpPr>
          <p:cNvPr id="9" name="Group 55"/>
          <p:cNvGrpSpPr>
            <a:grpSpLocks/>
          </p:cNvGrpSpPr>
          <p:nvPr/>
        </p:nvGrpSpPr>
        <p:grpSpPr bwMode="auto">
          <a:xfrm>
            <a:off x="457200" y="1273175"/>
            <a:ext cx="2800350" cy="3805238"/>
            <a:chOff x="288" y="802"/>
            <a:chExt cx="1764" cy="2397"/>
          </a:xfrm>
        </p:grpSpPr>
        <p:sp>
          <p:nvSpPr>
            <p:cNvPr id="51209" name="AutoShape 8"/>
            <p:cNvSpPr>
              <a:spLocks noChangeAspect="1" noChangeArrowheads="1"/>
            </p:cNvSpPr>
            <p:nvPr/>
          </p:nvSpPr>
          <p:spPr bwMode="auto">
            <a:xfrm>
              <a:off x="288" y="2974"/>
              <a:ext cx="1761" cy="225"/>
            </a:xfrm>
            <a:prstGeom prst="roundRect">
              <a:avLst>
                <a:gd name="adj" fmla="val 16667"/>
              </a:avLst>
            </a:prstGeom>
            <a:solidFill>
              <a:srgbClr val="BCBCBC"/>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51210" name="Text Box 9"/>
            <p:cNvSpPr txBox="1">
              <a:spLocks noChangeAspect="1" noChangeArrowheads="1"/>
            </p:cNvSpPr>
            <p:nvPr/>
          </p:nvSpPr>
          <p:spPr bwMode="auto">
            <a:xfrm>
              <a:off x="664" y="2986"/>
              <a:ext cx="1009" cy="212"/>
            </a:xfrm>
            <a:prstGeom prst="rect">
              <a:avLst/>
            </a:prstGeom>
            <a:noFill/>
            <a:ln w="12700">
              <a:noFill/>
              <a:miter lim="800000"/>
              <a:headEnd/>
              <a:tailEnd/>
            </a:ln>
          </p:spPr>
          <p:txBody>
            <a:bodyPr>
              <a:prstTxWarp prst="textNoShape">
                <a:avLst/>
              </a:prstTxWarp>
              <a:spAutoFit/>
            </a:bodyPr>
            <a:lstStyle/>
            <a:p>
              <a:pPr algn="ctr" eaLnBrk="0" hangingPunct="0"/>
              <a:r>
                <a:rPr lang="en-US" sz="1600" b="1"/>
                <a:t>Hardware</a:t>
              </a:r>
            </a:p>
          </p:txBody>
        </p:sp>
        <p:grpSp>
          <p:nvGrpSpPr>
            <p:cNvPr id="10" name="Group 7"/>
            <p:cNvGrpSpPr>
              <a:grpSpLocks/>
            </p:cNvGrpSpPr>
            <p:nvPr/>
          </p:nvGrpSpPr>
          <p:grpSpPr bwMode="auto">
            <a:xfrm>
              <a:off x="288" y="1047"/>
              <a:ext cx="1761" cy="746"/>
              <a:chOff x="240" y="1191"/>
              <a:chExt cx="1761" cy="746"/>
            </a:xfrm>
          </p:grpSpPr>
          <p:sp>
            <p:nvSpPr>
              <p:cNvPr id="51223" name="AutoShape 11"/>
              <p:cNvSpPr>
                <a:spLocks noChangeAspect="1" noChangeArrowheads="1"/>
              </p:cNvSpPr>
              <p:nvPr/>
            </p:nvSpPr>
            <p:spPr bwMode="auto">
              <a:xfrm>
                <a:off x="240" y="1191"/>
                <a:ext cx="1761" cy="362"/>
              </a:xfrm>
              <a:prstGeom prst="roundRect">
                <a:avLst>
                  <a:gd name="adj" fmla="val 16667"/>
                </a:avLst>
              </a:prstGeom>
              <a:solidFill>
                <a:srgbClr val="FF9900"/>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51224" name="Text Box 12"/>
              <p:cNvSpPr txBox="1">
                <a:spLocks noChangeAspect="1" noChangeArrowheads="1"/>
              </p:cNvSpPr>
              <p:nvPr/>
            </p:nvSpPr>
            <p:spPr bwMode="auto">
              <a:xfrm>
                <a:off x="418" y="1217"/>
                <a:ext cx="1405"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Domain-Specific</a:t>
                </a:r>
              </a:p>
              <a:p>
                <a:pPr algn="ctr" eaLnBrk="0" hangingPunct="0">
                  <a:lnSpc>
                    <a:spcPct val="90000"/>
                  </a:lnSpc>
                </a:pPr>
                <a:r>
                  <a:rPr lang="en-US" sz="1600" b="1"/>
                  <a:t>Services</a:t>
                </a:r>
              </a:p>
            </p:txBody>
          </p:sp>
          <p:sp>
            <p:nvSpPr>
              <p:cNvPr id="51225" name="AutoShape 13"/>
              <p:cNvSpPr>
                <a:spLocks noChangeAspect="1" noChangeArrowheads="1"/>
              </p:cNvSpPr>
              <p:nvPr/>
            </p:nvSpPr>
            <p:spPr bwMode="auto">
              <a:xfrm>
                <a:off x="240" y="1575"/>
                <a:ext cx="1761" cy="362"/>
              </a:xfrm>
              <a:prstGeom prst="roundRect">
                <a:avLst>
                  <a:gd name="adj" fmla="val 16667"/>
                </a:avLst>
              </a:prstGeom>
              <a:solidFill>
                <a:schemeClr val="folHlink"/>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51226" name="Text Box 14"/>
              <p:cNvSpPr txBox="1">
                <a:spLocks noChangeAspect="1" noChangeArrowheads="1"/>
              </p:cNvSpPr>
              <p:nvPr/>
            </p:nvSpPr>
            <p:spPr bwMode="auto">
              <a:xfrm>
                <a:off x="341" y="1586"/>
                <a:ext cx="1559"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Common</a:t>
                </a:r>
              </a:p>
              <a:p>
                <a:pPr algn="ctr" eaLnBrk="0" hangingPunct="0">
                  <a:lnSpc>
                    <a:spcPct val="90000"/>
                  </a:lnSpc>
                </a:pPr>
                <a:r>
                  <a:rPr lang="en-US" sz="1600" b="1"/>
                  <a:t>Middleware Services</a:t>
                </a:r>
              </a:p>
            </p:txBody>
          </p:sp>
        </p:grpSp>
        <p:sp>
          <p:nvSpPr>
            <p:cNvPr id="51212" name="AutoShape 15"/>
            <p:cNvSpPr>
              <a:spLocks noChangeAspect="1" noChangeArrowheads="1"/>
            </p:cNvSpPr>
            <p:nvPr/>
          </p:nvSpPr>
          <p:spPr bwMode="auto">
            <a:xfrm>
              <a:off x="288" y="1815"/>
              <a:ext cx="1761" cy="362"/>
            </a:xfrm>
            <a:prstGeom prst="roundRect">
              <a:avLst>
                <a:gd name="adj" fmla="val 16667"/>
              </a:avLst>
            </a:prstGeom>
            <a:solidFill>
              <a:srgbClr val="336699"/>
            </a:solidFill>
            <a:ln w="12700">
              <a:solidFill>
                <a:schemeClr val="tx1"/>
              </a:solidFill>
              <a:round/>
              <a:headEnd/>
              <a:tailEnd/>
            </a:ln>
          </p:spPr>
          <p:txBody>
            <a:bodyPr wrap="none" anchor="ctr">
              <a:prstTxWarp prst="textNoShape">
                <a:avLst/>
              </a:prstTxWarp>
            </a:bodyPr>
            <a:lstStyle/>
            <a:p>
              <a:pPr algn="ctr" eaLnBrk="0" hangingPunct="0"/>
              <a:endParaRPr lang="en-US" sz="1600"/>
            </a:p>
          </p:txBody>
        </p:sp>
        <p:sp>
          <p:nvSpPr>
            <p:cNvPr id="51213" name="Text Box 16"/>
            <p:cNvSpPr txBox="1">
              <a:spLocks noChangeAspect="1" noChangeArrowheads="1"/>
            </p:cNvSpPr>
            <p:nvPr/>
          </p:nvSpPr>
          <p:spPr bwMode="auto">
            <a:xfrm>
              <a:off x="557" y="1834"/>
              <a:ext cx="1222"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solidFill>
                    <a:schemeClr val="bg1"/>
                  </a:solidFill>
                </a:rPr>
                <a:t>Distribution</a:t>
              </a:r>
            </a:p>
            <a:p>
              <a:pPr algn="ctr" eaLnBrk="0" hangingPunct="0">
                <a:lnSpc>
                  <a:spcPct val="90000"/>
                </a:lnSpc>
              </a:pPr>
              <a:r>
                <a:rPr lang="en-US" sz="1600" b="1">
                  <a:solidFill>
                    <a:schemeClr val="bg1"/>
                  </a:solidFill>
                </a:rPr>
                <a:t>Middleware</a:t>
              </a:r>
            </a:p>
          </p:txBody>
        </p:sp>
        <p:sp>
          <p:nvSpPr>
            <p:cNvPr id="51214" name="AutoShape 17"/>
            <p:cNvSpPr>
              <a:spLocks noChangeAspect="1" noChangeArrowheads="1"/>
            </p:cNvSpPr>
            <p:nvPr/>
          </p:nvSpPr>
          <p:spPr bwMode="auto">
            <a:xfrm>
              <a:off x="288" y="2203"/>
              <a:ext cx="1761" cy="363"/>
            </a:xfrm>
            <a:prstGeom prst="roundRect">
              <a:avLst>
                <a:gd name="adj" fmla="val 16667"/>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51215" name="Text Box 18"/>
            <p:cNvSpPr txBox="1">
              <a:spLocks noChangeAspect="1" noChangeArrowheads="1"/>
            </p:cNvSpPr>
            <p:nvPr/>
          </p:nvSpPr>
          <p:spPr bwMode="auto">
            <a:xfrm>
              <a:off x="295" y="2220"/>
              <a:ext cx="1747" cy="336"/>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t>Host Infrastructure</a:t>
              </a:r>
            </a:p>
            <a:p>
              <a:pPr algn="ctr" eaLnBrk="0" hangingPunct="0">
                <a:lnSpc>
                  <a:spcPct val="90000"/>
                </a:lnSpc>
              </a:pPr>
              <a:r>
                <a:rPr lang="en-US" sz="1600" b="1"/>
                <a:t>Middleware</a:t>
              </a:r>
            </a:p>
          </p:txBody>
        </p:sp>
        <p:grpSp>
          <p:nvGrpSpPr>
            <p:cNvPr id="11" name="Group 21"/>
            <p:cNvGrpSpPr>
              <a:grpSpLocks/>
            </p:cNvGrpSpPr>
            <p:nvPr/>
          </p:nvGrpSpPr>
          <p:grpSpPr bwMode="auto">
            <a:xfrm>
              <a:off x="288" y="2590"/>
              <a:ext cx="1761" cy="366"/>
              <a:chOff x="168" y="2694"/>
              <a:chExt cx="1969" cy="409"/>
            </a:xfrm>
          </p:grpSpPr>
          <p:sp>
            <p:nvSpPr>
              <p:cNvPr id="51221" name="AutoShape 22"/>
              <p:cNvSpPr>
                <a:spLocks noChangeAspect="1" noChangeArrowheads="1"/>
              </p:cNvSpPr>
              <p:nvPr/>
            </p:nvSpPr>
            <p:spPr bwMode="auto">
              <a:xfrm>
                <a:off x="168" y="2694"/>
                <a:ext cx="1969" cy="407"/>
              </a:xfrm>
              <a:prstGeom prst="roundRect">
                <a:avLst>
                  <a:gd name="adj" fmla="val 16667"/>
                </a:avLst>
              </a:prstGeom>
              <a:solidFill>
                <a:srgbClr val="A50021"/>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51222" name="Text Box 23"/>
              <p:cNvSpPr txBox="1">
                <a:spLocks noChangeAspect="1" noChangeArrowheads="1"/>
              </p:cNvSpPr>
              <p:nvPr/>
            </p:nvSpPr>
            <p:spPr bwMode="auto">
              <a:xfrm>
                <a:off x="227" y="2728"/>
                <a:ext cx="1851" cy="375"/>
              </a:xfrm>
              <a:prstGeom prst="rect">
                <a:avLst/>
              </a:prstGeom>
              <a:noFill/>
              <a:ln w="12700">
                <a:noFill/>
                <a:miter lim="800000"/>
                <a:headEnd/>
                <a:tailEnd/>
              </a:ln>
            </p:spPr>
            <p:txBody>
              <a:bodyPr>
                <a:prstTxWarp prst="textNoShape">
                  <a:avLst/>
                </a:prstTxWarp>
                <a:spAutoFit/>
              </a:bodyPr>
              <a:lstStyle/>
              <a:p>
                <a:pPr algn="ctr" eaLnBrk="0" hangingPunct="0">
                  <a:lnSpc>
                    <a:spcPct val="90000"/>
                  </a:lnSpc>
                </a:pPr>
                <a:r>
                  <a:rPr lang="en-US" sz="1600" b="1">
                    <a:solidFill>
                      <a:schemeClr val="bg1"/>
                    </a:solidFill>
                  </a:rPr>
                  <a:t>Operating Systems </a:t>
                </a:r>
              </a:p>
              <a:p>
                <a:pPr algn="ctr" eaLnBrk="0" hangingPunct="0">
                  <a:lnSpc>
                    <a:spcPct val="90000"/>
                  </a:lnSpc>
                </a:pPr>
                <a:r>
                  <a:rPr lang="en-US" sz="1600" b="1">
                    <a:solidFill>
                      <a:schemeClr val="bg1"/>
                    </a:solidFill>
                  </a:rPr>
                  <a:t>&amp; Protocols</a:t>
                </a:r>
              </a:p>
            </p:txBody>
          </p:sp>
        </p:grpSp>
        <p:sp>
          <p:nvSpPr>
            <p:cNvPr id="51217" name="AutoShape 24"/>
            <p:cNvSpPr>
              <a:spLocks noChangeAspect="1" noChangeArrowheads="1"/>
            </p:cNvSpPr>
            <p:nvPr/>
          </p:nvSpPr>
          <p:spPr bwMode="auto">
            <a:xfrm>
              <a:off x="288" y="802"/>
              <a:ext cx="1761" cy="225"/>
            </a:xfrm>
            <a:prstGeom prst="roundRect">
              <a:avLst>
                <a:gd name="adj" fmla="val 16667"/>
              </a:avLst>
            </a:prstGeom>
            <a:solidFill>
              <a:srgbClr val="D9F6FF"/>
            </a:solidFill>
            <a:ln w="12700">
              <a:solidFill>
                <a:schemeClr val="tx1"/>
              </a:solidFill>
              <a:round/>
              <a:headEnd/>
              <a:tailEnd/>
            </a:ln>
          </p:spPr>
          <p:txBody>
            <a:bodyPr wrap="none" anchor="ctr">
              <a:prstTxWarp prst="textNoShape">
                <a:avLst/>
              </a:prstTxWarp>
            </a:bodyPr>
            <a:lstStyle/>
            <a:p>
              <a:pPr eaLnBrk="0" hangingPunct="0"/>
              <a:endParaRPr lang="en-US" sz="1600"/>
            </a:p>
          </p:txBody>
        </p:sp>
        <p:sp>
          <p:nvSpPr>
            <p:cNvPr id="51218" name="Text Box 25"/>
            <p:cNvSpPr txBox="1">
              <a:spLocks noChangeAspect="1" noChangeArrowheads="1"/>
            </p:cNvSpPr>
            <p:nvPr/>
          </p:nvSpPr>
          <p:spPr bwMode="auto">
            <a:xfrm>
              <a:off x="583" y="804"/>
              <a:ext cx="1171" cy="212"/>
            </a:xfrm>
            <a:prstGeom prst="rect">
              <a:avLst/>
            </a:prstGeom>
            <a:noFill/>
            <a:ln w="12700">
              <a:noFill/>
              <a:miter lim="800000"/>
              <a:headEnd/>
              <a:tailEnd/>
            </a:ln>
          </p:spPr>
          <p:txBody>
            <a:bodyPr>
              <a:prstTxWarp prst="textNoShape">
                <a:avLst/>
              </a:prstTxWarp>
              <a:spAutoFit/>
            </a:bodyPr>
            <a:lstStyle/>
            <a:p>
              <a:pPr algn="ctr" eaLnBrk="0" hangingPunct="0"/>
              <a:r>
                <a:rPr lang="en-US" sz="1600" b="1"/>
                <a:t>Applications</a:t>
              </a:r>
            </a:p>
          </p:txBody>
        </p:sp>
        <p:sp>
          <p:nvSpPr>
            <p:cNvPr id="51219" name="AutoShape 21"/>
            <p:cNvSpPr>
              <a:spLocks noChangeArrowheads="1"/>
            </p:cNvSpPr>
            <p:nvPr/>
          </p:nvSpPr>
          <p:spPr bwMode="auto">
            <a:xfrm>
              <a:off x="292" y="1813"/>
              <a:ext cx="1760" cy="1136"/>
            </a:xfrm>
            <a:prstGeom prst="roundRect">
              <a:avLst>
                <a:gd name="adj" fmla="val 4667"/>
              </a:avLst>
            </a:prstGeom>
            <a:solidFill>
              <a:srgbClr val="008040"/>
            </a:solidFill>
            <a:ln w="9525">
              <a:solidFill>
                <a:schemeClr val="tx1"/>
              </a:solidFill>
              <a:round/>
              <a:headEnd/>
              <a:tailEnd/>
            </a:ln>
          </p:spPr>
          <p:txBody>
            <a:bodyPr wrap="none" anchor="ctr">
              <a:prstTxWarp prst="textNoShape">
                <a:avLst/>
              </a:prstTxWarp>
            </a:bodyPr>
            <a:lstStyle/>
            <a:p>
              <a:pPr algn="ctr"/>
              <a:r>
                <a:rPr lang="en-US" sz="2000">
                  <a:solidFill>
                    <a:schemeClr val="bg1"/>
                  </a:solidFill>
                </a:rPr>
                <a:t>CORBA 2.x</a:t>
              </a:r>
            </a:p>
            <a:p>
              <a:pPr algn="ctr"/>
              <a:r>
                <a:rPr lang="en-US" sz="2000">
                  <a:solidFill>
                    <a:schemeClr val="bg1"/>
                  </a:solidFill>
                </a:rPr>
                <a:t>Lightweight</a:t>
              </a:r>
            </a:p>
            <a:p>
              <a:pPr algn="ctr"/>
              <a:r>
                <a:rPr lang="en-US" sz="2000">
                  <a:solidFill>
                    <a:schemeClr val="bg1"/>
                  </a:solidFill>
                </a:rPr>
                <a:t>Fault Tolerance</a:t>
              </a:r>
            </a:p>
          </p:txBody>
        </p:sp>
        <p:sp>
          <p:nvSpPr>
            <p:cNvPr id="51220" name="AutoShape 60"/>
            <p:cNvSpPr>
              <a:spLocks noChangeArrowheads="1"/>
            </p:cNvSpPr>
            <p:nvPr/>
          </p:nvSpPr>
          <p:spPr bwMode="auto">
            <a:xfrm>
              <a:off x="292" y="1045"/>
              <a:ext cx="1760" cy="744"/>
            </a:xfrm>
            <a:prstGeom prst="roundRect">
              <a:avLst>
                <a:gd name="adj" fmla="val 4667"/>
              </a:avLst>
            </a:prstGeom>
            <a:solidFill>
              <a:srgbClr val="FF8000"/>
            </a:solidFill>
            <a:ln w="9525">
              <a:solidFill>
                <a:schemeClr val="tx1"/>
              </a:solidFill>
              <a:round/>
              <a:headEnd/>
              <a:tailEnd/>
            </a:ln>
          </p:spPr>
          <p:txBody>
            <a:bodyPr wrap="none" anchor="ctr">
              <a:prstTxWarp prst="textNoShape">
                <a:avLst/>
              </a:prstTxWarp>
            </a:bodyPr>
            <a:lstStyle/>
            <a:p>
              <a:pPr algn="ctr"/>
              <a:r>
                <a:rPr lang="en-US" sz="2000"/>
                <a:t>CORFU</a:t>
              </a:r>
            </a:p>
          </p:txBody>
        </p:sp>
      </p:grpSp>
      <p:sp>
        <p:nvSpPr>
          <p:cNvPr id="74" name="Rectangle 2"/>
          <p:cNvSpPr txBox="1">
            <a:spLocks noChangeArrowheads="1"/>
          </p:cNvSpPr>
          <p:nvPr/>
        </p:nvSpPr>
        <p:spPr bwMode="auto">
          <a:xfrm>
            <a:off x="622300" y="0"/>
            <a:ext cx="7924800" cy="595312"/>
          </a:xfrm>
          <a:prstGeom prst="rect">
            <a:avLst/>
          </a:prstGeom>
          <a:noFill/>
          <a:ln w="9525">
            <a:noFill/>
            <a:miter lim="800000"/>
            <a:headEnd/>
            <a:tailEnd/>
          </a:ln>
        </p:spPr>
        <p:txBody>
          <a:bodyPr>
            <a:prstTxWarp prst="textNoShape">
              <a:avLst/>
            </a:prstTxWarp>
          </a:bodyPr>
          <a:lstStyle/>
          <a:p>
            <a:pPr algn="ctr" eaLnBrk="0" hangingPunct="0">
              <a:lnSpc>
                <a:spcPct val="95000"/>
              </a:lnSpc>
            </a:pPr>
            <a:r>
              <a:rPr lang="en-US" sz="2600" b="1" dirty="0" smtClean="0">
                <a:solidFill>
                  <a:srgbClr val="FF0000"/>
                </a:solidFill>
              </a:rPr>
              <a:t>CORFU Contributions</a:t>
            </a:r>
            <a:endParaRPr lang="en-US" sz="2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3"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447675" y="0"/>
            <a:ext cx="8323263" cy="517525"/>
          </a:xfrm>
        </p:spPr>
        <p:txBody>
          <a:bodyPr/>
          <a:lstStyle/>
          <a:p>
            <a:r>
              <a:rPr lang="en-US" dirty="0" smtClean="0"/>
              <a:t>Prior Work: Object-based Fault Tolerance</a:t>
            </a:r>
          </a:p>
        </p:txBody>
      </p:sp>
      <p:sp>
        <p:nvSpPr>
          <p:cNvPr id="53250" name="Rectangle 3"/>
          <p:cNvSpPr>
            <a:spLocks noGrp="1" noChangeArrowheads="1"/>
          </p:cNvSpPr>
          <p:nvPr>
            <p:ph type="body" idx="4294967295"/>
          </p:nvPr>
        </p:nvSpPr>
        <p:spPr>
          <a:xfrm>
            <a:off x="514350" y="1295400"/>
            <a:ext cx="8112125" cy="1095375"/>
          </a:xfrm>
        </p:spPr>
        <p:txBody>
          <a:bodyPr/>
          <a:lstStyle/>
          <a:p>
            <a:pPr marL="381000" indent="-381000"/>
            <a:r>
              <a:rPr lang="en-US"/>
              <a:t>Conventional Fault-Tolerance solutions provide replication capabilities on the granularity of objects</a:t>
            </a:r>
          </a:p>
          <a:p>
            <a:pPr marL="800100" lvl="1" indent="-304800">
              <a:spcBef>
                <a:spcPct val="75000"/>
              </a:spcBef>
              <a:buFontTx/>
              <a:buAutoNum type="arabicPeriod"/>
            </a:pPr>
            <a:endParaRPr lang="en-US"/>
          </a:p>
        </p:txBody>
      </p:sp>
      <p:grpSp>
        <p:nvGrpSpPr>
          <p:cNvPr id="2" name="Group 122"/>
          <p:cNvGrpSpPr>
            <a:grpSpLocks/>
          </p:cNvGrpSpPr>
          <p:nvPr/>
        </p:nvGrpSpPr>
        <p:grpSpPr bwMode="auto">
          <a:xfrm>
            <a:off x="647700" y="4803775"/>
            <a:ext cx="4140200" cy="1831975"/>
            <a:chOff x="3072" y="2357"/>
            <a:chExt cx="2608" cy="1154"/>
          </a:xfrm>
        </p:grpSpPr>
        <p:sp>
          <p:nvSpPr>
            <p:cNvPr id="53253" name="Line 123"/>
            <p:cNvSpPr>
              <a:spLocks noChangeShapeType="1"/>
            </p:cNvSpPr>
            <p:nvPr/>
          </p:nvSpPr>
          <p:spPr bwMode="auto">
            <a:xfrm>
              <a:off x="4008" y="2489"/>
              <a:ext cx="755" cy="1"/>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53254" name="Rectangle 124"/>
            <p:cNvSpPr>
              <a:spLocks noChangeArrowheads="1"/>
            </p:cNvSpPr>
            <p:nvPr/>
          </p:nvSpPr>
          <p:spPr bwMode="auto">
            <a:xfrm>
              <a:off x="4060" y="2497"/>
              <a:ext cx="658" cy="192"/>
            </a:xfrm>
            <a:prstGeom prst="rect">
              <a:avLst/>
            </a:prstGeom>
            <a:noFill/>
            <a:ln w="12700">
              <a:noFill/>
              <a:miter lim="800000"/>
              <a:headEnd/>
              <a:tailEnd/>
            </a:ln>
          </p:spPr>
          <p:txBody>
            <a:bodyPr wrap="none">
              <a:prstTxWarp prst="textNoShape">
                <a:avLst/>
              </a:prstTxWarp>
              <a:spAutoFit/>
            </a:bodyPr>
            <a:lstStyle/>
            <a:p>
              <a:pPr eaLnBrk="0" hangingPunct="0"/>
              <a:r>
                <a:rPr lang="de-DE" sz="1400"/>
                <a:t>operation()</a:t>
              </a:r>
              <a:endParaRPr lang="en-US" altLang="zh-CN" sz="1400" u="sng">
                <a:ea typeface="宋体" pitchFamily="-123" charset="-122"/>
                <a:cs typeface="宋体" pitchFamily="-123" charset="-122"/>
              </a:endParaRPr>
            </a:p>
          </p:txBody>
        </p:sp>
        <p:sp>
          <p:nvSpPr>
            <p:cNvPr id="53255" name="Rectangle 125"/>
            <p:cNvSpPr>
              <a:spLocks noChangeArrowheads="1"/>
            </p:cNvSpPr>
            <p:nvPr/>
          </p:nvSpPr>
          <p:spPr bwMode="auto">
            <a:xfrm>
              <a:off x="4871" y="2357"/>
              <a:ext cx="809" cy="495"/>
            </a:xfrm>
            <a:prstGeom prst="rect">
              <a:avLst/>
            </a:prstGeom>
            <a:solidFill>
              <a:srgbClr val="DDDDDD"/>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Interface X</a:t>
              </a:r>
            </a:p>
          </p:txBody>
        </p:sp>
        <p:sp>
          <p:nvSpPr>
            <p:cNvPr id="53256" name="Rectangle 126"/>
            <p:cNvSpPr>
              <a:spLocks noChangeArrowheads="1"/>
            </p:cNvSpPr>
            <p:nvPr/>
          </p:nvSpPr>
          <p:spPr bwMode="auto">
            <a:xfrm>
              <a:off x="3072" y="2444"/>
              <a:ext cx="809" cy="321"/>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 Client</a:t>
              </a:r>
            </a:p>
          </p:txBody>
        </p:sp>
        <p:grpSp>
          <p:nvGrpSpPr>
            <p:cNvPr id="3" name="Group 127"/>
            <p:cNvGrpSpPr>
              <a:grpSpLocks/>
            </p:cNvGrpSpPr>
            <p:nvPr/>
          </p:nvGrpSpPr>
          <p:grpSpPr bwMode="auto">
            <a:xfrm>
              <a:off x="3224" y="2708"/>
              <a:ext cx="2191" cy="803"/>
              <a:chOff x="3081" y="2837"/>
              <a:chExt cx="2537" cy="1192"/>
            </a:xfrm>
          </p:grpSpPr>
          <p:sp>
            <p:nvSpPr>
              <p:cNvPr id="53259" name="Line 128"/>
              <p:cNvSpPr>
                <a:spLocks noChangeShapeType="1"/>
              </p:cNvSpPr>
              <p:nvPr/>
            </p:nvSpPr>
            <p:spPr bwMode="auto">
              <a:xfrm flipH="1">
                <a:off x="4025" y="2837"/>
                <a:ext cx="756" cy="0"/>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53260" name="Oval 129"/>
              <p:cNvSpPr>
                <a:spLocks noChangeArrowheads="1"/>
              </p:cNvSpPr>
              <p:nvPr/>
            </p:nvSpPr>
            <p:spPr bwMode="auto">
              <a:xfrm>
                <a:off x="4474" y="3113"/>
                <a:ext cx="771"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61" name="Oval 130"/>
              <p:cNvSpPr>
                <a:spLocks noChangeArrowheads="1"/>
              </p:cNvSpPr>
              <p:nvPr/>
            </p:nvSpPr>
            <p:spPr bwMode="auto">
              <a:xfrm>
                <a:off x="4639" y="3166"/>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62" name="Oval 131"/>
              <p:cNvSpPr>
                <a:spLocks noChangeArrowheads="1"/>
              </p:cNvSpPr>
              <p:nvPr/>
            </p:nvSpPr>
            <p:spPr bwMode="auto">
              <a:xfrm>
                <a:off x="4845" y="3195"/>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63" name="Oval 132"/>
              <p:cNvSpPr>
                <a:spLocks noChangeArrowheads="1"/>
              </p:cNvSpPr>
              <p:nvPr/>
            </p:nvSpPr>
            <p:spPr bwMode="auto">
              <a:xfrm>
                <a:off x="4624" y="347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64" name="Oval 133"/>
              <p:cNvSpPr>
                <a:spLocks noChangeArrowheads="1"/>
              </p:cNvSpPr>
              <p:nvPr/>
            </p:nvSpPr>
            <p:spPr bwMode="auto">
              <a:xfrm>
                <a:off x="4404" y="3625"/>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65" name="Oval 134"/>
              <p:cNvSpPr>
                <a:spLocks noChangeArrowheads="1"/>
              </p:cNvSpPr>
              <p:nvPr/>
            </p:nvSpPr>
            <p:spPr bwMode="auto">
              <a:xfrm>
                <a:off x="4019" y="3688"/>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66" name="Oval 135"/>
              <p:cNvSpPr>
                <a:spLocks noChangeArrowheads="1"/>
              </p:cNvSpPr>
              <p:nvPr/>
            </p:nvSpPr>
            <p:spPr bwMode="auto">
              <a:xfrm>
                <a:off x="3577" y="3603"/>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67" name="Oval 136"/>
              <p:cNvSpPr>
                <a:spLocks noChangeArrowheads="1"/>
              </p:cNvSpPr>
              <p:nvPr/>
            </p:nvSpPr>
            <p:spPr bwMode="auto">
              <a:xfrm>
                <a:off x="3328" y="349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68" name="Oval 137"/>
              <p:cNvSpPr>
                <a:spLocks noChangeArrowheads="1"/>
              </p:cNvSpPr>
              <p:nvPr/>
            </p:nvSpPr>
            <p:spPr bwMode="auto">
              <a:xfrm>
                <a:off x="3081" y="3227"/>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69" name="Oval 138"/>
              <p:cNvSpPr>
                <a:spLocks noChangeArrowheads="1"/>
              </p:cNvSpPr>
              <p:nvPr/>
            </p:nvSpPr>
            <p:spPr bwMode="auto">
              <a:xfrm>
                <a:off x="3246" y="3294"/>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70" name="Oval 139"/>
              <p:cNvSpPr>
                <a:spLocks noChangeArrowheads="1"/>
              </p:cNvSpPr>
              <p:nvPr/>
            </p:nvSpPr>
            <p:spPr bwMode="auto">
              <a:xfrm>
                <a:off x="3522" y="3133"/>
                <a:ext cx="773" cy="343"/>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71" name="Oval 140"/>
              <p:cNvSpPr>
                <a:spLocks noChangeArrowheads="1"/>
              </p:cNvSpPr>
              <p:nvPr/>
            </p:nvSpPr>
            <p:spPr bwMode="auto">
              <a:xfrm>
                <a:off x="3840" y="3017"/>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72" name="Oval 141"/>
              <p:cNvSpPr>
                <a:spLocks noChangeArrowheads="1"/>
              </p:cNvSpPr>
              <p:nvPr/>
            </p:nvSpPr>
            <p:spPr bwMode="auto">
              <a:xfrm>
                <a:off x="4060" y="3080"/>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3273" name="Oval 142"/>
              <p:cNvSpPr>
                <a:spLocks noChangeArrowheads="1"/>
              </p:cNvSpPr>
              <p:nvPr/>
            </p:nvSpPr>
            <p:spPr bwMode="auto">
              <a:xfrm>
                <a:off x="3357" y="3133"/>
                <a:ext cx="2014" cy="778"/>
              </a:xfrm>
              <a:prstGeom prst="ellipse">
                <a:avLst/>
              </a:prstGeom>
              <a:solidFill>
                <a:schemeClr val="bg1"/>
              </a:solidFill>
              <a:ln w="12700">
                <a:noFill/>
                <a:round/>
                <a:headEnd/>
                <a:tailEnd/>
              </a:ln>
            </p:spPr>
            <p:txBody>
              <a:bodyPr wrap="none" anchor="ctr">
                <a:prstTxWarp prst="textNoShape">
                  <a:avLst/>
                </a:prstTxWarp>
              </a:bodyPr>
              <a:lstStyle/>
              <a:p>
                <a:pPr eaLnBrk="0" hangingPunct="0"/>
                <a:endParaRPr lang="en-US" sz="1800" u="sng"/>
              </a:p>
            </p:txBody>
          </p:sp>
        </p:grpSp>
        <p:sp>
          <p:nvSpPr>
            <p:cNvPr id="53258" name="Rectangle 143"/>
            <p:cNvSpPr>
              <a:spLocks noChangeArrowheads="1"/>
            </p:cNvSpPr>
            <p:nvPr/>
          </p:nvSpPr>
          <p:spPr bwMode="auto">
            <a:xfrm>
              <a:off x="4032" y="3018"/>
              <a:ext cx="852" cy="231"/>
            </a:xfrm>
            <a:prstGeom prst="rect">
              <a:avLst/>
            </a:prstGeom>
            <a:noFill/>
            <a:ln w="9525">
              <a:noFill/>
              <a:miter lim="800000"/>
              <a:headEnd/>
              <a:tailEnd/>
            </a:ln>
          </p:spPr>
          <p:txBody>
            <a:bodyPr wrap="none">
              <a:prstTxWarp prst="textNoShape">
                <a:avLst/>
              </a:prstTxWarp>
              <a:spAutoFit/>
            </a:bodyPr>
            <a:lstStyle/>
            <a:p>
              <a:pPr>
                <a:spcBef>
                  <a:spcPct val="50000"/>
                </a:spcBef>
              </a:pPr>
              <a:r>
                <a:rPr lang="en-US" altLang="zh-CN" sz="1800">
                  <a:ea typeface="宋体" pitchFamily="-123" charset="-122"/>
                  <a:cs typeface="宋体" pitchFamily="-123" charset="-122"/>
                </a:rPr>
                <a:t>Middleware</a:t>
              </a:r>
            </a:p>
          </p:txBody>
        </p:sp>
      </p:grpSp>
      <p:sp>
        <p:nvSpPr>
          <p:cNvPr id="53252" name="Footer Placeholder 3"/>
          <p:cNvSpPr txBox="1">
            <a:spLocks noGrp="1"/>
          </p:cNvSpPr>
          <p:nvPr/>
        </p:nvSpPr>
        <p:spPr bwMode="auto">
          <a:xfrm>
            <a:off x="8394700" y="6502400"/>
            <a:ext cx="673100" cy="457200"/>
          </a:xfrm>
          <a:prstGeom prst="rect">
            <a:avLst/>
          </a:prstGeom>
          <a:noFill/>
          <a:ln w="12700">
            <a:noFill/>
            <a:miter lim="800000"/>
            <a:headEnd/>
            <a:tailEnd/>
          </a:ln>
        </p:spPr>
        <p:txBody>
          <a:bodyPr wrap="none">
            <a:prstTxWarp prst="textNoShape">
              <a:avLst/>
            </a:prstTxWarp>
          </a:bodyPr>
          <a:lstStyle/>
          <a:p>
            <a:pPr algn="r" eaLnBrk="0" hangingPunct="0"/>
            <a:fld id="{97931D7E-25B0-4437-8519-AE678A6D6AFC}" type="slidenum">
              <a:rPr lang="en-US" sz="1400"/>
              <a:pPr algn="r" eaLnBrk="0" hangingPunct="0"/>
              <a:t>158</a:t>
            </a:fld>
            <a:endParaRPr lang="en-US" sz="140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Grp="1" noChangeArrowheads="1"/>
          </p:cNvSpPr>
          <p:nvPr>
            <p:ph type="body" idx="4294967295"/>
          </p:nvPr>
        </p:nvSpPr>
        <p:spPr>
          <a:xfrm>
            <a:off x="514350" y="1295400"/>
            <a:ext cx="8112125" cy="1419225"/>
          </a:xfrm>
        </p:spPr>
        <p:txBody>
          <a:bodyPr/>
          <a:lstStyle/>
          <a:p>
            <a:pPr marL="381000" indent="-381000"/>
            <a:r>
              <a:rPr lang="en-US"/>
              <a:t>Conventional Fault-Tolerance solutions provide replication capabilities on the granularity of objects</a:t>
            </a:r>
          </a:p>
          <a:p>
            <a:pPr marL="381000" indent="-381000"/>
            <a:r>
              <a:rPr lang="en-US"/>
              <a:t>FLARe takes a lightweight approach for DRE systems based on passive replication</a:t>
            </a:r>
          </a:p>
        </p:txBody>
      </p:sp>
      <p:grpSp>
        <p:nvGrpSpPr>
          <p:cNvPr id="2" name="Group 122"/>
          <p:cNvGrpSpPr>
            <a:grpSpLocks/>
          </p:cNvGrpSpPr>
          <p:nvPr/>
        </p:nvGrpSpPr>
        <p:grpSpPr bwMode="auto">
          <a:xfrm>
            <a:off x="647700" y="4803775"/>
            <a:ext cx="4140200" cy="1831975"/>
            <a:chOff x="3072" y="2357"/>
            <a:chExt cx="2608" cy="1154"/>
          </a:xfrm>
        </p:grpSpPr>
        <p:sp>
          <p:nvSpPr>
            <p:cNvPr id="55301" name="Line 123"/>
            <p:cNvSpPr>
              <a:spLocks noChangeShapeType="1"/>
            </p:cNvSpPr>
            <p:nvPr/>
          </p:nvSpPr>
          <p:spPr bwMode="auto">
            <a:xfrm>
              <a:off x="4008" y="2489"/>
              <a:ext cx="755" cy="1"/>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55302" name="Rectangle 124"/>
            <p:cNvSpPr>
              <a:spLocks noChangeArrowheads="1"/>
            </p:cNvSpPr>
            <p:nvPr/>
          </p:nvSpPr>
          <p:spPr bwMode="auto">
            <a:xfrm>
              <a:off x="4060" y="2497"/>
              <a:ext cx="658" cy="192"/>
            </a:xfrm>
            <a:prstGeom prst="rect">
              <a:avLst/>
            </a:prstGeom>
            <a:noFill/>
            <a:ln w="12700">
              <a:noFill/>
              <a:miter lim="800000"/>
              <a:headEnd/>
              <a:tailEnd/>
            </a:ln>
          </p:spPr>
          <p:txBody>
            <a:bodyPr wrap="none">
              <a:prstTxWarp prst="textNoShape">
                <a:avLst/>
              </a:prstTxWarp>
              <a:spAutoFit/>
            </a:bodyPr>
            <a:lstStyle/>
            <a:p>
              <a:pPr eaLnBrk="0" hangingPunct="0"/>
              <a:r>
                <a:rPr lang="de-DE" sz="1400"/>
                <a:t>operation()</a:t>
              </a:r>
              <a:endParaRPr lang="en-US" altLang="zh-CN" sz="1400" u="sng">
                <a:ea typeface="宋体" pitchFamily="-123" charset="-122"/>
                <a:cs typeface="宋体" pitchFamily="-123" charset="-122"/>
              </a:endParaRPr>
            </a:p>
          </p:txBody>
        </p:sp>
        <p:sp>
          <p:nvSpPr>
            <p:cNvPr id="55303" name="Rectangle 125"/>
            <p:cNvSpPr>
              <a:spLocks noChangeArrowheads="1"/>
            </p:cNvSpPr>
            <p:nvPr/>
          </p:nvSpPr>
          <p:spPr bwMode="auto">
            <a:xfrm>
              <a:off x="4871" y="2357"/>
              <a:ext cx="809" cy="495"/>
            </a:xfrm>
            <a:prstGeom prst="rect">
              <a:avLst/>
            </a:prstGeom>
            <a:solidFill>
              <a:srgbClr val="DDDDDD"/>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Interface X</a:t>
              </a:r>
            </a:p>
          </p:txBody>
        </p:sp>
        <p:sp>
          <p:nvSpPr>
            <p:cNvPr id="55304" name="Rectangle 126"/>
            <p:cNvSpPr>
              <a:spLocks noChangeArrowheads="1"/>
            </p:cNvSpPr>
            <p:nvPr/>
          </p:nvSpPr>
          <p:spPr bwMode="auto">
            <a:xfrm>
              <a:off x="3072" y="2444"/>
              <a:ext cx="809" cy="321"/>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 Client</a:t>
              </a:r>
            </a:p>
          </p:txBody>
        </p:sp>
        <p:grpSp>
          <p:nvGrpSpPr>
            <p:cNvPr id="3" name="Group 127"/>
            <p:cNvGrpSpPr>
              <a:grpSpLocks/>
            </p:cNvGrpSpPr>
            <p:nvPr/>
          </p:nvGrpSpPr>
          <p:grpSpPr bwMode="auto">
            <a:xfrm>
              <a:off x="3224" y="2708"/>
              <a:ext cx="2191" cy="803"/>
              <a:chOff x="3081" y="2837"/>
              <a:chExt cx="2537" cy="1192"/>
            </a:xfrm>
          </p:grpSpPr>
          <p:sp>
            <p:nvSpPr>
              <p:cNvPr id="55307" name="Line 128"/>
              <p:cNvSpPr>
                <a:spLocks noChangeShapeType="1"/>
              </p:cNvSpPr>
              <p:nvPr/>
            </p:nvSpPr>
            <p:spPr bwMode="auto">
              <a:xfrm flipH="1">
                <a:off x="4025" y="2837"/>
                <a:ext cx="756" cy="0"/>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55308" name="Oval 129"/>
              <p:cNvSpPr>
                <a:spLocks noChangeArrowheads="1"/>
              </p:cNvSpPr>
              <p:nvPr/>
            </p:nvSpPr>
            <p:spPr bwMode="auto">
              <a:xfrm>
                <a:off x="4474" y="3113"/>
                <a:ext cx="771"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09" name="Oval 130"/>
              <p:cNvSpPr>
                <a:spLocks noChangeArrowheads="1"/>
              </p:cNvSpPr>
              <p:nvPr/>
            </p:nvSpPr>
            <p:spPr bwMode="auto">
              <a:xfrm>
                <a:off x="4639" y="3166"/>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0" name="Oval 131"/>
              <p:cNvSpPr>
                <a:spLocks noChangeArrowheads="1"/>
              </p:cNvSpPr>
              <p:nvPr/>
            </p:nvSpPr>
            <p:spPr bwMode="auto">
              <a:xfrm>
                <a:off x="4845" y="3195"/>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1" name="Oval 132"/>
              <p:cNvSpPr>
                <a:spLocks noChangeArrowheads="1"/>
              </p:cNvSpPr>
              <p:nvPr/>
            </p:nvSpPr>
            <p:spPr bwMode="auto">
              <a:xfrm>
                <a:off x="4624" y="347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2" name="Oval 133"/>
              <p:cNvSpPr>
                <a:spLocks noChangeArrowheads="1"/>
              </p:cNvSpPr>
              <p:nvPr/>
            </p:nvSpPr>
            <p:spPr bwMode="auto">
              <a:xfrm>
                <a:off x="4404" y="3625"/>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3" name="Oval 134"/>
              <p:cNvSpPr>
                <a:spLocks noChangeArrowheads="1"/>
              </p:cNvSpPr>
              <p:nvPr/>
            </p:nvSpPr>
            <p:spPr bwMode="auto">
              <a:xfrm>
                <a:off x="4019" y="3688"/>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4" name="Oval 135"/>
              <p:cNvSpPr>
                <a:spLocks noChangeArrowheads="1"/>
              </p:cNvSpPr>
              <p:nvPr/>
            </p:nvSpPr>
            <p:spPr bwMode="auto">
              <a:xfrm>
                <a:off x="3577" y="3603"/>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5" name="Oval 136"/>
              <p:cNvSpPr>
                <a:spLocks noChangeArrowheads="1"/>
              </p:cNvSpPr>
              <p:nvPr/>
            </p:nvSpPr>
            <p:spPr bwMode="auto">
              <a:xfrm>
                <a:off x="3328" y="349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6" name="Oval 137"/>
              <p:cNvSpPr>
                <a:spLocks noChangeArrowheads="1"/>
              </p:cNvSpPr>
              <p:nvPr/>
            </p:nvSpPr>
            <p:spPr bwMode="auto">
              <a:xfrm>
                <a:off x="3081" y="3227"/>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7" name="Oval 138"/>
              <p:cNvSpPr>
                <a:spLocks noChangeArrowheads="1"/>
              </p:cNvSpPr>
              <p:nvPr/>
            </p:nvSpPr>
            <p:spPr bwMode="auto">
              <a:xfrm>
                <a:off x="3246" y="3294"/>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8" name="Oval 139"/>
              <p:cNvSpPr>
                <a:spLocks noChangeArrowheads="1"/>
              </p:cNvSpPr>
              <p:nvPr/>
            </p:nvSpPr>
            <p:spPr bwMode="auto">
              <a:xfrm>
                <a:off x="3522" y="3133"/>
                <a:ext cx="773" cy="343"/>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19" name="Oval 140"/>
              <p:cNvSpPr>
                <a:spLocks noChangeArrowheads="1"/>
              </p:cNvSpPr>
              <p:nvPr/>
            </p:nvSpPr>
            <p:spPr bwMode="auto">
              <a:xfrm>
                <a:off x="3840" y="3017"/>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20" name="Oval 141"/>
              <p:cNvSpPr>
                <a:spLocks noChangeArrowheads="1"/>
              </p:cNvSpPr>
              <p:nvPr/>
            </p:nvSpPr>
            <p:spPr bwMode="auto">
              <a:xfrm>
                <a:off x="4060" y="3080"/>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5321" name="Oval 142"/>
              <p:cNvSpPr>
                <a:spLocks noChangeArrowheads="1"/>
              </p:cNvSpPr>
              <p:nvPr/>
            </p:nvSpPr>
            <p:spPr bwMode="auto">
              <a:xfrm>
                <a:off x="3357" y="3133"/>
                <a:ext cx="2014" cy="778"/>
              </a:xfrm>
              <a:prstGeom prst="ellipse">
                <a:avLst/>
              </a:prstGeom>
              <a:solidFill>
                <a:schemeClr val="bg1"/>
              </a:solidFill>
              <a:ln w="12700">
                <a:noFill/>
                <a:round/>
                <a:headEnd/>
                <a:tailEnd/>
              </a:ln>
            </p:spPr>
            <p:txBody>
              <a:bodyPr wrap="none" anchor="ctr">
                <a:prstTxWarp prst="textNoShape">
                  <a:avLst/>
                </a:prstTxWarp>
              </a:bodyPr>
              <a:lstStyle/>
              <a:p>
                <a:pPr eaLnBrk="0" hangingPunct="0"/>
                <a:endParaRPr lang="en-US" sz="1800" u="sng"/>
              </a:p>
            </p:txBody>
          </p:sp>
        </p:grpSp>
        <p:sp>
          <p:nvSpPr>
            <p:cNvPr id="55306" name="Rectangle 143"/>
            <p:cNvSpPr>
              <a:spLocks noChangeArrowheads="1"/>
            </p:cNvSpPr>
            <p:nvPr/>
          </p:nvSpPr>
          <p:spPr bwMode="auto">
            <a:xfrm>
              <a:off x="4032" y="3018"/>
              <a:ext cx="852" cy="231"/>
            </a:xfrm>
            <a:prstGeom prst="rect">
              <a:avLst/>
            </a:prstGeom>
            <a:noFill/>
            <a:ln w="9525">
              <a:noFill/>
              <a:miter lim="800000"/>
              <a:headEnd/>
              <a:tailEnd/>
            </a:ln>
          </p:spPr>
          <p:txBody>
            <a:bodyPr wrap="none">
              <a:prstTxWarp prst="textNoShape">
                <a:avLst/>
              </a:prstTxWarp>
              <a:spAutoFit/>
            </a:bodyPr>
            <a:lstStyle/>
            <a:p>
              <a:pPr>
                <a:spcBef>
                  <a:spcPct val="50000"/>
                </a:spcBef>
              </a:pPr>
              <a:r>
                <a:rPr lang="en-US" altLang="zh-CN" sz="1800">
                  <a:ea typeface="宋体" pitchFamily="-123" charset="-122"/>
                  <a:cs typeface="宋体" pitchFamily="-123" charset="-122"/>
                </a:rPr>
                <a:t>Middleware</a:t>
              </a:r>
            </a:p>
          </p:txBody>
        </p:sp>
      </p:grpSp>
      <p:sp>
        <p:nvSpPr>
          <p:cNvPr id="55299"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EC6FBCE7-4684-46F7-9E92-38F92AF49D63}" type="slidenum">
              <a:rPr lang="en-US" sz="1400"/>
              <a:pPr algn="r" eaLnBrk="0" hangingPunct="0"/>
              <a:t>159</a:t>
            </a:fld>
            <a:endParaRPr lang="en-US" sz="1400"/>
          </a:p>
        </p:txBody>
      </p:sp>
      <p:sp>
        <p:nvSpPr>
          <p:cNvPr id="55300" name="Rectangle 2"/>
          <p:cNvSpPr>
            <a:spLocks noGrp="1" noChangeArrowheads="1"/>
          </p:cNvSpPr>
          <p:nvPr>
            <p:ph type="title" idx="4294967295"/>
          </p:nvPr>
        </p:nvSpPr>
        <p:spPr>
          <a:xfrm>
            <a:off x="447675" y="-152400"/>
            <a:ext cx="8323263" cy="700087"/>
          </a:xfrm>
        </p:spPr>
        <p:txBody>
          <a:bodyPr/>
          <a:lstStyle/>
          <a:p>
            <a:r>
              <a:rPr lang="en-US" dirty="0" smtClean="0"/>
              <a:t>Prior Work: Object-based Fault Tolerance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idx="4294967295"/>
          </p:nvPr>
        </p:nvSpPr>
        <p:spPr>
          <a:xfrm>
            <a:off x="-76200" y="47625"/>
            <a:ext cx="9296400" cy="381000"/>
          </a:xfrm>
          <a:noFill/>
        </p:spPr>
        <p:txBody>
          <a:bodyPr/>
          <a:lstStyle/>
          <a:p>
            <a:pPr eaLnBrk="1" hangingPunct="1">
              <a:lnSpc>
                <a:spcPct val="85000"/>
              </a:lnSpc>
            </a:pPr>
            <a:r>
              <a:rPr lang="en-US" dirty="0" smtClean="0"/>
              <a:t>Specification: Fault Tolerance Criteria (1/4)</a:t>
            </a:r>
          </a:p>
        </p:txBody>
      </p:sp>
      <p:sp>
        <p:nvSpPr>
          <p:cNvPr id="14" name="Content Placeholder 13"/>
          <p:cNvSpPr>
            <a:spLocks noGrp="1"/>
          </p:cNvSpPr>
          <p:nvPr>
            <p:ph sz="half" idx="1"/>
          </p:nvPr>
        </p:nvSpPr>
        <p:spPr>
          <a:xfrm>
            <a:off x="152400" y="609600"/>
            <a:ext cx="6705600" cy="3048000"/>
          </a:xfrm>
        </p:spPr>
        <p:txBody>
          <a:bodyPr/>
          <a:lstStyle/>
          <a:p>
            <a:pPr>
              <a:buClr>
                <a:srgbClr val="C00000"/>
              </a:buClr>
              <a:buFont typeface="Wingdings" pitchFamily="2" charset="2"/>
              <a:buChar char="§"/>
            </a:pPr>
            <a:r>
              <a:rPr lang="en-US" sz="2000" dirty="0" smtClean="0"/>
              <a:t>The fault-model consists of fail-stop failures</a:t>
            </a:r>
          </a:p>
          <a:p>
            <a:pPr lvl="1">
              <a:buClr>
                <a:srgbClr val="C00000"/>
              </a:buClr>
              <a:buFont typeface="Arial" pitchFamily="34" charset="0"/>
              <a:buChar char="•"/>
            </a:pPr>
            <a:r>
              <a:rPr lang="en-US" sz="1800" dirty="0" smtClean="0"/>
              <a:t>Cause delays &amp; requires software/hardware redundancy</a:t>
            </a:r>
          </a:p>
          <a:p>
            <a:pPr lvl="1">
              <a:buClr>
                <a:srgbClr val="C00000"/>
              </a:buClr>
              <a:buFont typeface="Arial" pitchFamily="34" charset="0"/>
              <a:buChar char="•"/>
            </a:pPr>
            <a:r>
              <a:rPr lang="en-US" sz="1800" dirty="0" smtClean="0"/>
              <a:t>Recovery must be quick to meet the deadline (soft real-time)</a:t>
            </a:r>
            <a:endParaRPr lang="en-US" sz="2000" dirty="0" smtClean="0"/>
          </a:p>
          <a:p>
            <a:pPr>
              <a:buClr>
                <a:srgbClr val="C00000"/>
              </a:buClr>
              <a:buFont typeface="Wingdings" pitchFamily="2" charset="2"/>
              <a:buChar char="§"/>
            </a:pPr>
            <a:r>
              <a:rPr lang="en-US" sz="2000" dirty="0" smtClean="0"/>
              <a:t>What are reliability alternatives?</a:t>
            </a:r>
          </a:p>
          <a:p>
            <a:pPr lvl="1">
              <a:buClr>
                <a:srgbClr val="C00000"/>
              </a:buClr>
              <a:buFont typeface="Wingdings" pitchFamily="2" charset="2"/>
              <a:buChar char="§"/>
            </a:pPr>
            <a:r>
              <a:rPr lang="en-US" sz="1800" dirty="0" smtClean="0"/>
              <a:t>Roll-back recovery </a:t>
            </a:r>
          </a:p>
          <a:p>
            <a:pPr lvl="2">
              <a:buClr>
                <a:srgbClr val="C00000"/>
              </a:buClr>
              <a:buFont typeface="Wingdings" pitchFamily="2" charset="2"/>
              <a:buChar char="§"/>
            </a:pPr>
            <a:r>
              <a:rPr lang="en-US" sz="1600" dirty="0" smtClean="0"/>
              <a:t>Transactional</a:t>
            </a:r>
          </a:p>
          <a:p>
            <a:pPr lvl="1">
              <a:buClr>
                <a:srgbClr val="C00000"/>
              </a:buClr>
              <a:buFont typeface="Wingdings" pitchFamily="2" charset="2"/>
              <a:buChar char="§"/>
            </a:pPr>
            <a:r>
              <a:rPr lang="en-US" sz="1800" dirty="0" smtClean="0"/>
              <a:t>Roll-forward recovery: replication schemes</a:t>
            </a:r>
          </a:p>
          <a:p>
            <a:pPr lvl="2">
              <a:buClr>
                <a:srgbClr val="C00000"/>
              </a:buClr>
              <a:buFont typeface="Wingdings" pitchFamily="2" charset="2"/>
              <a:buChar char="§"/>
            </a:pPr>
            <a:r>
              <a:rPr lang="en-US" sz="1600" dirty="0" smtClean="0"/>
              <a:t>Active replication (multiple concurrent executions)</a:t>
            </a:r>
          </a:p>
          <a:p>
            <a:pPr lvl="2">
              <a:buClr>
                <a:srgbClr val="C00000"/>
              </a:buClr>
              <a:buFont typeface="Wingdings" pitchFamily="2" charset="2"/>
              <a:buChar char="§"/>
            </a:pPr>
            <a:r>
              <a:rPr lang="en-US" sz="1600" dirty="0" smtClean="0"/>
              <a:t>Passive replication (primary-backup approach)</a:t>
            </a:r>
          </a:p>
        </p:txBody>
      </p:sp>
      <p:pic>
        <p:nvPicPr>
          <p:cNvPr id="79" name="Picture 78" descr="fault-model.png"/>
          <p:cNvPicPr>
            <a:picLocks noChangeAspect="1"/>
          </p:cNvPicPr>
          <p:nvPr/>
        </p:nvPicPr>
        <p:blipFill>
          <a:blip r:embed="rId3" cstate="print"/>
          <a:stretch>
            <a:fillRect/>
          </a:stretch>
        </p:blipFill>
        <p:spPr>
          <a:xfrm>
            <a:off x="6934200" y="533400"/>
            <a:ext cx="1905000" cy="3175000"/>
          </a:xfrm>
          <a:prstGeom prst="rect">
            <a:avLst/>
          </a:prstGeom>
        </p:spPr>
      </p:pic>
      <p:sp>
        <p:nvSpPr>
          <p:cNvPr id="6" name="Slide Number Placeholder 5"/>
          <p:cNvSpPr>
            <a:spLocks noGrp="1"/>
          </p:cNvSpPr>
          <p:nvPr>
            <p:ph type="sldNum" sz="quarter" idx="12"/>
          </p:nvPr>
        </p:nvSpPr>
        <p:spPr>
          <a:xfrm>
            <a:off x="8686800" y="6305550"/>
            <a:ext cx="381000" cy="476250"/>
          </a:xfrm>
        </p:spPr>
        <p:txBody>
          <a:bodyPr/>
          <a:lstStyle/>
          <a:p>
            <a:pPr>
              <a:defRPr/>
            </a:pPr>
            <a:fld id="{FDEA51B9-1E76-42F4-8B16-7FFFD7B2CA74}" type="slidenum">
              <a:rPr lang="en-US" smtClean="0"/>
              <a:pPr>
                <a:defRPr/>
              </a:pPr>
              <a:t>16</a:t>
            </a:fld>
            <a:endParaRPr lang="en-US" dirty="0"/>
          </a:p>
        </p:txBody>
      </p:sp>
      <p:graphicFrame>
        <p:nvGraphicFramePr>
          <p:cNvPr id="8" name="Table 7"/>
          <p:cNvGraphicFramePr>
            <a:graphicFrameLocks noGrp="1"/>
          </p:cNvGraphicFramePr>
          <p:nvPr/>
        </p:nvGraphicFramePr>
        <p:xfrm>
          <a:off x="1295400" y="4038600"/>
          <a:ext cx="7772400" cy="370840"/>
        </p:xfrm>
        <a:graphic>
          <a:graphicData uri="http://schemas.openxmlformats.org/drawingml/2006/table">
            <a:tbl>
              <a:tblPr firstRow="1" bandRow="1">
                <a:tableStyleId>{5C22544A-7EE6-4342-B048-85BDC9FD1C3A}</a:tableStyleId>
              </a:tblPr>
              <a:tblGrid>
                <a:gridCol w="2667000"/>
                <a:gridCol w="2286000"/>
                <a:gridCol w="2819400"/>
              </a:tblGrid>
              <a:tr h="370840">
                <a:tc>
                  <a:txBody>
                    <a:bodyPr/>
                    <a:lstStyle/>
                    <a:p>
                      <a:r>
                        <a:rPr lang="en-US" sz="1600" dirty="0" smtClean="0"/>
                        <a:t>Roll-back recovery</a:t>
                      </a:r>
                      <a:endParaRPr lang="en-US" sz="1600" dirty="0"/>
                    </a:p>
                  </a:txBody>
                  <a:tcPr>
                    <a:solidFill>
                      <a:srgbClr val="CC6600"/>
                    </a:solidFill>
                  </a:tcPr>
                </a:tc>
                <a:tc>
                  <a:txBody>
                    <a:bodyPr/>
                    <a:lstStyle/>
                    <a:p>
                      <a:r>
                        <a:rPr lang="en-US" sz="1600" dirty="0" smtClean="0"/>
                        <a:t>Active Replication</a:t>
                      </a:r>
                      <a:endParaRPr lang="en-US" sz="1600" dirty="0"/>
                    </a:p>
                  </a:txBody>
                  <a:tcPr>
                    <a:solidFill>
                      <a:srgbClr val="CC6600"/>
                    </a:solidFill>
                  </a:tcPr>
                </a:tc>
                <a:tc>
                  <a:txBody>
                    <a:bodyPr/>
                    <a:lstStyle/>
                    <a:p>
                      <a:r>
                        <a:rPr lang="en-US" sz="1600" dirty="0" smtClean="0"/>
                        <a:t>Passive</a:t>
                      </a:r>
                      <a:r>
                        <a:rPr lang="en-US" sz="1600" baseline="0" dirty="0" smtClean="0"/>
                        <a:t>  Replication</a:t>
                      </a:r>
                      <a:endParaRPr lang="en-US" sz="1600" dirty="0"/>
                    </a:p>
                  </a:txBody>
                  <a:tcPr>
                    <a:solidFill>
                      <a:srgbClr val="CC6600"/>
                    </a:solidFill>
                  </a:tcPr>
                </a:tc>
              </a:tr>
            </a:tbl>
          </a:graphicData>
        </a:graphic>
      </p:graphicFrame>
      <p:graphicFrame>
        <p:nvGraphicFramePr>
          <p:cNvPr id="9" name="Table 8"/>
          <p:cNvGraphicFramePr>
            <a:graphicFrameLocks noGrp="1"/>
          </p:cNvGraphicFramePr>
          <p:nvPr/>
        </p:nvGraphicFramePr>
        <p:xfrm>
          <a:off x="1295400" y="4409440"/>
          <a:ext cx="7772400" cy="579120"/>
        </p:xfrm>
        <a:graphic>
          <a:graphicData uri="http://schemas.openxmlformats.org/drawingml/2006/table">
            <a:tbl>
              <a:tblPr firstRow="1" bandRow="1">
                <a:tableStyleId>{5C22544A-7EE6-4342-B048-85BDC9FD1C3A}</a:tableStyleId>
              </a:tblPr>
              <a:tblGrid>
                <a:gridCol w="2667000"/>
                <a:gridCol w="2286000"/>
                <a:gridCol w="28194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Needs transaction support (heavy-weight)</a:t>
                      </a:r>
                    </a:p>
                  </a:txBody>
                  <a:tcPr>
                    <a:solidFill>
                      <a:schemeClr val="accent1">
                        <a:lumMod val="20000"/>
                        <a:lumOff val="80000"/>
                      </a:schemeClr>
                    </a:solidFill>
                  </a:tcPr>
                </a:tc>
                <a:tc>
                  <a:txBody>
                    <a:bodyPr/>
                    <a:lstStyle/>
                    <a:p>
                      <a:r>
                        <a:rPr lang="en-US" sz="1600" b="0" dirty="0" smtClean="0">
                          <a:solidFill>
                            <a:schemeClr val="tx1"/>
                          </a:solidFill>
                        </a:rPr>
                        <a:t>Resource hungry</a:t>
                      </a:r>
                      <a:r>
                        <a:rPr lang="en-US" sz="1600" b="0" baseline="0" dirty="0" smtClean="0">
                          <a:solidFill>
                            <a:schemeClr val="tx1"/>
                          </a:solidFill>
                        </a:rPr>
                        <a:t> </a:t>
                      </a:r>
                    </a:p>
                    <a:p>
                      <a:r>
                        <a:rPr lang="en-US" sz="1600" b="0" baseline="0" dirty="0" smtClean="0">
                          <a:solidFill>
                            <a:schemeClr val="tx1"/>
                          </a:solidFill>
                        </a:rPr>
                        <a:t>(compute &amp; network)</a:t>
                      </a:r>
                      <a:endParaRPr lang="en-US" sz="1600" b="0" dirty="0" smtClean="0">
                        <a:solidFill>
                          <a:schemeClr val="tx1"/>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 resource consuming than active (only network)</a:t>
                      </a:r>
                    </a:p>
                  </a:txBody>
                  <a:tcPr>
                    <a:solidFill>
                      <a:schemeClr val="accent1">
                        <a:lumMod val="20000"/>
                        <a:lumOff val="80000"/>
                      </a:schemeClr>
                    </a:solidFill>
                  </a:tcPr>
                </a:tc>
              </a:tr>
            </a:tbl>
          </a:graphicData>
        </a:graphic>
      </p:graphicFrame>
      <p:graphicFrame>
        <p:nvGraphicFramePr>
          <p:cNvPr id="11" name="Table 10"/>
          <p:cNvGraphicFramePr>
            <a:graphicFrameLocks noGrp="1"/>
          </p:cNvGraphicFramePr>
          <p:nvPr/>
        </p:nvGraphicFramePr>
        <p:xfrm>
          <a:off x="1295400" y="4942840"/>
          <a:ext cx="7772400" cy="579120"/>
        </p:xfrm>
        <a:graphic>
          <a:graphicData uri="http://schemas.openxmlformats.org/drawingml/2006/table">
            <a:tbl>
              <a:tblPr firstRow="1" bandRow="1">
                <a:tableStyleId>{5C22544A-7EE6-4342-B048-85BDC9FD1C3A}</a:tableStyleId>
              </a:tblPr>
              <a:tblGrid>
                <a:gridCol w="2667000"/>
                <a:gridCol w="2286000"/>
                <a:gridCol w="2819400"/>
              </a:tblGrid>
              <a:tr h="370840">
                <a:tc>
                  <a:txBody>
                    <a:bodyPr/>
                    <a:lstStyle/>
                    <a:p>
                      <a:r>
                        <a:rPr lang="en-US" sz="1600" b="0" dirty="0" smtClean="0">
                          <a:solidFill>
                            <a:schemeClr val="tx1"/>
                          </a:solidFill>
                        </a:rPr>
                        <a:t>Must compensate</a:t>
                      </a:r>
                    </a:p>
                    <a:p>
                      <a:r>
                        <a:rPr lang="en-US" sz="1600" b="0" dirty="0" smtClean="0">
                          <a:solidFill>
                            <a:schemeClr val="tx1"/>
                          </a:solidFill>
                        </a:rPr>
                        <a:t>non-determinism</a:t>
                      </a:r>
                    </a:p>
                  </a:txBody>
                  <a:tcPr>
                    <a:solidFill>
                      <a:schemeClr val="accent1">
                        <a:lumMod val="40000"/>
                        <a:lumOff val="60000"/>
                      </a:schemeClr>
                    </a:solidFill>
                  </a:tcPr>
                </a:tc>
                <a:tc>
                  <a:txBody>
                    <a:bodyPr/>
                    <a:lstStyle/>
                    <a:p>
                      <a:r>
                        <a:rPr lang="en-US" sz="1600" b="0" dirty="0" smtClean="0">
                          <a:solidFill>
                            <a:schemeClr val="tx1"/>
                          </a:solidFill>
                        </a:rPr>
                        <a:t>Must enforce </a:t>
                      </a:r>
                    </a:p>
                    <a:p>
                      <a:r>
                        <a:rPr lang="en-US" sz="1600" b="0" dirty="0" smtClean="0">
                          <a:solidFill>
                            <a:schemeClr val="tx1"/>
                          </a:solidFill>
                        </a:rPr>
                        <a:t>determinism</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Handles non-determinism better</a:t>
                      </a:r>
                    </a:p>
                  </a:txBody>
                  <a:tcPr>
                    <a:solidFill>
                      <a:schemeClr val="accent1">
                        <a:lumMod val="40000"/>
                        <a:lumOff val="60000"/>
                      </a:schemeClr>
                    </a:solidFill>
                  </a:tcPr>
                </a:tc>
              </a:tr>
            </a:tbl>
          </a:graphicData>
        </a:graphic>
      </p:graphicFrame>
      <p:graphicFrame>
        <p:nvGraphicFramePr>
          <p:cNvPr id="12" name="Table 11"/>
          <p:cNvGraphicFramePr>
            <a:graphicFrameLocks noGrp="1"/>
          </p:cNvGraphicFramePr>
          <p:nvPr/>
        </p:nvGraphicFramePr>
        <p:xfrm>
          <a:off x="1295400" y="5476240"/>
          <a:ext cx="7772400" cy="579120"/>
        </p:xfrm>
        <a:graphic>
          <a:graphicData uri="http://schemas.openxmlformats.org/drawingml/2006/table">
            <a:tbl>
              <a:tblPr firstRow="1" bandRow="1">
                <a:tableStyleId>{5C22544A-7EE6-4342-B048-85BDC9FD1C3A}</a:tableStyleId>
              </a:tblPr>
              <a:tblGrid>
                <a:gridCol w="2667000"/>
                <a:gridCol w="2286000"/>
                <a:gridCol w="28194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Roll-back &amp; re-execution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(slowest recovery)</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Fastest recovery</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Re-execution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(slower recovery)</a:t>
                      </a:r>
                    </a:p>
                  </a:txBody>
                  <a:tcPr>
                    <a:solidFill>
                      <a:schemeClr val="accent1">
                        <a:lumMod val="20000"/>
                        <a:lumOff val="80000"/>
                      </a:schemeClr>
                    </a:solidFill>
                  </a:tcPr>
                </a:tc>
              </a:tr>
            </a:tbl>
          </a:graphicData>
        </a:graphic>
      </p:graphicFrame>
      <p:pic>
        <p:nvPicPr>
          <p:cNvPr id="155657" name="Picture 9" descr="http://www.law.columbia.edu/ipimages/Information_technology/images/checkmark.png"/>
          <p:cNvPicPr>
            <a:picLocks noChangeAspect="1" noChangeArrowheads="1"/>
          </p:cNvPicPr>
          <p:nvPr/>
        </p:nvPicPr>
        <p:blipFill>
          <a:blip r:embed="rId4" cstate="print"/>
          <a:srcRect/>
          <a:stretch>
            <a:fillRect/>
          </a:stretch>
        </p:blipFill>
        <p:spPr bwMode="auto">
          <a:xfrm>
            <a:off x="6400800" y="3276600"/>
            <a:ext cx="1024866" cy="895350"/>
          </a:xfrm>
          <a:prstGeom prst="rect">
            <a:avLst/>
          </a:prstGeom>
          <a:noFill/>
        </p:spPr>
      </p:pic>
      <p:sp>
        <p:nvSpPr>
          <p:cNvPr id="13" name="TextBox 12"/>
          <p:cNvSpPr txBox="1"/>
          <p:nvPr/>
        </p:nvSpPr>
        <p:spPr>
          <a:xfrm>
            <a:off x="0" y="4495800"/>
            <a:ext cx="1295400" cy="307777"/>
          </a:xfrm>
          <a:prstGeom prst="rect">
            <a:avLst/>
          </a:prstGeom>
          <a:noFill/>
        </p:spPr>
        <p:txBody>
          <a:bodyPr wrap="square" rtlCol="0">
            <a:spAutoFit/>
          </a:bodyPr>
          <a:lstStyle/>
          <a:p>
            <a:r>
              <a:rPr lang="en-US" sz="1400" b="1" dirty="0" smtClean="0"/>
              <a:t>Resources</a:t>
            </a:r>
            <a:endParaRPr lang="en-US" sz="1400" b="1" dirty="0"/>
          </a:p>
        </p:txBody>
      </p:sp>
      <p:sp>
        <p:nvSpPr>
          <p:cNvPr id="15" name="TextBox 14"/>
          <p:cNvSpPr txBox="1"/>
          <p:nvPr/>
        </p:nvSpPr>
        <p:spPr>
          <a:xfrm>
            <a:off x="0" y="4953000"/>
            <a:ext cx="1295400" cy="523220"/>
          </a:xfrm>
          <a:prstGeom prst="rect">
            <a:avLst/>
          </a:prstGeom>
          <a:noFill/>
        </p:spPr>
        <p:txBody>
          <a:bodyPr wrap="square" rtlCol="0">
            <a:spAutoFit/>
          </a:bodyPr>
          <a:lstStyle/>
          <a:p>
            <a:r>
              <a:rPr lang="en-US" sz="1400" b="1" dirty="0" smtClean="0"/>
              <a:t>Non-determinism</a:t>
            </a:r>
            <a:endParaRPr lang="en-US" sz="1400" b="1" dirty="0"/>
          </a:p>
        </p:txBody>
      </p:sp>
      <p:sp>
        <p:nvSpPr>
          <p:cNvPr id="16" name="TextBox 15"/>
          <p:cNvSpPr txBox="1"/>
          <p:nvPr/>
        </p:nvSpPr>
        <p:spPr>
          <a:xfrm>
            <a:off x="0" y="5562600"/>
            <a:ext cx="1295400" cy="523220"/>
          </a:xfrm>
          <a:prstGeom prst="rect">
            <a:avLst/>
          </a:prstGeom>
          <a:noFill/>
        </p:spPr>
        <p:txBody>
          <a:bodyPr wrap="square" rtlCol="0">
            <a:spAutoFit/>
          </a:bodyPr>
          <a:lstStyle/>
          <a:p>
            <a:r>
              <a:rPr lang="en-US" sz="1400" b="1" dirty="0" smtClean="0"/>
              <a:t>Recovery time</a:t>
            </a:r>
            <a:endParaRPr lang="en-US" sz="1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56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type="body" idx="4294967295"/>
          </p:nvPr>
        </p:nvSpPr>
        <p:spPr>
          <a:xfrm>
            <a:off x="514350" y="1295400"/>
            <a:ext cx="8112125" cy="2830513"/>
          </a:xfrm>
        </p:spPr>
        <p:txBody>
          <a:bodyPr/>
          <a:lstStyle/>
          <a:p>
            <a:pPr marL="381000" indent="-381000"/>
            <a:r>
              <a:rPr lang="en-US"/>
              <a:t>Conventional Fault-Tolerance solutions provide replication capabilities on the granularity of objects</a:t>
            </a:r>
          </a:p>
          <a:p>
            <a:pPr marL="381000" indent="-381000"/>
            <a:r>
              <a:rPr lang="en-US"/>
              <a:t>FLARe takes a lightweight approach for DRE systems based on passive replication</a:t>
            </a:r>
          </a:p>
          <a:p>
            <a:pPr marL="381000" indent="-381000"/>
            <a:r>
              <a:rPr lang="en-US"/>
              <a:t>It provides mechanisms for</a:t>
            </a:r>
          </a:p>
          <a:p>
            <a:pPr marL="800100" lvl="1" indent="-304800">
              <a:spcBef>
                <a:spcPct val="75000"/>
              </a:spcBef>
              <a:buFontTx/>
              <a:buAutoNum type="arabicPeriod"/>
            </a:pPr>
            <a:r>
              <a:rPr lang="en-US"/>
              <a:t>Grouping of replica objects as one logical application</a:t>
            </a:r>
          </a:p>
          <a:p>
            <a:pPr marL="800100" lvl="1" indent="-304800">
              <a:spcBef>
                <a:spcPct val="75000"/>
              </a:spcBef>
              <a:buFontTx/>
              <a:buAutoNum type="arabicPeriod"/>
            </a:pPr>
            <a:endParaRPr lang="en-US"/>
          </a:p>
        </p:txBody>
      </p:sp>
      <p:grpSp>
        <p:nvGrpSpPr>
          <p:cNvPr id="2" name="Group 67"/>
          <p:cNvGrpSpPr>
            <a:grpSpLocks/>
          </p:cNvGrpSpPr>
          <p:nvPr/>
        </p:nvGrpSpPr>
        <p:grpSpPr bwMode="auto">
          <a:xfrm>
            <a:off x="5032375" y="4648200"/>
            <a:ext cx="3679825" cy="1714500"/>
            <a:chOff x="2001" y="3400"/>
            <a:chExt cx="1631" cy="760"/>
          </a:xfrm>
        </p:grpSpPr>
        <p:sp>
          <p:nvSpPr>
            <p:cNvPr id="128063" name="Oval 63"/>
            <p:cNvSpPr>
              <a:spLocks noChangeArrowheads="1"/>
            </p:cNvSpPr>
            <p:nvPr/>
          </p:nvSpPr>
          <p:spPr bwMode="auto">
            <a:xfrm>
              <a:off x="2001" y="3849"/>
              <a:ext cx="1631" cy="311"/>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800" b="1"/>
                <a:t>“TelemetryServer”</a:t>
              </a:r>
            </a:p>
          </p:txBody>
        </p:sp>
        <p:sp>
          <p:nvSpPr>
            <p:cNvPr id="57374" name="Oval 64"/>
            <p:cNvSpPr>
              <a:spLocks noChangeArrowheads="1"/>
            </p:cNvSpPr>
            <p:nvPr/>
          </p:nvSpPr>
          <p:spPr bwMode="auto">
            <a:xfrm>
              <a:off x="2904" y="3608"/>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R3</a:t>
              </a:r>
            </a:p>
          </p:txBody>
        </p:sp>
        <p:sp>
          <p:nvSpPr>
            <p:cNvPr id="57375" name="Oval 65"/>
            <p:cNvSpPr>
              <a:spLocks noChangeArrowheads="1"/>
            </p:cNvSpPr>
            <p:nvPr/>
          </p:nvSpPr>
          <p:spPr bwMode="auto">
            <a:xfrm>
              <a:off x="2640" y="340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R2</a:t>
              </a:r>
            </a:p>
          </p:txBody>
        </p:sp>
        <p:sp>
          <p:nvSpPr>
            <p:cNvPr id="57376" name="Oval 66"/>
            <p:cNvSpPr>
              <a:spLocks noChangeArrowheads="1"/>
            </p:cNvSpPr>
            <p:nvPr/>
          </p:nvSpPr>
          <p:spPr bwMode="auto">
            <a:xfrm>
              <a:off x="2400" y="364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R1</a:t>
              </a:r>
            </a:p>
          </p:txBody>
        </p:sp>
      </p:grpSp>
      <p:grpSp>
        <p:nvGrpSpPr>
          <p:cNvPr id="3" name="Group 122"/>
          <p:cNvGrpSpPr>
            <a:grpSpLocks/>
          </p:cNvGrpSpPr>
          <p:nvPr/>
        </p:nvGrpSpPr>
        <p:grpSpPr bwMode="auto">
          <a:xfrm>
            <a:off x="647700" y="4803775"/>
            <a:ext cx="4140200" cy="1831975"/>
            <a:chOff x="3072" y="2357"/>
            <a:chExt cx="2608" cy="1154"/>
          </a:xfrm>
        </p:grpSpPr>
        <p:sp>
          <p:nvSpPr>
            <p:cNvPr id="57352" name="Line 123"/>
            <p:cNvSpPr>
              <a:spLocks noChangeShapeType="1"/>
            </p:cNvSpPr>
            <p:nvPr/>
          </p:nvSpPr>
          <p:spPr bwMode="auto">
            <a:xfrm>
              <a:off x="4008" y="2489"/>
              <a:ext cx="755" cy="1"/>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57353" name="Rectangle 124"/>
            <p:cNvSpPr>
              <a:spLocks noChangeArrowheads="1"/>
            </p:cNvSpPr>
            <p:nvPr/>
          </p:nvSpPr>
          <p:spPr bwMode="auto">
            <a:xfrm>
              <a:off x="4060" y="2497"/>
              <a:ext cx="658" cy="192"/>
            </a:xfrm>
            <a:prstGeom prst="rect">
              <a:avLst/>
            </a:prstGeom>
            <a:noFill/>
            <a:ln w="12700">
              <a:noFill/>
              <a:miter lim="800000"/>
              <a:headEnd/>
              <a:tailEnd/>
            </a:ln>
          </p:spPr>
          <p:txBody>
            <a:bodyPr wrap="none">
              <a:prstTxWarp prst="textNoShape">
                <a:avLst/>
              </a:prstTxWarp>
              <a:spAutoFit/>
            </a:bodyPr>
            <a:lstStyle/>
            <a:p>
              <a:pPr eaLnBrk="0" hangingPunct="0"/>
              <a:r>
                <a:rPr lang="de-DE" sz="1400"/>
                <a:t>operation()</a:t>
              </a:r>
              <a:endParaRPr lang="en-US" altLang="zh-CN" sz="1400" u="sng">
                <a:ea typeface="宋体" pitchFamily="-123" charset="-122"/>
                <a:cs typeface="宋体" pitchFamily="-123" charset="-122"/>
              </a:endParaRPr>
            </a:p>
          </p:txBody>
        </p:sp>
        <p:sp>
          <p:nvSpPr>
            <p:cNvPr id="57354" name="Rectangle 125"/>
            <p:cNvSpPr>
              <a:spLocks noChangeArrowheads="1"/>
            </p:cNvSpPr>
            <p:nvPr/>
          </p:nvSpPr>
          <p:spPr bwMode="auto">
            <a:xfrm>
              <a:off x="4871" y="2357"/>
              <a:ext cx="809" cy="495"/>
            </a:xfrm>
            <a:prstGeom prst="rect">
              <a:avLst/>
            </a:prstGeom>
            <a:solidFill>
              <a:srgbClr val="DDDDDD"/>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Interface X</a:t>
              </a:r>
            </a:p>
          </p:txBody>
        </p:sp>
        <p:sp>
          <p:nvSpPr>
            <p:cNvPr id="57355" name="Rectangle 126"/>
            <p:cNvSpPr>
              <a:spLocks noChangeArrowheads="1"/>
            </p:cNvSpPr>
            <p:nvPr/>
          </p:nvSpPr>
          <p:spPr bwMode="auto">
            <a:xfrm>
              <a:off x="3072" y="2444"/>
              <a:ext cx="809" cy="321"/>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 Client</a:t>
              </a:r>
            </a:p>
          </p:txBody>
        </p:sp>
        <p:grpSp>
          <p:nvGrpSpPr>
            <p:cNvPr id="4" name="Group 127"/>
            <p:cNvGrpSpPr>
              <a:grpSpLocks/>
            </p:cNvGrpSpPr>
            <p:nvPr/>
          </p:nvGrpSpPr>
          <p:grpSpPr bwMode="auto">
            <a:xfrm>
              <a:off x="3224" y="2708"/>
              <a:ext cx="2191" cy="803"/>
              <a:chOff x="3081" y="2837"/>
              <a:chExt cx="2537" cy="1192"/>
            </a:xfrm>
          </p:grpSpPr>
          <p:sp>
            <p:nvSpPr>
              <p:cNvPr id="57358" name="Line 128"/>
              <p:cNvSpPr>
                <a:spLocks noChangeShapeType="1"/>
              </p:cNvSpPr>
              <p:nvPr/>
            </p:nvSpPr>
            <p:spPr bwMode="auto">
              <a:xfrm flipH="1">
                <a:off x="4025" y="2837"/>
                <a:ext cx="756" cy="0"/>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57359" name="Oval 129"/>
              <p:cNvSpPr>
                <a:spLocks noChangeArrowheads="1"/>
              </p:cNvSpPr>
              <p:nvPr/>
            </p:nvSpPr>
            <p:spPr bwMode="auto">
              <a:xfrm>
                <a:off x="4474" y="3113"/>
                <a:ext cx="771"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0" name="Oval 130"/>
              <p:cNvSpPr>
                <a:spLocks noChangeArrowheads="1"/>
              </p:cNvSpPr>
              <p:nvPr/>
            </p:nvSpPr>
            <p:spPr bwMode="auto">
              <a:xfrm>
                <a:off x="4639" y="3166"/>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1" name="Oval 131"/>
              <p:cNvSpPr>
                <a:spLocks noChangeArrowheads="1"/>
              </p:cNvSpPr>
              <p:nvPr/>
            </p:nvSpPr>
            <p:spPr bwMode="auto">
              <a:xfrm>
                <a:off x="4845" y="3195"/>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2" name="Oval 132"/>
              <p:cNvSpPr>
                <a:spLocks noChangeArrowheads="1"/>
              </p:cNvSpPr>
              <p:nvPr/>
            </p:nvSpPr>
            <p:spPr bwMode="auto">
              <a:xfrm>
                <a:off x="4624" y="347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3" name="Oval 133"/>
              <p:cNvSpPr>
                <a:spLocks noChangeArrowheads="1"/>
              </p:cNvSpPr>
              <p:nvPr/>
            </p:nvSpPr>
            <p:spPr bwMode="auto">
              <a:xfrm>
                <a:off x="4404" y="3625"/>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4" name="Oval 134"/>
              <p:cNvSpPr>
                <a:spLocks noChangeArrowheads="1"/>
              </p:cNvSpPr>
              <p:nvPr/>
            </p:nvSpPr>
            <p:spPr bwMode="auto">
              <a:xfrm>
                <a:off x="4019" y="3688"/>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5" name="Oval 135"/>
              <p:cNvSpPr>
                <a:spLocks noChangeArrowheads="1"/>
              </p:cNvSpPr>
              <p:nvPr/>
            </p:nvSpPr>
            <p:spPr bwMode="auto">
              <a:xfrm>
                <a:off x="3577" y="3603"/>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6" name="Oval 136"/>
              <p:cNvSpPr>
                <a:spLocks noChangeArrowheads="1"/>
              </p:cNvSpPr>
              <p:nvPr/>
            </p:nvSpPr>
            <p:spPr bwMode="auto">
              <a:xfrm>
                <a:off x="3328" y="349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7" name="Oval 137"/>
              <p:cNvSpPr>
                <a:spLocks noChangeArrowheads="1"/>
              </p:cNvSpPr>
              <p:nvPr/>
            </p:nvSpPr>
            <p:spPr bwMode="auto">
              <a:xfrm>
                <a:off x="3081" y="3227"/>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8" name="Oval 138"/>
              <p:cNvSpPr>
                <a:spLocks noChangeArrowheads="1"/>
              </p:cNvSpPr>
              <p:nvPr/>
            </p:nvSpPr>
            <p:spPr bwMode="auto">
              <a:xfrm>
                <a:off x="3246" y="3294"/>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69" name="Oval 139"/>
              <p:cNvSpPr>
                <a:spLocks noChangeArrowheads="1"/>
              </p:cNvSpPr>
              <p:nvPr/>
            </p:nvSpPr>
            <p:spPr bwMode="auto">
              <a:xfrm>
                <a:off x="3522" y="3133"/>
                <a:ext cx="773" cy="343"/>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70" name="Oval 140"/>
              <p:cNvSpPr>
                <a:spLocks noChangeArrowheads="1"/>
              </p:cNvSpPr>
              <p:nvPr/>
            </p:nvSpPr>
            <p:spPr bwMode="auto">
              <a:xfrm>
                <a:off x="3840" y="3017"/>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71" name="Oval 141"/>
              <p:cNvSpPr>
                <a:spLocks noChangeArrowheads="1"/>
              </p:cNvSpPr>
              <p:nvPr/>
            </p:nvSpPr>
            <p:spPr bwMode="auto">
              <a:xfrm>
                <a:off x="4060" y="3080"/>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7372" name="Oval 142"/>
              <p:cNvSpPr>
                <a:spLocks noChangeArrowheads="1"/>
              </p:cNvSpPr>
              <p:nvPr/>
            </p:nvSpPr>
            <p:spPr bwMode="auto">
              <a:xfrm>
                <a:off x="3357" y="3133"/>
                <a:ext cx="2014" cy="778"/>
              </a:xfrm>
              <a:prstGeom prst="ellipse">
                <a:avLst/>
              </a:prstGeom>
              <a:solidFill>
                <a:schemeClr val="bg1"/>
              </a:solidFill>
              <a:ln w="12700">
                <a:noFill/>
                <a:round/>
                <a:headEnd/>
                <a:tailEnd/>
              </a:ln>
            </p:spPr>
            <p:txBody>
              <a:bodyPr wrap="none" anchor="ctr">
                <a:prstTxWarp prst="textNoShape">
                  <a:avLst/>
                </a:prstTxWarp>
              </a:bodyPr>
              <a:lstStyle/>
              <a:p>
                <a:pPr eaLnBrk="0" hangingPunct="0"/>
                <a:endParaRPr lang="en-US" sz="1800" u="sng"/>
              </a:p>
            </p:txBody>
          </p:sp>
        </p:grpSp>
        <p:sp>
          <p:nvSpPr>
            <p:cNvPr id="57357" name="Rectangle 143"/>
            <p:cNvSpPr>
              <a:spLocks noChangeArrowheads="1"/>
            </p:cNvSpPr>
            <p:nvPr/>
          </p:nvSpPr>
          <p:spPr bwMode="auto">
            <a:xfrm>
              <a:off x="4032" y="3018"/>
              <a:ext cx="852" cy="231"/>
            </a:xfrm>
            <a:prstGeom prst="rect">
              <a:avLst/>
            </a:prstGeom>
            <a:noFill/>
            <a:ln w="9525">
              <a:noFill/>
              <a:miter lim="800000"/>
              <a:headEnd/>
              <a:tailEnd/>
            </a:ln>
          </p:spPr>
          <p:txBody>
            <a:bodyPr wrap="none">
              <a:prstTxWarp prst="textNoShape">
                <a:avLst/>
              </a:prstTxWarp>
              <a:spAutoFit/>
            </a:bodyPr>
            <a:lstStyle/>
            <a:p>
              <a:pPr>
                <a:spcBef>
                  <a:spcPct val="50000"/>
                </a:spcBef>
              </a:pPr>
              <a:r>
                <a:rPr lang="en-US" altLang="zh-CN" sz="1800">
                  <a:ea typeface="宋体" pitchFamily="-123" charset="-122"/>
                  <a:cs typeface="宋体" pitchFamily="-123" charset="-122"/>
                </a:rPr>
                <a:t>Middleware</a:t>
              </a:r>
            </a:p>
          </p:txBody>
        </p:sp>
      </p:grpSp>
      <p:sp>
        <p:nvSpPr>
          <p:cNvPr id="57348" name="Line 31"/>
          <p:cNvSpPr>
            <a:spLocks noChangeShapeType="1"/>
          </p:cNvSpPr>
          <p:nvPr/>
        </p:nvSpPr>
        <p:spPr bwMode="auto">
          <a:xfrm>
            <a:off x="4889500" y="5041900"/>
            <a:ext cx="863600" cy="190500"/>
          </a:xfrm>
          <a:prstGeom prst="line">
            <a:avLst/>
          </a:prstGeom>
          <a:noFill/>
          <a:ln w="9525">
            <a:solidFill>
              <a:schemeClr val="tx1"/>
            </a:solidFill>
            <a:round/>
            <a:headEnd/>
            <a:tailEnd type="triangle" w="lg" len="med"/>
          </a:ln>
        </p:spPr>
        <p:txBody>
          <a:bodyPr wrap="none" anchor="ctr">
            <a:prstTxWarp prst="textNoShape">
              <a:avLst/>
            </a:prstTxWarp>
          </a:bodyPr>
          <a:lstStyle/>
          <a:p>
            <a:endParaRPr lang="en-US"/>
          </a:p>
        </p:txBody>
      </p:sp>
      <p:sp>
        <p:nvSpPr>
          <p:cNvPr id="57349" name="Line 32"/>
          <p:cNvSpPr>
            <a:spLocks noChangeShapeType="1"/>
          </p:cNvSpPr>
          <p:nvPr/>
        </p:nvSpPr>
        <p:spPr bwMode="auto">
          <a:xfrm>
            <a:off x="4889500" y="5384800"/>
            <a:ext cx="863600" cy="190500"/>
          </a:xfrm>
          <a:prstGeom prst="line">
            <a:avLst/>
          </a:prstGeom>
          <a:noFill/>
          <a:ln w="9525">
            <a:solidFill>
              <a:schemeClr val="tx1"/>
            </a:solidFill>
            <a:round/>
            <a:headEnd type="triangle" w="lg" len="med"/>
            <a:tailEnd/>
          </a:ln>
        </p:spPr>
        <p:txBody>
          <a:bodyPr wrap="none" anchor="ctr">
            <a:prstTxWarp prst="textNoShape">
              <a:avLst/>
            </a:prstTxWarp>
          </a:bodyPr>
          <a:lstStyle/>
          <a:p>
            <a:endParaRPr lang="en-US"/>
          </a:p>
        </p:txBody>
      </p:sp>
      <p:sp>
        <p:nvSpPr>
          <p:cNvPr id="57350"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8DB732D3-A12D-417B-8FD8-D0D7692B09D2}" type="slidenum">
              <a:rPr lang="en-US" sz="1400"/>
              <a:pPr algn="r" eaLnBrk="0" hangingPunct="0"/>
              <a:t>160</a:t>
            </a:fld>
            <a:endParaRPr lang="en-US" sz="1400"/>
          </a:p>
        </p:txBody>
      </p:sp>
      <p:sp>
        <p:nvSpPr>
          <p:cNvPr id="57351" name="Rectangle 2"/>
          <p:cNvSpPr>
            <a:spLocks noGrp="1" noChangeArrowheads="1"/>
          </p:cNvSpPr>
          <p:nvPr>
            <p:ph type="title" idx="4294967295"/>
          </p:nvPr>
        </p:nvSpPr>
        <p:spPr>
          <a:xfrm>
            <a:off x="447675" y="-76200"/>
            <a:ext cx="8323263" cy="700087"/>
          </a:xfrm>
        </p:spPr>
        <p:txBody>
          <a:bodyPr/>
          <a:lstStyle/>
          <a:p>
            <a:r>
              <a:rPr lang="en-US" dirty="0" smtClean="0"/>
              <a:t>Prior Work: Object-based Fault Tolerance</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type="body" idx="4294967295"/>
          </p:nvPr>
        </p:nvSpPr>
        <p:spPr>
          <a:xfrm>
            <a:off x="514350" y="1295400"/>
            <a:ext cx="8112125" cy="3284538"/>
          </a:xfrm>
        </p:spPr>
        <p:txBody>
          <a:bodyPr/>
          <a:lstStyle/>
          <a:p>
            <a:pPr marL="381000" indent="-381000"/>
            <a:r>
              <a:rPr lang="en-US"/>
              <a:t>Conventional Fault-Tolerance solutions provide replication capabilities on the granularity of objects</a:t>
            </a:r>
          </a:p>
          <a:p>
            <a:pPr marL="381000" indent="-381000"/>
            <a:r>
              <a:rPr lang="en-US"/>
              <a:t>FLARe takes a lightweight approach for DRE systems based on passive replication</a:t>
            </a:r>
          </a:p>
          <a:p>
            <a:pPr marL="381000" indent="-381000"/>
            <a:r>
              <a:rPr lang="en-US"/>
              <a:t>It provides mechanisms for</a:t>
            </a:r>
          </a:p>
          <a:p>
            <a:pPr marL="800100" lvl="1" indent="-304800">
              <a:spcBef>
                <a:spcPct val="75000"/>
              </a:spcBef>
              <a:buFontTx/>
              <a:buAutoNum type="arabicPeriod"/>
            </a:pPr>
            <a:r>
              <a:rPr lang="en-US"/>
              <a:t>Grouping of replica objects as one logical application</a:t>
            </a:r>
          </a:p>
          <a:p>
            <a:pPr marL="800100" lvl="1" indent="-304800">
              <a:spcBef>
                <a:spcPct val="75000"/>
              </a:spcBef>
              <a:buFontTx/>
              <a:buAutoNum type="arabicPeriod"/>
            </a:pPr>
            <a:r>
              <a:rPr lang="en-US"/>
              <a:t>Failure detection</a:t>
            </a:r>
          </a:p>
          <a:p>
            <a:pPr marL="800100" lvl="1" indent="-304800">
              <a:spcBef>
                <a:spcPct val="75000"/>
              </a:spcBef>
              <a:buFontTx/>
              <a:buAutoNum type="arabicPeriod"/>
            </a:pPr>
            <a:endParaRPr lang="en-US"/>
          </a:p>
        </p:txBody>
      </p:sp>
      <p:grpSp>
        <p:nvGrpSpPr>
          <p:cNvPr id="2" name="Group 67"/>
          <p:cNvGrpSpPr>
            <a:grpSpLocks/>
          </p:cNvGrpSpPr>
          <p:nvPr/>
        </p:nvGrpSpPr>
        <p:grpSpPr bwMode="auto">
          <a:xfrm>
            <a:off x="5032375" y="4648200"/>
            <a:ext cx="3679825" cy="1714500"/>
            <a:chOff x="2001" y="3400"/>
            <a:chExt cx="1631" cy="760"/>
          </a:xfrm>
        </p:grpSpPr>
        <p:sp>
          <p:nvSpPr>
            <p:cNvPr id="128063" name="Oval 63"/>
            <p:cNvSpPr>
              <a:spLocks noChangeArrowheads="1"/>
            </p:cNvSpPr>
            <p:nvPr/>
          </p:nvSpPr>
          <p:spPr bwMode="auto">
            <a:xfrm>
              <a:off x="2001" y="3849"/>
              <a:ext cx="1631" cy="311"/>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800" b="1">
                  <a:latin typeface="Courier New" pitchFamily="-123" charset="0"/>
                </a:rPr>
                <a:t>“TelemetryServer”</a:t>
              </a:r>
            </a:p>
          </p:txBody>
        </p:sp>
        <p:sp>
          <p:nvSpPr>
            <p:cNvPr id="59423" name="Oval 64"/>
            <p:cNvSpPr>
              <a:spLocks noChangeArrowheads="1"/>
            </p:cNvSpPr>
            <p:nvPr/>
          </p:nvSpPr>
          <p:spPr bwMode="auto">
            <a:xfrm>
              <a:off x="2904" y="3608"/>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R3</a:t>
              </a:r>
            </a:p>
          </p:txBody>
        </p:sp>
        <p:sp>
          <p:nvSpPr>
            <p:cNvPr id="59424" name="Oval 65"/>
            <p:cNvSpPr>
              <a:spLocks noChangeArrowheads="1"/>
            </p:cNvSpPr>
            <p:nvPr/>
          </p:nvSpPr>
          <p:spPr bwMode="auto">
            <a:xfrm>
              <a:off x="2640" y="340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R2</a:t>
              </a:r>
            </a:p>
          </p:txBody>
        </p:sp>
        <p:sp>
          <p:nvSpPr>
            <p:cNvPr id="59425" name="Oval 66"/>
            <p:cNvSpPr>
              <a:spLocks noChangeArrowheads="1"/>
            </p:cNvSpPr>
            <p:nvPr/>
          </p:nvSpPr>
          <p:spPr bwMode="auto">
            <a:xfrm>
              <a:off x="2400" y="364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R1</a:t>
              </a:r>
            </a:p>
          </p:txBody>
        </p:sp>
      </p:grpSp>
      <p:grpSp>
        <p:nvGrpSpPr>
          <p:cNvPr id="3" name="Group 122"/>
          <p:cNvGrpSpPr>
            <a:grpSpLocks/>
          </p:cNvGrpSpPr>
          <p:nvPr/>
        </p:nvGrpSpPr>
        <p:grpSpPr bwMode="auto">
          <a:xfrm>
            <a:off x="647700" y="4803775"/>
            <a:ext cx="4140200" cy="1831975"/>
            <a:chOff x="3072" y="2357"/>
            <a:chExt cx="2608" cy="1154"/>
          </a:xfrm>
        </p:grpSpPr>
        <p:sp>
          <p:nvSpPr>
            <p:cNvPr id="59401" name="Line 123"/>
            <p:cNvSpPr>
              <a:spLocks noChangeShapeType="1"/>
            </p:cNvSpPr>
            <p:nvPr/>
          </p:nvSpPr>
          <p:spPr bwMode="auto">
            <a:xfrm>
              <a:off x="4008" y="2489"/>
              <a:ext cx="755" cy="1"/>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59402" name="Rectangle 124"/>
            <p:cNvSpPr>
              <a:spLocks noChangeArrowheads="1"/>
            </p:cNvSpPr>
            <p:nvPr/>
          </p:nvSpPr>
          <p:spPr bwMode="auto">
            <a:xfrm>
              <a:off x="4060" y="2497"/>
              <a:ext cx="658" cy="192"/>
            </a:xfrm>
            <a:prstGeom prst="rect">
              <a:avLst/>
            </a:prstGeom>
            <a:noFill/>
            <a:ln w="12700">
              <a:noFill/>
              <a:miter lim="800000"/>
              <a:headEnd/>
              <a:tailEnd/>
            </a:ln>
          </p:spPr>
          <p:txBody>
            <a:bodyPr wrap="none">
              <a:prstTxWarp prst="textNoShape">
                <a:avLst/>
              </a:prstTxWarp>
              <a:spAutoFit/>
            </a:bodyPr>
            <a:lstStyle/>
            <a:p>
              <a:pPr eaLnBrk="0" hangingPunct="0"/>
              <a:r>
                <a:rPr lang="de-DE" sz="1400"/>
                <a:t>operation()</a:t>
              </a:r>
              <a:endParaRPr lang="en-US" altLang="zh-CN" sz="1400" u="sng">
                <a:ea typeface="宋体" pitchFamily="-123" charset="-122"/>
                <a:cs typeface="宋体" pitchFamily="-123" charset="-122"/>
              </a:endParaRPr>
            </a:p>
          </p:txBody>
        </p:sp>
        <p:sp>
          <p:nvSpPr>
            <p:cNvPr id="59403" name="Rectangle 125"/>
            <p:cNvSpPr>
              <a:spLocks noChangeArrowheads="1"/>
            </p:cNvSpPr>
            <p:nvPr/>
          </p:nvSpPr>
          <p:spPr bwMode="auto">
            <a:xfrm>
              <a:off x="4871" y="2357"/>
              <a:ext cx="809" cy="495"/>
            </a:xfrm>
            <a:prstGeom prst="rect">
              <a:avLst/>
            </a:prstGeom>
            <a:solidFill>
              <a:srgbClr val="DDDDDD"/>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Interface X</a:t>
              </a:r>
            </a:p>
          </p:txBody>
        </p:sp>
        <p:sp>
          <p:nvSpPr>
            <p:cNvPr id="59404" name="Rectangle 126"/>
            <p:cNvSpPr>
              <a:spLocks noChangeArrowheads="1"/>
            </p:cNvSpPr>
            <p:nvPr/>
          </p:nvSpPr>
          <p:spPr bwMode="auto">
            <a:xfrm>
              <a:off x="3072" y="2444"/>
              <a:ext cx="809" cy="321"/>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 Client</a:t>
              </a:r>
            </a:p>
          </p:txBody>
        </p:sp>
        <p:grpSp>
          <p:nvGrpSpPr>
            <p:cNvPr id="4" name="Group 127"/>
            <p:cNvGrpSpPr>
              <a:grpSpLocks/>
            </p:cNvGrpSpPr>
            <p:nvPr/>
          </p:nvGrpSpPr>
          <p:grpSpPr bwMode="auto">
            <a:xfrm>
              <a:off x="3224" y="2708"/>
              <a:ext cx="2191" cy="803"/>
              <a:chOff x="3081" y="2837"/>
              <a:chExt cx="2537" cy="1192"/>
            </a:xfrm>
          </p:grpSpPr>
          <p:sp>
            <p:nvSpPr>
              <p:cNvPr id="59407" name="Line 128"/>
              <p:cNvSpPr>
                <a:spLocks noChangeShapeType="1"/>
              </p:cNvSpPr>
              <p:nvPr/>
            </p:nvSpPr>
            <p:spPr bwMode="auto">
              <a:xfrm flipH="1">
                <a:off x="4025" y="2837"/>
                <a:ext cx="756" cy="0"/>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59408" name="Oval 129"/>
              <p:cNvSpPr>
                <a:spLocks noChangeArrowheads="1"/>
              </p:cNvSpPr>
              <p:nvPr/>
            </p:nvSpPr>
            <p:spPr bwMode="auto">
              <a:xfrm>
                <a:off x="4474" y="3113"/>
                <a:ext cx="771"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09" name="Oval 130"/>
              <p:cNvSpPr>
                <a:spLocks noChangeArrowheads="1"/>
              </p:cNvSpPr>
              <p:nvPr/>
            </p:nvSpPr>
            <p:spPr bwMode="auto">
              <a:xfrm>
                <a:off x="4639" y="3166"/>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0" name="Oval 131"/>
              <p:cNvSpPr>
                <a:spLocks noChangeArrowheads="1"/>
              </p:cNvSpPr>
              <p:nvPr/>
            </p:nvSpPr>
            <p:spPr bwMode="auto">
              <a:xfrm>
                <a:off x="4845" y="3195"/>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1" name="Oval 132"/>
              <p:cNvSpPr>
                <a:spLocks noChangeArrowheads="1"/>
              </p:cNvSpPr>
              <p:nvPr/>
            </p:nvSpPr>
            <p:spPr bwMode="auto">
              <a:xfrm>
                <a:off x="4624" y="347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2" name="Oval 133"/>
              <p:cNvSpPr>
                <a:spLocks noChangeArrowheads="1"/>
              </p:cNvSpPr>
              <p:nvPr/>
            </p:nvSpPr>
            <p:spPr bwMode="auto">
              <a:xfrm>
                <a:off x="4404" y="3625"/>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3" name="Oval 134"/>
              <p:cNvSpPr>
                <a:spLocks noChangeArrowheads="1"/>
              </p:cNvSpPr>
              <p:nvPr/>
            </p:nvSpPr>
            <p:spPr bwMode="auto">
              <a:xfrm>
                <a:off x="4019" y="3688"/>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4" name="Oval 135"/>
              <p:cNvSpPr>
                <a:spLocks noChangeArrowheads="1"/>
              </p:cNvSpPr>
              <p:nvPr/>
            </p:nvSpPr>
            <p:spPr bwMode="auto">
              <a:xfrm>
                <a:off x="3577" y="3603"/>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5" name="Oval 136"/>
              <p:cNvSpPr>
                <a:spLocks noChangeArrowheads="1"/>
              </p:cNvSpPr>
              <p:nvPr/>
            </p:nvSpPr>
            <p:spPr bwMode="auto">
              <a:xfrm>
                <a:off x="3328" y="349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6" name="Oval 137"/>
              <p:cNvSpPr>
                <a:spLocks noChangeArrowheads="1"/>
              </p:cNvSpPr>
              <p:nvPr/>
            </p:nvSpPr>
            <p:spPr bwMode="auto">
              <a:xfrm>
                <a:off x="3081" y="3227"/>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7" name="Oval 138"/>
              <p:cNvSpPr>
                <a:spLocks noChangeArrowheads="1"/>
              </p:cNvSpPr>
              <p:nvPr/>
            </p:nvSpPr>
            <p:spPr bwMode="auto">
              <a:xfrm>
                <a:off x="3246" y="3294"/>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8" name="Oval 139"/>
              <p:cNvSpPr>
                <a:spLocks noChangeArrowheads="1"/>
              </p:cNvSpPr>
              <p:nvPr/>
            </p:nvSpPr>
            <p:spPr bwMode="auto">
              <a:xfrm>
                <a:off x="3522" y="3133"/>
                <a:ext cx="773" cy="343"/>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19" name="Oval 140"/>
              <p:cNvSpPr>
                <a:spLocks noChangeArrowheads="1"/>
              </p:cNvSpPr>
              <p:nvPr/>
            </p:nvSpPr>
            <p:spPr bwMode="auto">
              <a:xfrm>
                <a:off x="3840" y="3017"/>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20" name="Oval 141"/>
              <p:cNvSpPr>
                <a:spLocks noChangeArrowheads="1"/>
              </p:cNvSpPr>
              <p:nvPr/>
            </p:nvSpPr>
            <p:spPr bwMode="auto">
              <a:xfrm>
                <a:off x="4060" y="3080"/>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59421" name="Oval 142"/>
              <p:cNvSpPr>
                <a:spLocks noChangeArrowheads="1"/>
              </p:cNvSpPr>
              <p:nvPr/>
            </p:nvSpPr>
            <p:spPr bwMode="auto">
              <a:xfrm>
                <a:off x="3357" y="3133"/>
                <a:ext cx="2014" cy="778"/>
              </a:xfrm>
              <a:prstGeom prst="ellipse">
                <a:avLst/>
              </a:prstGeom>
              <a:solidFill>
                <a:schemeClr val="bg1"/>
              </a:solidFill>
              <a:ln w="12700">
                <a:noFill/>
                <a:round/>
                <a:headEnd/>
                <a:tailEnd/>
              </a:ln>
            </p:spPr>
            <p:txBody>
              <a:bodyPr wrap="none" anchor="ctr">
                <a:prstTxWarp prst="textNoShape">
                  <a:avLst/>
                </a:prstTxWarp>
              </a:bodyPr>
              <a:lstStyle/>
              <a:p>
                <a:pPr eaLnBrk="0" hangingPunct="0"/>
                <a:endParaRPr lang="en-US" sz="1800" u="sng"/>
              </a:p>
            </p:txBody>
          </p:sp>
        </p:grpSp>
        <p:sp>
          <p:nvSpPr>
            <p:cNvPr id="59406" name="Rectangle 143"/>
            <p:cNvSpPr>
              <a:spLocks noChangeArrowheads="1"/>
            </p:cNvSpPr>
            <p:nvPr/>
          </p:nvSpPr>
          <p:spPr bwMode="auto">
            <a:xfrm>
              <a:off x="4032" y="3018"/>
              <a:ext cx="852" cy="231"/>
            </a:xfrm>
            <a:prstGeom prst="rect">
              <a:avLst/>
            </a:prstGeom>
            <a:noFill/>
            <a:ln w="9525">
              <a:noFill/>
              <a:miter lim="800000"/>
              <a:headEnd/>
              <a:tailEnd/>
            </a:ln>
          </p:spPr>
          <p:txBody>
            <a:bodyPr wrap="none">
              <a:prstTxWarp prst="textNoShape">
                <a:avLst/>
              </a:prstTxWarp>
              <a:spAutoFit/>
            </a:bodyPr>
            <a:lstStyle/>
            <a:p>
              <a:pPr>
                <a:spcBef>
                  <a:spcPct val="50000"/>
                </a:spcBef>
              </a:pPr>
              <a:r>
                <a:rPr lang="en-US" altLang="zh-CN" sz="1800">
                  <a:ea typeface="宋体" pitchFamily="-123" charset="-122"/>
                  <a:cs typeface="宋体" pitchFamily="-123" charset="-122"/>
                </a:rPr>
                <a:t>Middleware</a:t>
              </a:r>
            </a:p>
          </p:txBody>
        </p:sp>
      </p:grpSp>
      <p:sp>
        <p:nvSpPr>
          <p:cNvPr id="59396" name="Line 31"/>
          <p:cNvSpPr>
            <a:spLocks noChangeShapeType="1"/>
          </p:cNvSpPr>
          <p:nvPr/>
        </p:nvSpPr>
        <p:spPr bwMode="auto">
          <a:xfrm>
            <a:off x="4889500" y="5041900"/>
            <a:ext cx="863600" cy="190500"/>
          </a:xfrm>
          <a:prstGeom prst="line">
            <a:avLst/>
          </a:prstGeom>
          <a:noFill/>
          <a:ln w="9525">
            <a:solidFill>
              <a:schemeClr val="tx1"/>
            </a:solidFill>
            <a:round/>
            <a:headEnd/>
            <a:tailEnd type="triangle" w="lg" len="med"/>
          </a:ln>
        </p:spPr>
        <p:txBody>
          <a:bodyPr wrap="none" anchor="ctr">
            <a:prstTxWarp prst="textNoShape">
              <a:avLst/>
            </a:prstTxWarp>
          </a:bodyPr>
          <a:lstStyle/>
          <a:p>
            <a:endParaRPr lang="en-US"/>
          </a:p>
        </p:txBody>
      </p:sp>
      <p:sp>
        <p:nvSpPr>
          <p:cNvPr id="59397" name="Line 32"/>
          <p:cNvSpPr>
            <a:spLocks noChangeShapeType="1"/>
          </p:cNvSpPr>
          <p:nvPr/>
        </p:nvSpPr>
        <p:spPr bwMode="auto">
          <a:xfrm>
            <a:off x="4889500" y="5384800"/>
            <a:ext cx="863600" cy="190500"/>
          </a:xfrm>
          <a:prstGeom prst="line">
            <a:avLst/>
          </a:prstGeom>
          <a:noFill/>
          <a:ln w="9525">
            <a:solidFill>
              <a:schemeClr val="tx1"/>
            </a:solidFill>
            <a:round/>
            <a:headEnd type="triangle" w="lg" len="med"/>
            <a:tailEnd/>
          </a:ln>
        </p:spPr>
        <p:txBody>
          <a:bodyPr wrap="none" anchor="ctr">
            <a:prstTxWarp prst="textNoShape">
              <a:avLst/>
            </a:prstTxWarp>
          </a:bodyPr>
          <a:lstStyle/>
          <a:p>
            <a:endParaRPr lang="en-US"/>
          </a:p>
        </p:txBody>
      </p:sp>
      <p:sp>
        <p:nvSpPr>
          <p:cNvPr id="59398" name="AutoShape 33"/>
          <p:cNvSpPr>
            <a:spLocks noChangeArrowheads="1"/>
          </p:cNvSpPr>
          <p:nvPr/>
        </p:nvSpPr>
        <p:spPr bwMode="auto">
          <a:xfrm>
            <a:off x="5803900" y="5238750"/>
            <a:ext cx="482600" cy="4127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202" y="14968"/>
                </a:moveTo>
                <a:cubicBezTo>
                  <a:pt x="18010" y="13728"/>
                  <a:pt x="18440" y="12279"/>
                  <a:pt x="18440" y="10800"/>
                </a:cubicBezTo>
                <a:cubicBezTo>
                  <a:pt x="18440" y="6580"/>
                  <a:pt x="15019" y="3160"/>
                  <a:pt x="10800" y="3160"/>
                </a:cubicBezTo>
                <a:cubicBezTo>
                  <a:pt x="9320" y="3159"/>
                  <a:pt x="7871" y="3589"/>
                  <a:pt x="6631" y="4397"/>
                </a:cubicBezTo>
                <a:close/>
                <a:moveTo>
                  <a:pt x="4397" y="6631"/>
                </a:moveTo>
                <a:cubicBezTo>
                  <a:pt x="3589" y="7871"/>
                  <a:pt x="3159" y="9320"/>
                  <a:pt x="3159" y="10799"/>
                </a:cubicBezTo>
                <a:cubicBezTo>
                  <a:pt x="3160" y="15019"/>
                  <a:pt x="6580" y="18440"/>
                  <a:pt x="10800" y="18440"/>
                </a:cubicBezTo>
                <a:cubicBezTo>
                  <a:pt x="12279" y="18440"/>
                  <a:pt x="13728" y="18010"/>
                  <a:pt x="14968" y="17202"/>
                </a:cubicBez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b="1"/>
          </a:p>
        </p:txBody>
      </p:sp>
      <p:sp>
        <p:nvSpPr>
          <p:cNvPr id="59399"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9394F19B-23D3-425D-84F5-53BB65B2F4C2}" type="slidenum">
              <a:rPr lang="en-US" sz="1400"/>
              <a:pPr algn="r" eaLnBrk="0" hangingPunct="0"/>
              <a:t>161</a:t>
            </a:fld>
            <a:endParaRPr lang="en-US" sz="1400"/>
          </a:p>
        </p:txBody>
      </p:sp>
      <p:sp>
        <p:nvSpPr>
          <p:cNvPr id="59400" name="Rectangle 2"/>
          <p:cNvSpPr>
            <a:spLocks noGrp="1" noChangeArrowheads="1"/>
          </p:cNvSpPr>
          <p:nvPr>
            <p:ph type="title" idx="4294967295"/>
          </p:nvPr>
        </p:nvSpPr>
        <p:spPr>
          <a:xfrm>
            <a:off x="447675" y="-90487"/>
            <a:ext cx="8323263" cy="700087"/>
          </a:xfrm>
        </p:spPr>
        <p:txBody>
          <a:bodyPr/>
          <a:lstStyle/>
          <a:p>
            <a:r>
              <a:rPr lang="en-US" dirty="0" smtClean="0"/>
              <a:t>Prior Work: Object-based Fault Tolerance</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ChangeArrowheads="1"/>
          </p:cNvSpPr>
          <p:nvPr>
            <p:ph type="body" idx="4294967295"/>
          </p:nvPr>
        </p:nvSpPr>
        <p:spPr>
          <a:xfrm>
            <a:off x="514350" y="1295400"/>
            <a:ext cx="8112125" cy="3738563"/>
          </a:xfrm>
        </p:spPr>
        <p:txBody>
          <a:bodyPr/>
          <a:lstStyle/>
          <a:p>
            <a:pPr marL="381000" indent="-381000"/>
            <a:r>
              <a:rPr lang="en-US"/>
              <a:t>Conventional Fault-Tolerance solutions provide replication capabilities on the granularity of objects</a:t>
            </a:r>
          </a:p>
          <a:p>
            <a:pPr marL="381000" indent="-381000"/>
            <a:r>
              <a:rPr lang="en-US"/>
              <a:t>FLARe takes a lightweight approach for DRE systems based on passive replication</a:t>
            </a:r>
          </a:p>
          <a:p>
            <a:pPr marL="381000" indent="-381000"/>
            <a:r>
              <a:rPr lang="en-US"/>
              <a:t>It provides mechanisms for</a:t>
            </a:r>
          </a:p>
          <a:p>
            <a:pPr marL="800100" lvl="1" indent="-304800">
              <a:spcBef>
                <a:spcPct val="75000"/>
              </a:spcBef>
              <a:buFontTx/>
              <a:buAutoNum type="arabicPeriod"/>
            </a:pPr>
            <a:r>
              <a:rPr lang="en-US"/>
              <a:t>Grouping of replica objects as one logical application</a:t>
            </a:r>
          </a:p>
          <a:p>
            <a:pPr marL="800100" lvl="1" indent="-304800">
              <a:spcBef>
                <a:spcPct val="75000"/>
              </a:spcBef>
              <a:buFontTx/>
              <a:buAutoNum type="arabicPeriod"/>
            </a:pPr>
            <a:r>
              <a:rPr lang="en-US"/>
              <a:t>Failure detection</a:t>
            </a:r>
          </a:p>
          <a:p>
            <a:pPr marL="800100" lvl="1" indent="-304800">
              <a:spcBef>
                <a:spcPct val="75000"/>
              </a:spcBef>
              <a:buFontTx/>
              <a:buAutoNum type="arabicPeriod"/>
            </a:pPr>
            <a:r>
              <a:rPr lang="en-US"/>
              <a:t>Failover to backup replica</a:t>
            </a:r>
          </a:p>
          <a:p>
            <a:pPr marL="800100" lvl="1" indent="-304800">
              <a:spcBef>
                <a:spcPct val="75000"/>
              </a:spcBef>
              <a:buFontTx/>
              <a:buAutoNum type="arabicPeriod"/>
            </a:pPr>
            <a:endParaRPr lang="en-US"/>
          </a:p>
        </p:txBody>
      </p:sp>
      <p:grpSp>
        <p:nvGrpSpPr>
          <p:cNvPr id="2" name="Group 67"/>
          <p:cNvGrpSpPr>
            <a:grpSpLocks/>
          </p:cNvGrpSpPr>
          <p:nvPr/>
        </p:nvGrpSpPr>
        <p:grpSpPr bwMode="auto">
          <a:xfrm>
            <a:off x="5032375" y="4648200"/>
            <a:ext cx="3679825" cy="1714500"/>
            <a:chOff x="2001" y="3400"/>
            <a:chExt cx="1631" cy="760"/>
          </a:xfrm>
        </p:grpSpPr>
        <p:sp>
          <p:nvSpPr>
            <p:cNvPr id="128063" name="Oval 63"/>
            <p:cNvSpPr>
              <a:spLocks noChangeArrowheads="1"/>
            </p:cNvSpPr>
            <p:nvPr/>
          </p:nvSpPr>
          <p:spPr bwMode="auto">
            <a:xfrm>
              <a:off x="2001" y="3849"/>
              <a:ext cx="1631" cy="311"/>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800" b="1">
                  <a:latin typeface="Courier New" pitchFamily="-123" charset="0"/>
                </a:rPr>
                <a:t>“TelemetryServer”</a:t>
              </a:r>
            </a:p>
          </p:txBody>
        </p:sp>
        <p:sp>
          <p:nvSpPr>
            <p:cNvPr id="61472" name="Oval 64"/>
            <p:cNvSpPr>
              <a:spLocks noChangeArrowheads="1"/>
            </p:cNvSpPr>
            <p:nvPr/>
          </p:nvSpPr>
          <p:spPr bwMode="auto">
            <a:xfrm>
              <a:off x="2904" y="3608"/>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R3</a:t>
              </a:r>
            </a:p>
          </p:txBody>
        </p:sp>
        <p:sp>
          <p:nvSpPr>
            <p:cNvPr id="61473" name="Oval 65"/>
            <p:cNvSpPr>
              <a:spLocks noChangeArrowheads="1"/>
            </p:cNvSpPr>
            <p:nvPr/>
          </p:nvSpPr>
          <p:spPr bwMode="auto">
            <a:xfrm>
              <a:off x="2640" y="340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R2</a:t>
              </a:r>
            </a:p>
          </p:txBody>
        </p:sp>
        <p:sp>
          <p:nvSpPr>
            <p:cNvPr id="61474" name="Oval 66"/>
            <p:cNvSpPr>
              <a:spLocks noChangeArrowheads="1"/>
            </p:cNvSpPr>
            <p:nvPr/>
          </p:nvSpPr>
          <p:spPr bwMode="auto">
            <a:xfrm>
              <a:off x="2400" y="364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R1</a:t>
              </a:r>
            </a:p>
          </p:txBody>
        </p:sp>
      </p:grpSp>
      <p:grpSp>
        <p:nvGrpSpPr>
          <p:cNvPr id="3" name="Group 122"/>
          <p:cNvGrpSpPr>
            <a:grpSpLocks/>
          </p:cNvGrpSpPr>
          <p:nvPr/>
        </p:nvGrpSpPr>
        <p:grpSpPr bwMode="auto">
          <a:xfrm>
            <a:off x="647700" y="4803775"/>
            <a:ext cx="4140200" cy="1831975"/>
            <a:chOff x="3072" y="2357"/>
            <a:chExt cx="2608" cy="1154"/>
          </a:xfrm>
        </p:grpSpPr>
        <p:sp>
          <p:nvSpPr>
            <p:cNvPr id="61450" name="Line 123"/>
            <p:cNvSpPr>
              <a:spLocks noChangeShapeType="1"/>
            </p:cNvSpPr>
            <p:nvPr/>
          </p:nvSpPr>
          <p:spPr bwMode="auto">
            <a:xfrm>
              <a:off x="4008" y="2489"/>
              <a:ext cx="755" cy="1"/>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61451" name="Rectangle 124"/>
            <p:cNvSpPr>
              <a:spLocks noChangeArrowheads="1"/>
            </p:cNvSpPr>
            <p:nvPr/>
          </p:nvSpPr>
          <p:spPr bwMode="auto">
            <a:xfrm>
              <a:off x="4060" y="2497"/>
              <a:ext cx="658" cy="192"/>
            </a:xfrm>
            <a:prstGeom prst="rect">
              <a:avLst/>
            </a:prstGeom>
            <a:noFill/>
            <a:ln w="12700">
              <a:noFill/>
              <a:miter lim="800000"/>
              <a:headEnd/>
              <a:tailEnd/>
            </a:ln>
          </p:spPr>
          <p:txBody>
            <a:bodyPr wrap="none">
              <a:prstTxWarp prst="textNoShape">
                <a:avLst/>
              </a:prstTxWarp>
              <a:spAutoFit/>
            </a:bodyPr>
            <a:lstStyle/>
            <a:p>
              <a:pPr eaLnBrk="0" hangingPunct="0"/>
              <a:r>
                <a:rPr lang="de-DE" sz="1400"/>
                <a:t>operation()</a:t>
              </a:r>
              <a:endParaRPr lang="en-US" altLang="zh-CN" sz="1400" u="sng">
                <a:ea typeface="宋体" pitchFamily="-123" charset="-122"/>
                <a:cs typeface="宋体" pitchFamily="-123" charset="-122"/>
              </a:endParaRPr>
            </a:p>
          </p:txBody>
        </p:sp>
        <p:sp>
          <p:nvSpPr>
            <p:cNvPr id="61452" name="Rectangle 125"/>
            <p:cNvSpPr>
              <a:spLocks noChangeArrowheads="1"/>
            </p:cNvSpPr>
            <p:nvPr/>
          </p:nvSpPr>
          <p:spPr bwMode="auto">
            <a:xfrm>
              <a:off x="4871" y="2357"/>
              <a:ext cx="809" cy="495"/>
            </a:xfrm>
            <a:prstGeom prst="rect">
              <a:avLst/>
            </a:prstGeom>
            <a:solidFill>
              <a:srgbClr val="DDDDDD"/>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Interface X</a:t>
              </a:r>
            </a:p>
          </p:txBody>
        </p:sp>
        <p:sp>
          <p:nvSpPr>
            <p:cNvPr id="61453" name="Rectangle 126"/>
            <p:cNvSpPr>
              <a:spLocks noChangeArrowheads="1"/>
            </p:cNvSpPr>
            <p:nvPr/>
          </p:nvSpPr>
          <p:spPr bwMode="auto">
            <a:xfrm>
              <a:off x="3072" y="2444"/>
              <a:ext cx="809" cy="321"/>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 Client</a:t>
              </a:r>
            </a:p>
          </p:txBody>
        </p:sp>
        <p:grpSp>
          <p:nvGrpSpPr>
            <p:cNvPr id="4" name="Group 127"/>
            <p:cNvGrpSpPr>
              <a:grpSpLocks/>
            </p:cNvGrpSpPr>
            <p:nvPr/>
          </p:nvGrpSpPr>
          <p:grpSpPr bwMode="auto">
            <a:xfrm>
              <a:off x="3224" y="2708"/>
              <a:ext cx="2191" cy="803"/>
              <a:chOff x="3081" y="2837"/>
              <a:chExt cx="2537" cy="1192"/>
            </a:xfrm>
          </p:grpSpPr>
          <p:sp>
            <p:nvSpPr>
              <p:cNvPr id="61456" name="Line 128"/>
              <p:cNvSpPr>
                <a:spLocks noChangeShapeType="1"/>
              </p:cNvSpPr>
              <p:nvPr/>
            </p:nvSpPr>
            <p:spPr bwMode="auto">
              <a:xfrm flipH="1">
                <a:off x="4025" y="2837"/>
                <a:ext cx="756" cy="0"/>
              </a:xfrm>
              <a:prstGeom prst="line">
                <a:avLst/>
              </a:prstGeom>
              <a:noFill/>
              <a:ln w="12700">
                <a:solidFill>
                  <a:schemeClr val="tx1"/>
                </a:solidFill>
                <a:round/>
                <a:headEnd/>
                <a:tailEnd type="triangle" w="med" len="med"/>
              </a:ln>
            </p:spPr>
            <p:txBody>
              <a:bodyPr wrap="none">
                <a:prstTxWarp prst="textNoShape">
                  <a:avLst/>
                </a:prstTxWarp>
              </a:bodyPr>
              <a:lstStyle/>
              <a:p>
                <a:endParaRPr lang="en-US"/>
              </a:p>
            </p:txBody>
          </p:sp>
          <p:sp>
            <p:nvSpPr>
              <p:cNvPr id="61457" name="Oval 129"/>
              <p:cNvSpPr>
                <a:spLocks noChangeArrowheads="1"/>
              </p:cNvSpPr>
              <p:nvPr/>
            </p:nvSpPr>
            <p:spPr bwMode="auto">
              <a:xfrm>
                <a:off x="4474" y="3113"/>
                <a:ext cx="771"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58" name="Oval 130"/>
              <p:cNvSpPr>
                <a:spLocks noChangeArrowheads="1"/>
              </p:cNvSpPr>
              <p:nvPr/>
            </p:nvSpPr>
            <p:spPr bwMode="auto">
              <a:xfrm>
                <a:off x="4639" y="3166"/>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59" name="Oval 131"/>
              <p:cNvSpPr>
                <a:spLocks noChangeArrowheads="1"/>
              </p:cNvSpPr>
              <p:nvPr/>
            </p:nvSpPr>
            <p:spPr bwMode="auto">
              <a:xfrm>
                <a:off x="4845" y="3195"/>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0" name="Oval 132"/>
              <p:cNvSpPr>
                <a:spLocks noChangeArrowheads="1"/>
              </p:cNvSpPr>
              <p:nvPr/>
            </p:nvSpPr>
            <p:spPr bwMode="auto">
              <a:xfrm>
                <a:off x="4624" y="347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1" name="Oval 133"/>
              <p:cNvSpPr>
                <a:spLocks noChangeArrowheads="1"/>
              </p:cNvSpPr>
              <p:nvPr/>
            </p:nvSpPr>
            <p:spPr bwMode="auto">
              <a:xfrm>
                <a:off x="4404" y="3625"/>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2" name="Oval 134"/>
              <p:cNvSpPr>
                <a:spLocks noChangeArrowheads="1"/>
              </p:cNvSpPr>
              <p:nvPr/>
            </p:nvSpPr>
            <p:spPr bwMode="auto">
              <a:xfrm>
                <a:off x="4019" y="3688"/>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3" name="Oval 135"/>
              <p:cNvSpPr>
                <a:spLocks noChangeArrowheads="1"/>
              </p:cNvSpPr>
              <p:nvPr/>
            </p:nvSpPr>
            <p:spPr bwMode="auto">
              <a:xfrm>
                <a:off x="3577" y="3603"/>
                <a:ext cx="773" cy="340"/>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4" name="Oval 136"/>
              <p:cNvSpPr>
                <a:spLocks noChangeArrowheads="1"/>
              </p:cNvSpPr>
              <p:nvPr/>
            </p:nvSpPr>
            <p:spPr bwMode="auto">
              <a:xfrm>
                <a:off x="3328" y="3496"/>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5" name="Oval 137"/>
              <p:cNvSpPr>
                <a:spLocks noChangeArrowheads="1"/>
              </p:cNvSpPr>
              <p:nvPr/>
            </p:nvSpPr>
            <p:spPr bwMode="auto">
              <a:xfrm>
                <a:off x="3081" y="3227"/>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6" name="Oval 138"/>
              <p:cNvSpPr>
                <a:spLocks noChangeArrowheads="1"/>
              </p:cNvSpPr>
              <p:nvPr/>
            </p:nvSpPr>
            <p:spPr bwMode="auto">
              <a:xfrm>
                <a:off x="3246" y="3294"/>
                <a:ext cx="773"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7" name="Oval 139"/>
              <p:cNvSpPr>
                <a:spLocks noChangeArrowheads="1"/>
              </p:cNvSpPr>
              <p:nvPr/>
            </p:nvSpPr>
            <p:spPr bwMode="auto">
              <a:xfrm>
                <a:off x="3522" y="3133"/>
                <a:ext cx="773" cy="343"/>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8" name="Oval 140"/>
              <p:cNvSpPr>
                <a:spLocks noChangeArrowheads="1"/>
              </p:cNvSpPr>
              <p:nvPr/>
            </p:nvSpPr>
            <p:spPr bwMode="auto">
              <a:xfrm>
                <a:off x="3840" y="3017"/>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69" name="Oval 141"/>
              <p:cNvSpPr>
                <a:spLocks noChangeArrowheads="1"/>
              </p:cNvSpPr>
              <p:nvPr/>
            </p:nvSpPr>
            <p:spPr bwMode="auto">
              <a:xfrm>
                <a:off x="4060" y="3080"/>
                <a:ext cx="772" cy="341"/>
              </a:xfrm>
              <a:prstGeom prst="ellipse">
                <a:avLst/>
              </a:prstGeom>
              <a:solidFill>
                <a:schemeClr val="bg1"/>
              </a:solid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61470" name="Oval 142"/>
              <p:cNvSpPr>
                <a:spLocks noChangeArrowheads="1"/>
              </p:cNvSpPr>
              <p:nvPr/>
            </p:nvSpPr>
            <p:spPr bwMode="auto">
              <a:xfrm>
                <a:off x="3357" y="3133"/>
                <a:ext cx="2014" cy="778"/>
              </a:xfrm>
              <a:prstGeom prst="ellipse">
                <a:avLst/>
              </a:prstGeom>
              <a:solidFill>
                <a:schemeClr val="bg1"/>
              </a:solidFill>
              <a:ln w="12700">
                <a:noFill/>
                <a:round/>
                <a:headEnd/>
                <a:tailEnd/>
              </a:ln>
            </p:spPr>
            <p:txBody>
              <a:bodyPr wrap="none" anchor="ctr">
                <a:prstTxWarp prst="textNoShape">
                  <a:avLst/>
                </a:prstTxWarp>
              </a:bodyPr>
              <a:lstStyle/>
              <a:p>
                <a:pPr eaLnBrk="0" hangingPunct="0"/>
                <a:endParaRPr lang="en-US" sz="1800" u="sng"/>
              </a:p>
            </p:txBody>
          </p:sp>
        </p:grpSp>
        <p:sp>
          <p:nvSpPr>
            <p:cNvPr id="61455" name="Rectangle 143"/>
            <p:cNvSpPr>
              <a:spLocks noChangeArrowheads="1"/>
            </p:cNvSpPr>
            <p:nvPr/>
          </p:nvSpPr>
          <p:spPr bwMode="auto">
            <a:xfrm>
              <a:off x="4032" y="3018"/>
              <a:ext cx="852" cy="231"/>
            </a:xfrm>
            <a:prstGeom prst="rect">
              <a:avLst/>
            </a:prstGeom>
            <a:noFill/>
            <a:ln w="9525">
              <a:noFill/>
              <a:miter lim="800000"/>
              <a:headEnd/>
              <a:tailEnd/>
            </a:ln>
          </p:spPr>
          <p:txBody>
            <a:bodyPr wrap="none">
              <a:prstTxWarp prst="textNoShape">
                <a:avLst/>
              </a:prstTxWarp>
              <a:spAutoFit/>
            </a:bodyPr>
            <a:lstStyle/>
            <a:p>
              <a:pPr>
                <a:spcBef>
                  <a:spcPct val="50000"/>
                </a:spcBef>
              </a:pPr>
              <a:r>
                <a:rPr lang="en-US" altLang="zh-CN" sz="1800">
                  <a:ea typeface="宋体" pitchFamily="-123" charset="-122"/>
                  <a:cs typeface="宋体" pitchFamily="-123" charset="-122"/>
                </a:rPr>
                <a:t>Middleware</a:t>
              </a:r>
            </a:p>
          </p:txBody>
        </p:sp>
      </p:grpSp>
      <p:sp>
        <p:nvSpPr>
          <p:cNvPr id="61444" name="AutoShape 33"/>
          <p:cNvSpPr>
            <a:spLocks noChangeArrowheads="1"/>
          </p:cNvSpPr>
          <p:nvPr/>
        </p:nvSpPr>
        <p:spPr bwMode="auto">
          <a:xfrm>
            <a:off x="5803900" y="5238750"/>
            <a:ext cx="482600" cy="4127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202" y="14968"/>
                </a:moveTo>
                <a:cubicBezTo>
                  <a:pt x="18010" y="13728"/>
                  <a:pt x="18440" y="12279"/>
                  <a:pt x="18440" y="10800"/>
                </a:cubicBezTo>
                <a:cubicBezTo>
                  <a:pt x="18440" y="6580"/>
                  <a:pt x="15019" y="3160"/>
                  <a:pt x="10800" y="3160"/>
                </a:cubicBezTo>
                <a:cubicBezTo>
                  <a:pt x="9320" y="3159"/>
                  <a:pt x="7871" y="3589"/>
                  <a:pt x="6631" y="4397"/>
                </a:cubicBezTo>
                <a:close/>
                <a:moveTo>
                  <a:pt x="4397" y="6631"/>
                </a:moveTo>
                <a:cubicBezTo>
                  <a:pt x="3589" y="7871"/>
                  <a:pt x="3159" y="9320"/>
                  <a:pt x="3159" y="10799"/>
                </a:cubicBezTo>
                <a:cubicBezTo>
                  <a:pt x="3160" y="15019"/>
                  <a:pt x="6580" y="18440"/>
                  <a:pt x="10800" y="18440"/>
                </a:cubicBezTo>
                <a:cubicBezTo>
                  <a:pt x="12279" y="18440"/>
                  <a:pt x="13728" y="18010"/>
                  <a:pt x="14968" y="17202"/>
                </a:cubicBezTo>
                <a:close/>
              </a:path>
            </a:pathLst>
          </a:custGeom>
          <a:solidFill>
            <a:srgbClr val="FF0000"/>
          </a:solidFill>
          <a:ln w="9525">
            <a:solidFill>
              <a:schemeClr val="tx1"/>
            </a:solidFill>
            <a:miter lim="800000"/>
            <a:headEnd/>
            <a:tailEnd/>
          </a:ln>
        </p:spPr>
        <p:txBody>
          <a:bodyPr wrap="none" anchor="ctr">
            <a:prstTxWarp prst="textNoShape">
              <a:avLst/>
            </a:prstTxWarp>
          </a:bodyPr>
          <a:lstStyle/>
          <a:p>
            <a:endParaRPr lang="en-US" b="1"/>
          </a:p>
        </p:txBody>
      </p:sp>
      <p:grpSp>
        <p:nvGrpSpPr>
          <p:cNvPr id="5" name="Group 37"/>
          <p:cNvGrpSpPr>
            <a:grpSpLocks/>
          </p:cNvGrpSpPr>
          <p:nvPr/>
        </p:nvGrpSpPr>
        <p:grpSpPr bwMode="auto">
          <a:xfrm>
            <a:off x="4902200" y="4813300"/>
            <a:ext cx="1460500" cy="584200"/>
            <a:chOff x="3088" y="3032"/>
            <a:chExt cx="920" cy="368"/>
          </a:xfrm>
        </p:grpSpPr>
        <p:sp>
          <p:nvSpPr>
            <p:cNvPr id="61448" name="Line 34"/>
            <p:cNvSpPr>
              <a:spLocks noChangeShapeType="1"/>
            </p:cNvSpPr>
            <p:nvPr/>
          </p:nvSpPr>
          <p:spPr bwMode="auto">
            <a:xfrm flipV="1">
              <a:off x="3088" y="3032"/>
              <a:ext cx="920" cy="152"/>
            </a:xfrm>
            <a:prstGeom prst="line">
              <a:avLst/>
            </a:prstGeom>
            <a:noFill/>
            <a:ln w="9525">
              <a:solidFill>
                <a:schemeClr val="tx1"/>
              </a:solidFill>
              <a:round/>
              <a:headEnd/>
              <a:tailEnd type="triangle" w="lg" len="med"/>
            </a:ln>
          </p:spPr>
          <p:txBody>
            <a:bodyPr wrap="none" anchor="ctr">
              <a:prstTxWarp prst="textNoShape">
                <a:avLst/>
              </a:prstTxWarp>
            </a:bodyPr>
            <a:lstStyle/>
            <a:p>
              <a:endParaRPr lang="en-US"/>
            </a:p>
          </p:txBody>
        </p:sp>
        <p:sp>
          <p:nvSpPr>
            <p:cNvPr id="61449" name="Line 35"/>
            <p:cNvSpPr>
              <a:spLocks noChangeShapeType="1"/>
            </p:cNvSpPr>
            <p:nvPr/>
          </p:nvSpPr>
          <p:spPr bwMode="auto">
            <a:xfrm flipV="1">
              <a:off x="3088" y="3224"/>
              <a:ext cx="912" cy="176"/>
            </a:xfrm>
            <a:prstGeom prst="line">
              <a:avLst/>
            </a:prstGeom>
            <a:noFill/>
            <a:ln w="9525">
              <a:solidFill>
                <a:schemeClr val="tx1"/>
              </a:solidFill>
              <a:round/>
              <a:headEnd type="triangle" w="lg" len="med"/>
              <a:tailEnd/>
            </a:ln>
          </p:spPr>
          <p:txBody>
            <a:bodyPr wrap="none" anchor="ctr">
              <a:prstTxWarp prst="textNoShape">
                <a:avLst/>
              </a:prstTxWarp>
            </a:bodyPr>
            <a:lstStyle/>
            <a:p>
              <a:endParaRPr lang="en-US"/>
            </a:p>
          </p:txBody>
        </p:sp>
      </p:grpSp>
      <p:sp>
        <p:nvSpPr>
          <p:cNvPr id="61446"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1DBE2A84-8722-437E-83D3-455212CC6852}" type="slidenum">
              <a:rPr lang="en-US" sz="1400"/>
              <a:pPr algn="r" eaLnBrk="0" hangingPunct="0"/>
              <a:t>162</a:t>
            </a:fld>
            <a:endParaRPr lang="en-US" sz="1400"/>
          </a:p>
        </p:txBody>
      </p:sp>
      <p:sp>
        <p:nvSpPr>
          <p:cNvPr id="36" name="Rectangle 2"/>
          <p:cNvSpPr txBox="1">
            <a:spLocks noChangeArrowheads="1"/>
          </p:cNvSpPr>
          <p:nvPr/>
        </p:nvSpPr>
        <p:spPr bwMode="auto">
          <a:xfrm>
            <a:off x="447675" y="-90487"/>
            <a:ext cx="8323263" cy="700087"/>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Prior Work: Object-based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512763" y="-76200"/>
            <a:ext cx="8202612" cy="647700"/>
          </a:xfrm>
        </p:spPr>
        <p:txBody>
          <a:bodyPr/>
          <a:lstStyle/>
          <a:p>
            <a:r>
              <a:rPr lang="en-US" dirty="0" smtClean="0"/>
              <a:t>Object-based Server-side Fault Tolerance</a:t>
            </a:r>
          </a:p>
        </p:txBody>
      </p:sp>
      <p:graphicFrame>
        <p:nvGraphicFramePr>
          <p:cNvPr id="96278" name="Group 22"/>
          <p:cNvGraphicFramePr>
            <a:graphicFrameLocks noGrp="1"/>
          </p:cNvGraphicFramePr>
          <p:nvPr/>
        </p:nvGraphicFramePr>
        <p:xfrm>
          <a:off x="323850" y="1104900"/>
          <a:ext cx="8466138" cy="3479800"/>
        </p:xfrm>
        <a:graphic>
          <a:graphicData uri="http://schemas.openxmlformats.org/drawingml/2006/table">
            <a:tbl>
              <a:tblPr/>
              <a:tblGrid>
                <a:gridCol w="2235200"/>
                <a:gridCol w="4332288"/>
                <a:gridCol w="1898650"/>
              </a:tblGrid>
              <a:tr h="441325">
                <a:tc gridSpan="3">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Server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549275">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89200">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110000"/>
                        </a:lnSpc>
                        <a:spcBef>
                          <a:spcPct val="20000"/>
                        </a:spcBef>
                        <a:spcAft>
                          <a:spcPct val="0"/>
                        </a:spcAft>
                        <a:buClr>
                          <a:srgbClr val="006699"/>
                        </a:buClr>
                        <a:buSzTx/>
                        <a:buFont typeface="Arial" pitchFamily="-123" charset="0"/>
                        <a:buNone/>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None/>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5000" name="Rectangle 8"/>
          <p:cNvSpPr>
            <a:spLocks noChangeArrowheads="1"/>
          </p:cNvSpPr>
          <p:nvPr/>
        </p:nvSpPr>
        <p:spPr bwMode="auto">
          <a:xfrm>
            <a:off x="1562100" y="4889500"/>
            <a:ext cx="2133600" cy="17653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algn="ctr" eaLnBrk="0" hangingPunct="0">
              <a:defRPr/>
            </a:pPr>
            <a:r>
              <a:rPr lang="en-US" sz="1800"/>
              <a:t>server</a:t>
            </a:r>
          </a:p>
        </p:txBody>
      </p:sp>
      <p:sp>
        <p:nvSpPr>
          <p:cNvPr id="63507"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1ED2B955-85A9-410B-B73C-017B33DA1B21}" type="slidenum">
              <a:rPr lang="en-US" sz="1400"/>
              <a:pPr algn="r" eaLnBrk="0" hangingPunct="0"/>
              <a:t>163</a:t>
            </a:fld>
            <a:endParaRPr lang="en-US" sz="140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03" name="Group 3"/>
          <p:cNvGraphicFramePr>
            <a:graphicFrameLocks noGrp="1"/>
          </p:cNvGraphicFramePr>
          <p:nvPr/>
        </p:nvGraphicFramePr>
        <p:xfrm>
          <a:off x="323850" y="1104900"/>
          <a:ext cx="8466138" cy="3474466"/>
        </p:xfrm>
        <a:graphic>
          <a:graphicData uri="http://schemas.openxmlformats.org/drawingml/2006/table">
            <a:tbl>
              <a:tblPr/>
              <a:tblGrid>
                <a:gridCol w="2235200"/>
                <a:gridCol w="4332288"/>
                <a:gridCol w="1898650"/>
              </a:tblGrid>
              <a:tr h="441325">
                <a:tc gridSpan="3">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Server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34975">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Object Implementation</a:t>
                      </a: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7925">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Implementation of get_state/set_state methods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Triggering state synchronization through state_changed calls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Getter &amp; setter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methods for object </a:t>
                      </a: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id &amp; state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synchronization agent attributes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110000"/>
                        </a:lnSpc>
                        <a:spcBef>
                          <a:spcPct val="20000"/>
                        </a:spcBef>
                        <a:spcAft>
                          <a:spcPct val="0"/>
                        </a:spcAft>
                        <a:buClr>
                          <a:srgbClr val="006699"/>
                        </a:buClr>
                        <a:buSzTx/>
                        <a:buFont typeface="Arial" pitchFamily="-123" charset="0"/>
                        <a:buNone/>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None/>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5000" name="Rectangle 8"/>
          <p:cNvSpPr>
            <a:spLocks noChangeArrowheads="1"/>
          </p:cNvSpPr>
          <p:nvPr/>
        </p:nvSpPr>
        <p:spPr bwMode="auto">
          <a:xfrm>
            <a:off x="1562100" y="4889500"/>
            <a:ext cx="2133600" cy="17653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algn="ctr" eaLnBrk="0" hangingPunct="0">
              <a:defRPr/>
            </a:pPr>
            <a:r>
              <a:rPr lang="en-US" sz="1800"/>
              <a:t>server</a:t>
            </a:r>
          </a:p>
        </p:txBody>
      </p:sp>
      <p:sp>
        <p:nvSpPr>
          <p:cNvPr id="65554" name="AutoShape 18"/>
          <p:cNvSpPr>
            <a:spLocks noChangeArrowheads="1"/>
          </p:cNvSpPr>
          <p:nvPr/>
        </p:nvSpPr>
        <p:spPr bwMode="auto">
          <a:xfrm>
            <a:off x="1689100" y="4965700"/>
            <a:ext cx="1066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6 w 21600"/>
              <a:gd name="T13" fmla="*/ 3086 h 21600"/>
              <a:gd name="T14" fmla="*/ 18514 w 21600"/>
              <a:gd name="T15" fmla="*/ 18514 h 21600"/>
            </a:gdLst>
            <a:ahLst/>
            <a:cxnLst>
              <a:cxn ang="T8">
                <a:pos x="T0" y="T1"/>
              </a:cxn>
              <a:cxn ang="T9">
                <a:pos x="T2" y="T3"/>
              </a:cxn>
              <a:cxn ang="T10">
                <a:pos x="T4" y="T5"/>
              </a:cxn>
              <a:cxn ang="T11">
                <a:pos x="T6" y="T7"/>
              </a:cxn>
            </a:cxnLst>
            <a:rect l="T12" t="T13" r="T14" b="T15"/>
            <a:pathLst>
              <a:path w="21600" h="21600">
                <a:moveTo>
                  <a:pt x="0" y="0"/>
                </a:moveTo>
                <a:lnTo>
                  <a:pt x="2571" y="21600"/>
                </a:lnTo>
                <a:lnTo>
                  <a:pt x="19029" y="21600"/>
                </a:lnTo>
                <a:lnTo>
                  <a:pt x="21600" y="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pPr algn="ctr" eaLnBrk="0" hangingPunct="0"/>
            <a:r>
              <a:rPr lang="en-US" sz="1800"/>
              <a:t>Servant</a:t>
            </a:r>
          </a:p>
        </p:txBody>
      </p:sp>
      <p:sp>
        <p:nvSpPr>
          <p:cNvPr id="65555"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4120E5E6-B30A-4A5C-BEC0-4DD0167EC4D0}" type="slidenum">
              <a:rPr lang="en-US" sz="1400"/>
              <a:pPr algn="r" eaLnBrk="0" hangingPunct="0"/>
              <a:t>164</a:t>
            </a:fld>
            <a:endParaRPr lang="en-US" sz="1400"/>
          </a:p>
        </p:txBody>
      </p:sp>
      <p:sp>
        <p:nvSpPr>
          <p:cNvPr id="7" name="Rectangle 2"/>
          <p:cNvSpPr txBox="1">
            <a:spLocks noChangeArrowheads="1"/>
          </p:cNvSpPr>
          <p:nvPr/>
        </p:nvSpPr>
        <p:spPr bwMode="auto">
          <a:xfrm>
            <a:off x="512763" y="-76200"/>
            <a:ext cx="8202612" cy="6477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Object-based Server-side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515" name="Group 3"/>
          <p:cNvGraphicFramePr>
            <a:graphicFrameLocks noGrp="1"/>
          </p:cNvGraphicFramePr>
          <p:nvPr/>
        </p:nvGraphicFramePr>
        <p:xfrm>
          <a:off x="323850" y="1104900"/>
          <a:ext cx="8466138" cy="3474466"/>
        </p:xfrm>
        <a:graphic>
          <a:graphicData uri="http://schemas.openxmlformats.org/drawingml/2006/table">
            <a:tbl>
              <a:tblPr/>
              <a:tblGrid>
                <a:gridCol w="2235200"/>
                <a:gridCol w="4332288"/>
                <a:gridCol w="1898650"/>
              </a:tblGrid>
              <a:tr h="441325">
                <a:tc gridSpan="3">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Server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34975">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Object Implementation</a:t>
                      </a: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7925">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Implementation of get_state/set_state methods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Triggering state synchronization through state_changed calls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Getter &amp; setter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methods for object </a:t>
                      </a: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id &amp; state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synchronization agent attributes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11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IORInterceptor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5000" name="Rectangle 8"/>
          <p:cNvSpPr>
            <a:spLocks noChangeArrowheads="1"/>
          </p:cNvSpPr>
          <p:nvPr/>
        </p:nvSpPr>
        <p:spPr bwMode="auto">
          <a:xfrm>
            <a:off x="1562100" y="4889500"/>
            <a:ext cx="2133600" cy="17653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algn="ctr" eaLnBrk="0" hangingPunct="0">
              <a:defRPr/>
            </a:pPr>
            <a:r>
              <a:rPr lang="en-US" sz="1800"/>
              <a:t>server</a:t>
            </a:r>
          </a:p>
        </p:txBody>
      </p:sp>
      <p:sp>
        <p:nvSpPr>
          <p:cNvPr id="67602" name="AutoShape 18"/>
          <p:cNvSpPr>
            <a:spLocks noChangeArrowheads="1"/>
          </p:cNvSpPr>
          <p:nvPr/>
        </p:nvSpPr>
        <p:spPr bwMode="auto">
          <a:xfrm>
            <a:off x="1689100" y="4965700"/>
            <a:ext cx="1066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6 w 21600"/>
              <a:gd name="T13" fmla="*/ 3086 h 21600"/>
              <a:gd name="T14" fmla="*/ 18514 w 21600"/>
              <a:gd name="T15" fmla="*/ 18514 h 21600"/>
            </a:gdLst>
            <a:ahLst/>
            <a:cxnLst>
              <a:cxn ang="T8">
                <a:pos x="T0" y="T1"/>
              </a:cxn>
              <a:cxn ang="T9">
                <a:pos x="T2" y="T3"/>
              </a:cxn>
              <a:cxn ang="T10">
                <a:pos x="T4" y="T5"/>
              </a:cxn>
              <a:cxn ang="T11">
                <a:pos x="T6" y="T7"/>
              </a:cxn>
            </a:cxnLst>
            <a:rect l="T12" t="T13" r="T14" b="T15"/>
            <a:pathLst>
              <a:path w="21600" h="21600">
                <a:moveTo>
                  <a:pt x="0" y="0"/>
                </a:moveTo>
                <a:lnTo>
                  <a:pt x="2571" y="21600"/>
                </a:lnTo>
                <a:lnTo>
                  <a:pt x="19029" y="21600"/>
                </a:lnTo>
                <a:lnTo>
                  <a:pt x="21600" y="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pPr algn="ctr" eaLnBrk="0" hangingPunct="0"/>
            <a:r>
              <a:rPr lang="en-US" sz="1800"/>
              <a:t>Servant</a:t>
            </a:r>
          </a:p>
        </p:txBody>
      </p:sp>
      <p:sp>
        <p:nvSpPr>
          <p:cNvPr id="67603" name="Line 25"/>
          <p:cNvSpPr>
            <a:spLocks noChangeShapeType="1"/>
          </p:cNvSpPr>
          <p:nvPr/>
        </p:nvSpPr>
        <p:spPr bwMode="auto">
          <a:xfrm>
            <a:off x="2184400" y="5562600"/>
            <a:ext cx="0" cy="2540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7604" name="AutoShape 30"/>
          <p:cNvSpPr>
            <a:spLocks noChangeArrowheads="1"/>
          </p:cNvSpPr>
          <p:nvPr/>
        </p:nvSpPr>
        <p:spPr bwMode="auto">
          <a:xfrm>
            <a:off x="1663700" y="5816600"/>
            <a:ext cx="10080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IOR</a:t>
            </a:r>
          </a:p>
          <a:p>
            <a:pPr algn="ctr"/>
            <a:r>
              <a:rPr lang="en-US" sz="1400">
                <a:solidFill>
                  <a:schemeClr val="bg1"/>
                </a:solidFill>
              </a:rPr>
              <a:t>Interceptor</a:t>
            </a:r>
          </a:p>
        </p:txBody>
      </p:sp>
      <p:sp>
        <p:nvSpPr>
          <p:cNvPr id="67605"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4D53098C-9CA5-424B-8C87-420EC788229E}" type="slidenum">
              <a:rPr lang="en-US" sz="1400"/>
              <a:pPr algn="r" eaLnBrk="0" hangingPunct="0"/>
              <a:t>165</a:t>
            </a:fld>
            <a:endParaRPr lang="en-US" sz="1400"/>
          </a:p>
        </p:txBody>
      </p:sp>
      <p:sp>
        <p:nvSpPr>
          <p:cNvPr id="9" name="Rectangle 2"/>
          <p:cNvSpPr txBox="1">
            <a:spLocks noChangeArrowheads="1"/>
          </p:cNvSpPr>
          <p:nvPr/>
        </p:nvSpPr>
        <p:spPr bwMode="auto">
          <a:xfrm>
            <a:off x="512763" y="-76200"/>
            <a:ext cx="8202612" cy="6477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Object-based Server-side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63" name="Group 3"/>
          <p:cNvGraphicFramePr>
            <a:graphicFrameLocks noGrp="1"/>
          </p:cNvGraphicFramePr>
          <p:nvPr/>
        </p:nvGraphicFramePr>
        <p:xfrm>
          <a:off x="323850" y="1104900"/>
          <a:ext cx="8466138" cy="3474466"/>
        </p:xfrm>
        <a:graphic>
          <a:graphicData uri="http://schemas.openxmlformats.org/drawingml/2006/table">
            <a:tbl>
              <a:tblPr/>
              <a:tblGrid>
                <a:gridCol w="2235200"/>
                <a:gridCol w="4332288"/>
                <a:gridCol w="1898650"/>
              </a:tblGrid>
              <a:tr h="441325">
                <a:tc gridSpan="3">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Server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34975">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Object Implementation</a:t>
                      </a: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7925">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Implementation of get_state/set_state methods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Triggering state synchronization through state_changed calls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Getter &amp; setter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methods for object </a:t>
                      </a: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id &amp; state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synchronization agent attributes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11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IORInterceptor</a:t>
                      </a:r>
                    </a:p>
                    <a:p>
                      <a:pPr marL="228600" marR="0" lvl="0" indent="-2286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HostMonitor thread instantiation </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thread with HostMonitor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4998" name="Rectangle 6"/>
          <p:cNvSpPr>
            <a:spLocks noChangeArrowheads="1"/>
          </p:cNvSpPr>
          <p:nvPr/>
        </p:nvSpPr>
        <p:spPr bwMode="auto">
          <a:xfrm>
            <a:off x="4562475" y="5765800"/>
            <a:ext cx="990600" cy="762000"/>
          </a:xfrm>
          <a:prstGeom prst="rect">
            <a:avLst/>
          </a:prstGeom>
          <a:solidFill>
            <a:schemeClr val="bg1"/>
          </a:solidFill>
          <a:ln w="9525">
            <a:solidFill>
              <a:schemeClr val="tx1"/>
            </a:solidFill>
            <a:miter lim="800000"/>
            <a:headEnd/>
            <a:tailEnd/>
          </a:ln>
          <a:effectLst>
            <a:outerShdw blurRad="63500" dist="38099" dir="2700000" algn="ctr" rotWithShape="0">
              <a:srgbClr val="336699">
                <a:alpha val="74997"/>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Host</a:t>
            </a:r>
          </a:p>
          <a:p>
            <a:pPr algn="ctr" eaLnBrk="0" hangingPunct="0">
              <a:defRPr/>
            </a:pPr>
            <a:r>
              <a:rPr lang="en-US" sz="1800">
                <a:latin typeface="Arial" pitchFamily="-52" charset="0"/>
                <a:ea typeface="ＭＳ Ｐゴシック" pitchFamily="-52" charset="-128"/>
                <a:cs typeface="ＭＳ Ｐゴシック" pitchFamily="-52" charset="-128"/>
              </a:rPr>
              <a:t>Monitor</a:t>
            </a:r>
          </a:p>
        </p:txBody>
      </p:sp>
      <p:sp>
        <p:nvSpPr>
          <p:cNvPr id="85000" name="Rectangle 8"/>
          <p:cNvSpPr>
            <a:spLocks noChangeArrowheads="1"/>
          </p:cNvSpPr>
          <p:nvPr/>
        </p:nvSpPr>
        <p:spPr bwMode="auto">
          <a:xfrm>
            <a:off x="1562100" y="4889500"/>
            <a:ext cx="2133600" cy="17653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algn="ctr" eaLnBrk="0" hangingPunct="0">
              <a:defRPr/>
            </a:pPr>
            <a:r>
              <a:rPr lang="en-US" sz="1800"/>
              <a:t>server</a:t>
            </a:r>
          </a:p>
        </p:txBody>
      </p:sp>
      <p:sp>
        <p:nvSpPr>
          <p:cNvPr id="69651" name="AutoShape 18"/>
          <p:cNvSpPr>
            <a:spLocks noChangeArrowheads="1"/>
          </p:cNvSpPr>
          <p:nvPr/>
        </p:nvSpPr>
        <p:spPr bwMode="auto">
          <a:xfrm>
            <a:off x="1689100" y="4965700"/>
            <a:ext cx="1066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6 w 21600"/>
              <a:gd name="T13" fmla="*/ 3086 h 21600"/>
              <a:gd name="T14" fmla="*/ 18514 w 21600"/>
              <a:gd name="T15" fmla="*/ 18514 h 21600"/>
            </a:gdLst>
            <a:ahLst/>
            <a:cxnLst>
              <a:cxn ang="T8">
                <a:pos x="T0" y="T1"/>
              </a:cxn>
              <a:cxn ang="T9">
                <a:pos x="T2" y="T3"/>
              </a:cxn>
              <a:cxn ang="T10">
                <a:pos x="T4" y="T5"/>
              </a:cxn>
              <a:cxn ang="T11">
                <a:pos x="T6" y="T7"/>
              </a:cxn>
            </a:cxnLst>
            <a:rect l="T12" t="T13" r="T14" b="T15"/>
            <a:pathLst>
              <a:path w="21600" h="21600">
                <a:moveTo>
                  <a:pt x="0" y="0"/>
                </a:moveTo>
                <a:lnTo>
                  <a:pt x="2571" y="21600"/>
                </a:lnTo>
                <a:lnTo>
                  <a:pt x="19029" y="21600"/>
                </a:lnTo>
                <a:lnTo>
                  <a:pt x="21600" y="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pPr algn="ctr" eaLnBrk="0" hangingPunct="0"/>
            <a:r>
              <a:rPr lang="en-US" sz="1800"/>
              <a:t>Servant</a:t>
            </a:r>
          </a:p>
        </p:txBody>
      </p:sp>
      <p:cxnSp>
        <p:nvCxnSpPr>
          <p:cNvPr id="69652" name="AutoShape 21"/>
          <p:cNvCxnSpPr>
            <a:cxnSpLocks noChangeShapeType="1"/>
            <a:stCxn id="84998" idx="1"/>
          </p:cNvCxnSpPr>
          <p:nvPr/>
        </p:nvCxnSpPr>
        <p:spPr bwMode="auto">
          <a:xfrm rot="10800000">
            <a:off x="3606800" y="6146800"/>
            <a:ext cx="955675" cy="0"/>
          </a:xfrm>
          <a:prstGeom prst="straightConnector1">
            <a:avLst/>
          </a:prstGeom>
          <a:noFill/>
          <a:ln w="12700">
            <a:solidFill>
              <a:schemeClr val="tx1"/>
            </a:solidFill>
            <a:round/>
            <a:headEnd type="triangle" w="med" len="med"/>
            <a:tailEnd type="triangle" w="med" len="med"/>
          </a:ln>
        </p:spPr>
      </p:cxnSp>
      <p:sp>
        <p:nvSpPr>
          <p:cNvPr id="69653" name="Line 25"/>
          <p:cNvSpPr>
            <a:spLocks noChangeShapeType="1"/>
          </p:cNvSpPr>
          <p:nvPr/>
        </p:nvSpPr>
        <p:spPr bwMode="auto">
          <a:xfrm>
            <a:off x="2184400" y="5562600"/>
            <a:ext cx="0" cy="2540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69654" name="AutoShape 29"/>
          <p:cNvSpPr>
            <a:spLocks noChangeArrowheads="1"/>
          </p:cNvSpPr>
          <p:nvPr/>
        </p:nvSpPr>
        <p:spPr bwMode="auto">
          <a:xfrm>
            <a:off x="2997200" y="5892800"/>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HM</a:t>
            </a:r>
          </a:p>
          <a:p>
            <a:pPr algn="ctr"/>
            <a:r>
              <a:rPr lang="en-US" sz="1400">
                <a:solidFill>
                  <a:schemeClr val="bg1"/>
                </a:solidFill>
              </a:rPr>
              <a:t>thread</a:t>
            </a:r>
          </a:p>
        </p:txBody>
      </p:sp>
      <p:sp>
        <p:nvSpPr>
          <p:cNvPr id="69655" name="AutoShape 30"/>
          <p:cNvSpPr>
            <a:spLocks noChangeArrowheads="1"/>
          </p:cNvSpPr>
          <p:nvPr/>
        </p:nvSpPr>
        <p:spPr bwMode="auto">
          <a:xfrm>
            <a:off x="1663700" y="5816600"/>
            <a:ext cx="10080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IOR</a:t>
            </a:r>
          </a:p>
          <a:p>
            <a:pPr algn="ctr"/>
            <a:r>
              <a:rPr lang="en-US" sz="1400">
                <a:solidFill>
                  <a:schemeClr val="bg1"/>
                </a:solidFill>
              </a:rPr>
              <a:t>Interceptor</a:t>
            </a:r>
          </a:p>
        </p:txBody>
      </p:sp>
      <p:sp>
        <p:nvSpPr>
          <p:cNvPr id="69656"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286D7C97-AFB9-4F83-AF34-A21516EF5156}" type="slidenum">
              <a:rPr lang="en-US" sz="1400"/>
              <a:pPr algn="r" eaLnBrk="0" hangingPunct="0"/>
              <a:t>166</a:t>
            </a:fld>
            <a:endParaRPr lang="en-US" sz="1400"/>
          </a:p>
        </p:txBody>
      </p:sp>
      <p:sp>
        <p:nvSpPr>
          <p:cNvPr id="12" name="Rectangle 2"/>
          <p:cNvSpPr txBox="1">
            <a:spLocks noChangeArrowheads="1"/>
          </p:cNvSpPr>
          <p:nvPr/>
        </p:nvSpPr>
        <p:spPr bwMode="auto">
          <a:xfrm>
            <a:off x="512763" y="-76200"/>
            <a:ext cx="8202612" cy="6477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Object-based Server-side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611" name="Group 3"/>
          <p:cNvGraphicFramePr>
            <a:graphicFrameLocks noGrp="1"/>
          </p:cNvGraphicFramePr>
          <p:nvPr/>
        </p:nvGraphicFramePr>
        <p:xfrm>
          <a:off x="323850" y="1104900"/>
          <a:ext cx="8466138" cy="3474466"/>
        </p:xfrm>
        <a:graphic>
          <a:graphicData uri="http://schemas.openxmlformats.org/drawingml/2006/table">
            <a:tbl>
              <a:tblPr/>
              <a:tblGrid>
                <a:gridCol w="2235200"/>
                <a:gridCol w="4332288"/>
                <a:gridCol w="1898650"/>
              </a:tblGrid>
              <a:tr h="441325">
                <a:tc gridSpan="3">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Server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34975">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Object Implementation</a:t>
                      </a: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7925">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Implementation of get_state/set_state methods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Triggering state synchronization through state_changed calls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Getter &amp; setter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methods for object </a:t>
                      </a: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id &amp; state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synchronization agent attributes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11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IORInterceptor</a:t>
                      </a:r>
                    </a:p>
                    <a:p>
                      <a:pPr marL="228600" marR="0" lvl="0" indent="-2286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HostMonitor thread instantiation </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thread with HostMonitor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StateSynchronizationAgent instantiation</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State Synchronization Agent with Replication Manager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4997" name="Rectangle 5"/>
          <p:cNvSpPr>
            <a:spLocks noChangeArrowheads="1"/>
          </p:cNvSpPr>
          <p:nvPr/>
        </p:nvSpPr>
        <p:spPr bwMode="auto">
          <a:xfrm>
            <a:off x="6403975" y="4902200"/>
            <a:ext cx="1371600" cy="8382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Replication</a:t>
            </a:r>
          </a:p>
          <a:p>
            <a:pPr algn="ctr" eaLnBrk="0" hangingPunct="0">
              <a:defRPr/>
            </a:pPr>
            <a:r>
              <a:rPr lang="en-US" sz="1800">
                <a:latin typeface="Arial" pitchFamily="-52" charset="0"/>
                <a:ea typeface="ＭＳ Ｐゴシック" pitchFamily="-52" charset="-128"/>
                <a:cs typeface="ＭＳ Ｐゴシック" pitchFamily="-52" charset="-128"/>
              </a:rPr>
              <a:t>Manager</a:t>
            </a:r>
          </a:p>
        </p:txBody>
      </p:sp>
      <p:sp>
        <p:nvSpPr>
          <p:cNvPr id="84998" name="Rectangle 6"/>
          <p:cNvSpPr>
            <a:spLocks noChangeArrowheads="1"/>
          </p:cNvSpPr>
          <p:nvPr/>
        </p:nvSpPr>
        <p:spPr bwMode="auto">
          <a:xfrm>
            <a:off x="4562475" y="5765800"/>
            <a:ext cx="990600" cy="762000"/>
          </a:xfrm>
          <a:prstGeom prst="rect">
            <a:avLst/>
          </a:prstGeom>
          <a:solidFill>
            <a:schemeClr val="bg1"/>
          </a:solidFill>
          <a:ln w="9525">
            <a:solidFill>
              <a:schemeClr val="tx1"/>
            </a:solidFill>
            <a:miter lim="800000"/>
            <a:headEnd/>
            <a:tailEnd/>
          </a:ln>
          <a:effectLst>
            <a:outerShdw blurRad="63500" dist="38099" dir="2700000" algn="ctr" rotWithShape="0">
              <a:srgbClr val="336699">
                <a:alpha val="74997"/>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Host</a:t>
            </a:r>
          </a:p>
          <a:p>
            <a:pPr algn="ctr" eaLnBrk="0" hangingPunct="0">
              <a:defRPr/>
            </a:pPr>
            <a:r>
              <a:rPr lang="en-US" sz="1800">
                <a:latin typeface="Arial" pitchFamily="-52" charset="0"/>
                <a:ea typeface="ＭＳ Ｐゴシック" pitchFamily="-52" charset="-128"/>
                <a:cs typeface="ＭＳ Ｐゴシック" pitchFamily="-52" charset="-128"/>
              </a:rPr>
              <a:t>Monitor</a:t>
            </a:r>
          </a:p>
        </p:txBody>
      </p:sp>
      <p:sp>
        <p:nvSpPr>
          <p:cNvPr id="85000" name="Rectangle 8"/>
          <p:cNvSpPr>
            <a:spLocks noChangeArrowheads="1"/>
          </p:cNvSpPr>
          <p:nvPr/>
        </p:nvSpPr>
        <p:spPr bwMode="auto">
          <a:xfrm>
            <a:off x="1562100" y="4889500"/>
            <a:ext cx="2133600" cy="17653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algn="ctr" eaLnBrk="0" hangingPunct="0">
              <a:defRPr/>
            </a:pPr>
            <a:r>
              <a:rPr lang="en-US" sz="1800"/>
              <a:t>server</a:t>
            </a:r>
          </a:p>
        </p:txBody>
      </p:sp>
      <p:sp>
        <p:nvSpPr>
          <p:cNvPr id="71700" name="AutoShape 18"/>
          <p:cNvSpPr>
            <a:spLocks noChangeArrowheads="1"/>
          </p:cNvSpPr>
          <p:nvPr/>
        </p:nvSpPr>
        <p:spPr bwMode="auto">
          <a:xfrm>
            <a:off x="1689100" y="4965700"/>
            <a:ext cx="1066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6 w 21600"/>
              <a:gd name="T13" fmla="*/ 3086 h 21600"/>
              <a:gd name="T14" fmla="*/ 18514 w 21600"/>
              <a:gd name="T15" fmla="*/ 18514 h 21600"/>
            </a:gdLst>
            <a:ahLst/>
            <a:cxnLst>
              <a:cxn ang="T8">
                <a:pos x="T0" y="T1"/>
              </a:cxn>
              <a:cxn ang="T9">
                <a:pos x="T2" y="T3"/>
              </a:cxn>
              <a:cxn ang="T10">
                <a:pos x="T4" y="T5"/>
              </a:cxn>
              <a:cxn ang="T11">
                <a:pos x="T6" y="T7"/>
              </a:cxn>
            </a:cxnLst>
            <a:rect l="T12" t="T13" r="T14" b="T15"/>
            <a:pathLst>
              <a:path w="21600" h="21600">
                <a:moveTo>
                  <a:pt x="0" y="0"/>
                </a:moveTo>
                <a:lnTo>
                  <a:pt x="2571" y="21600"/>
                </a:lnTo>
                <a:lnTo>
                  <a:pt x="19029" y="21600"/>
                </a:lnTo>
                <a:lnTo>
                  <a:pt x="21600" y="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pPr algn="ctr" eaLnBrk="0" hangingPunct="0"/>
            <a:r>
              <a:rPr lang="en-US" sz="1800"/>
              <a:t>Servant</a:t>
            </a:r>
          </a:p>
        </p:txBody>
      </p:sp>
      <p:cxnSp>
        <p:nvCxnSpPr>
          <p:cNvPr id="71701" name="AutoShape 21"/>
          <p:cNvCxnSpPr>
            <a:cxnSpLocks noChangeShapeType="1"/>
            <a:stCxn id="84998" idx="1"/>
          </p:cNvCxnSpPr>
          <p:nvPr/>
        </p:nvCxnSpPr>
        <p:spPr bwMode="auto">
          <a:xfrm rot="10800000">
            <a:off x="3606800" y="6146800"/>
            <a:ext cx="955675" cy="0"/>
          </a:xfrm>
          <a:prstGeom prst="straightConnector1">
            <a:avLst/>
          </a:prstGeom>
          <a:noFill/>
          <a:ln w="12700">
            <a:solidFill>
              <a:schemeClr val="tx1"/>
            </a:solidFill>
            <a:round/>
            <a:headEnd type="triangle" w="med" len="med"/>
            <a:tailEnd type="triangle" w="med" len="med"/>
          </a:ln>
        </p:spPr>
      </p:cxnSp>
      <p:sp>
        <p:nvSpPr>
          <p:cNvPr id="71702" name="Line 25"/>
          <p:cNvSpPr>
            <a:spLocks noChangeShapeType="1"/>
          </p:cNvSpPr>
          <p:nvPr/>
        </p:nvSpPr>
        <p:spPr bwMode="auto">
          <a:xfrm>
            <a:off x="2184400" y="5562600"/>
            <a:ext cx="0" cy="2540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1703" name="Line 27"/>
          <p:cNvSpPr>
            <a:spLocks noChangeShapeType="1"/>
          </p:cNvSpPr>
          <p:nvPr/>
        </p:nvSpPr>
        <p:spPr bwMode="auto">
          <a:xfrm>
            <a:off x="3606800" y="5473700"/>
            <a:ext cx="2794000" cy="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1704" name="AutoShape 28"/>
          <p:cNvSpPr>
            <a:spLocks noChangeArrowheads="1"/>
          </p:cNvSpPr>
          <p:nvPr/>
        </p:nvSpPr>
        <p:spPr bwMode="auto">
          <a:xfrm>
            <a:off x="3022600" y="5207000"/>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800">
                <a:solidFill>
                  <a:schemeClr val="bg1"/>
                </a:solidFill>
              </a:rPr>
              <a:t>SSA</a:t>
            </a:r>
          </a:p>
        </p:txBody>
      </p:sp>
      <p:sp>
        <p:nvSpPr>
          <p:cNvPr id="71705" name="AutoShape 29"/>
          <p:cNvSpPr>
            <a:spLocks noChangeArrowheads="1"/>
          </p:cNvSpPr>
          <p:nvPr/>
        </p:nvSpPr>
        <p:spPr bwMode="auto">
          <a:xfrm>
            <a:off x="2997200" y="5892800"/>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HM</a:t>
            </a:r>
          </a:p>
          <a:p>
            <a:pPr algn="ctr"/>
            <a:r>
              <a:rPr lang="en-US" sz="1400">
                <a:solidFill>
                  <a:schemeClr val="bg1"/>
                </a:solidFill>
              </a:rPr>
              <a:t>thread</a:t>
            </a:r>
          </a:p>
        </p:txBody>
      </p:sp>
      <p:sp>
        <p:nvSpPr>
          <p:cNvPr id="71706" name="AutoShape 30"/>
          <p:cNvSpPr>
            <a:spLocks noChangeArrowheads="1"/>
          </p:cNvSpPr>
          <p:nvPr/>
        </p:nvSpPr>
        <p:spPr bwMode="auto">
          <a:xfrm>
            <a:off x="1663700" y="5816600"/>
            <a:ext cx="10080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IOR</a:t>
            </a:r>
          </a:p>
          <a:p>
            <a:pPr algn="ctr"/>
            <a:r>
              <a:rPr lang="en-US" sz="1400">
                <a:solidFill>
                  <a:schemeClr val="bg1"/>
                </a:solidFill>
              </a:rPr>
              <a:t>Interceptor</a:t>
            </a:r>
          </a:p>
        </p:txBody>
      </p:sp>
      <p:sp>
        <p:nvSpPr>
          <p:cNvPr id="71707"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B5888F0F-D42A-4D52-8892-EDE462D6FE3D}" type="slidenum">
              <a:rPr lang="en-US" sz="1400"/>
              <a:pPr algn="r" eaLnBrk="0" hangingPunct="0"/>
              <a:t>167</a:t>
            </a:fld>
            <a:endParaRPr lang="en-US" sz="1400"/>
          </a:p>
        </p:txBody>
      </p:sp>
      <p:sp>
        <p:nvSpPr>
          <p:cNvPr id="15" name="Rectangle 2"/>
          <p:cNvSpPr txBox="1">
            <a:spLocks noChangeArrowheads="1"/>
          </p:cNvSpPr>
          <p:nvPr/>
        </p:nvSpPr>
        <p:spPr bwMode="auto">
          <a:xfrm>
            <a:off x="512763" y="-76200"/>
            <a:ext cx="8202612" cy="6477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Object-based Server-side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659" name="Group 3"/>
          <p:cNvGraphicFramePr>
            <a:graphicFrameLocks noGrp="1"/>
          </p:cNvGraphicFramePr>
          <p:nvPr/>
        </p:nvGraphicFramePr>
        <p:xfrm>
          <a:off x="323850" y="1104900"/>
          <a:ext cx="8466138" cy="3474466"/>
        </p:xfrm>
        <a:graphic>
          <a:graphicData uri="http://schemas.openxmlformats.org/drawingml/2006/table">
            <a:tbl>
              <a:tblPr/>
              <a:tblGrid>
                <a:gridCol w="2235200"/>
                <a:gridCol w="4332288"/>
                <a:gridCol w="1898650"/>
              </a:tblGrid>
              <a:tr h="441325">
                <a:tc gridSpan="3">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Server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34975">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Object Implementation</a:t>
                      </a: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7925">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Implementation of get_state/set_state methods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Triggering state synchronization through state_changed calls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Getter &amp; setter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methods for object </a:t>
                      </a: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id &amp; state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synchronization agent attributes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11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IORInterceptor</a:t>
                      </a:r>
                    </a:p>
                    <a:p>
                      <a:pPr marL="228600" marR="0" lvl="0" indent="-2286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HostMonitor thread instantiation </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thread with HostMonitor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StateSynchronizationAgent instantiation</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State Synchronization Agent with Replication Manager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with State Synchronization Agent for each object</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with Replication Manager for each object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4997" name="Rectangle 5"/>
          <p:cNvSpPr>
            <a:spLocks noChangeArrowheads="1"/>
          </p:cNvSpPr>
          <p:nvPr/>
        </p:nvSpPr>
        <p:spPr bwMode="auto">
          <a:xfrm>
            <a:off x="6403975" y="4902200"/>
            <a:ext cx="1371600" cy="8382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Replication</a:t>
            </a:r>
          </a:p>
          <a:p>
            <a:pPr algn="ctr" eaLnBrk="0" hangingPunct="0">
              <a:defRPr/>
            </a:pPr>
            <a:r>
              <a:rPr lang="en-US" sz="1800">
                <a:latin typeface="Arial" pitchFamily="-52" charset="0"/>
                <a:ea typeface="ＭＳ Ｐゴシック" pitchFamily="-52" charset="-128"/>
                <a:cs typeface="ＭＳ Ｐゴシック" pitchFamily="-52" charset="-128"/>
              </a:rPr>
              <a:t>Manager</a:t>
            </a:r>
          </a:p>
        </p:txBody>
      </p:sp>
      <p:sp>
        <p:nvSpPr>
          <p:cNvPr id="84998" name="Rectangle 6"/>
          <p:cNvSpPr>
            <a:spLocks noChangeArrowheads="1"/>
          </p:cNvSpPr>
          <p:nvPr/>
        </p:nvSpPr>
        <p:spPr bwMode="auto">
          <a:xfrm>
            <a:off x="4562475" y="5765800"/>
            <a:ext cx="990600" cy="762000"/>
          </a:xfrm>
          <a:prstGeom prst="rect">
            <a:avLst/>
          </a:prstGeom>
          <a:solidFill>
            <a:schemeClr val="bg1"/>
          </a:solidFill>
          <a:ln w="9525">
            <a:solidFill>
              <a:schemeClr val="tx1"/>
            </a:solidFill>
            <a:miter lim="800000"/>
            <a:headEnd/>
            <a:tailEnd/>
          </a:ln>
          <a:effectLst>
            <a:outerShdw blurRad="63500" dist="38099" dir="2700000" algn="ctr" rotWithShape="0">
              <a:srgbClr val="336699">
                <a:alpha val="74997"/>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Host</a:t>
            </a:r>
          </a:p>
          <a:p>
            <a:pPr algn="ctr" eaLnBrk="0" hangingPunct="0">
              <a:defRPr/>
            </a:pPr>
            <a:r>
              <a:rPr lang="en-US" sz="1800">
                <a:latin typeface="Arial" pitchFamily="-52" charset="0"/>
                <a:ea typeface="ＭＳ Ｐゴシック" pitchFamily="-52" charset="-128"/>
                <a:cs typeface="ＭＳ Ｐゴシック" pitchFamily="-52" charset="-128"/>
              </a:rPr>
              <a:t>Monitor</a:t>
            </a:r>
          </a:p>
        </p:txBody>
      </p:sp>
      <p:sp>
        <p:nvSpPr>
          <p:cNvPr id="85000" name="Rectangle 8"/>
          <p:cNvSpPr>
            <a:spLocks noChangeArrowheads="1"/>
          </p:cNvSpPr>
          <p:nvPr/>
        </p:nvSpPr>
        <p:spPr bwMode="auto">
          <a:xfrm>
            <a:off x="1562100" y="4889500"/>
            <a:ext cx="2133600" cy="17653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algn="ctr" eaLnBrk="0" hangingPunct="0">
              <a:defRPr/>
            </a:pPr>
            <a:r>
              <a:rPr lang="en-US" sz="1800"/>
              <a:t>server</a:t>
            </a:r>
          </a:p>
        </p:txBody>
      </p:sp>
      <p:sp>
        <p:nvSpPr>
          <p:cNvPr id="73748" name="AutoShape 18"/>
          <p:cNvSpPr>
            <a:spLocks noChangeArrowheads="1"/>
          </p:cNvSpPr>
          <p:nvPr/>
        </p:nvSpPr>
        <p:spPr bwMode="auto">
          <a:xfrm>
            <a:off x="1689100" y="4965700"/>
            <a:ext cx="1066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6 w 21600"/>
              <a:gd name="T13" fmla="*/ 3086 h 21600"/>
              <a:gd name="T14" fmla="*/ 18514 w 21600"/>
              <a:gd name="T15" fmla="*/ 18514 h 21600"/>
            </a:gdLst>
            <a:ahLst/>
            <a:cxnLst>
              <a:cxn ang="T8">
                <a:pos x="T0" y="T1"/>
              </a:cxn>
              <a:cxn ang="T9">
                <a:pos x="T2" y="T3"/>
              </a:cxn>
              <a:cxn ang="T10">
                <a:pos x="T4" y="T5"/>
              </a:cxn>
              <a:cxn ang="T11">
                <a:pos x="T6" y="T7"/>
              </a:cxn>
            </a:cxnLst>
            <a:rect l="T12" t="T13" r="T14" b="T15"/>
            <a:pathLst>
              <a:path w="21600" h="21600">
                <a:moveTo>
                  <a:pt x="0" y="0"/>
                </a:moveTo>
                <a:lnTo>
                  <a:pt x="2571" y="21600"/>
                </a:lnTo>
                <a:lnTo>
                  <a:pt x="19029" y="21600"/>
                </a:lnTo>
                <a:lnTo>
                  <a:pt x="21600" y="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pPr algn="ctr" eaLnBrk="0" hangingPunct="0"/>
            <a:r>
              <a:rPr lang="en-US" sz="1800"/>
              <a:t>Servant</a:t>
            </a:r>
          </a:p>
        </p:txBody>
      </p:sp>
      <p:cxnSp>
        <p:nvCxnSpPr>
          <p:cNvPr id="73749" name="AutoShape 21"/>
          <p:cNvCxnSpPr>
            <a:cxnSpLocks noChangeShapeType="1"/>
            <a:stCxn id="84998" idx="1"/>
          </p:cNvCxnSpPr>
          <p:nvPr/>
        </p:nvCxnSpPr>
        <p:spPr bwMode="auto">
          <a:xfrm rot="10800000">
            <a:off x="3606800" y="6146800"/>
            <a:ext cx="955675" cy="0"/>
          </a:xfrm>
          <a:prstGeom prst="straightConnector1">
            <a:avLst/>
          </a:prstGeom>
          <a:noFill/>
          <a:ln w="12700">
            <a:solidFill>
              <a:schemeClr val="tx1"/>
            </a:solidFill>
            <a:round/>
            <a:headEnd type="triangle" w="med" len="med"/>
            <a:tailEnd type="triangle" w="med" len="med"/>
          </a:ln>
        </p:spPr>
      </p:cxnSp>
      <p:sp>
        <p:nvSpPr>
          <p:cNvPr id="73750" name="Line 24"/>
          <p:cNvSpPr>
            <a:spLocks noChangeShapeType="1"/>
          </p:cNvSpPr>
          <p:nvPr/>
        </p:nvSpPr>
        <p:spPr bwMode="auto">
          <a:xfrm>
            <a:off x="2628900" y="5473700"/>
            <a:ext cx="393700" cy="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3751" name="Line 25"/>
          <p:cNvSpPr>
            <a:spLocks noChangeShapeType="1"/>
          </p:cNvSpPr>
          <p:nvPr/>
        </p:nvSpPr>
        <p:spPr bwMode="auto">
          <a:xfrm>
            <a:off x="2184400" y="5562600"/>
            <a:ext cx="0" cy="2540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3752" name="Line 26"/>
          <p:cNvSpPr>
            <a:spLocks noChangeShapeType="1"/>
          </p:cNvSpPr>
          <p:nvPr/>
        </p:nvSpPr>
        <p:spPr bwMode="auto">
          <a:xfrm>
            <a:off x="2717800" y="5156200"/>
            <a:ext cx="3670300" cy="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3753" name="Line 27"/>
          <p:cNvSpPr>
            <a:spLocks noChangeShapeType="1"/>
          </p:cNvSpPr>
          <p:nvPr/>
        </p:nvSpPr>
        <p:spPr bwMode="auto">
          <a:xfrm>
            <a:off x="3606800" y="5473700"/>
            <a:ext cx="2794000" cy="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3754" name="AutoShape 28"/>
          <p:cNvSpPr>
            <a:spLocks noChangeArrowheads="1"/>
          </p:cNvSpPr>
          <p:nvPr/>
        </p:nvSpPr>
        <p:spPr bwMode="auto">
          <a:xfrm>
            <a:off x="3022600" y="5207000"/>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800">
                <a:solidFill>
                  <a:schemeClr val="bg1"/>
                </a:solidFill>
              </a:rPr>
              <a:t>SSA</a:t>
            </a:r>
          </a:p>
        </p:txBody>
      </p:sp>
      <p:sp>
        <p:nvSpPr>
          <p:cNvPr id="73755" name="AutoShape 29"/>
          <p:cNvSpPr>
            <a:spLocks noChangeArrowheads="1"/>
          </p:cNvSpPr>
          <p:nvPr/>
        </p:nvSpPr>
        <p:spPr bwMode="auto">
          <a:xfrm>
            <a:off x="2997200" y="5892800"/>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HM</a:t>
            </a:r>
          </a:p>
          <a:p>
            <a:pPr algn="ctr"/>
            <a:r>
              <a:rPr lang="en-US" sz="1400">
                <a:solidFill>
                  <a:schemeClr val="bg1"/>
                </a:solidFill>
              </a:rPr>
              <a:t>thread</a:t>
            </a:r>
          </a:p>
        </p:txBody>
      </p:sp>
      <p:sp>
        <p:nvSpPr>
          <p:cNvPr id="73756" name="AutoShape 30"/>
          <p:cNvSpPr>
            <a:spLocks noChangeArrowheads="1"/>
          </p:cNvSpPr>
          <p:nvPr/>
        </p:nvSpPr>
        <p:spPr bwMode="auto">
          <a:xfrm>
            <a:off x="1663700" y="5816600"/>
            <a:ext cx="10080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IOR</a:t>
            </a:r>
          </a:p>
          <a:p>
            <a:pPr algn="ctr"/>
            <a:r>
              <a:rPr lang="en-US" sz="1400">
                <a:solidFill>
                  <a:schemeClr val="bg1"/>
                </a:solidFill>
              </a:rPr>
              <a:t>Interceptor</a:t>
            </a:r>
          </a:p>
        </p:txBody>
      </p:sp>
      <p:sp>
        <p:nvSpPr>
          <p:cNvPr id="73757"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D9E04380-8176-4E8E-B6E6-E1B11DB786E4}" type="slidenum">
              <a:rPr lang="en-US" sz="1400"/>
              <a:pPr algn="r" eaLnBrk="0" hangingPunct="0"/>
              <a:t>168</a:t>
            </a:fld>
            <a:endParaRPr lang="en-US" sz="1400"/>
          </a:p>
        </p:txBody>
      </p:sp>
      <p:sp>
        <p:nvSpPr>
          <p:cNvPr id="17" name="Rectangle 2"/>
          <p:cNvSpPr txBox="1">
            <a:spLocks noChangeArrowheads="1"/>
          </p:cNvSpPr>
          <p:nvPr/>
        </p:nvSpPr>
        <p:spPr bwMode="auto">
          <a:xfrm>
            <a:off x="512763" y="-76200"/>
            <a:ext cx="8202612" cy="6477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Object-based Server-side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707" name="Group 3"/>
          <p:cNvGraphicFramePr>
            <a:graphicFrameLocks noGrp="1"/>
          </p:cNvGraphicFramePr>
          <p:nvPr/>
        </p:nvGraphicFramePr>
        <p:xfrm>
          <a:off x="323850" y="1104900"/>
          <a:ext cx="8466138" cy="3474466"/>
        </p:xfrm>
        <a:graphic>
          <a:graphicData uri="http://schemas.openxmlformats.org/drawingml/2006/table">
            <a:tbl>
              <a:tblPr/>
              <a:tblGrid>
                <a:gridCol w="2235200"/>
                <a:gridCol w="4332288"/>
                <a:gridCol w="1898650"/>
              </a:tblGrid>
              <a:tr h="441325">
                <a:tc gridSpan="3">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Server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34975">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Object Implementation</a:t>
                      </a: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Configuration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7925">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Implementation of get_state/set_state methods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Triggering state synchronization through state_changed calls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Getter &amp; setter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methods for object </a:t>
                      </a: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id &amp; state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synchronization agent attributes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11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IORInterceptor</a:t>
                      </a:r>
                    </a:p>
                    <a:p>
                      <a:pPr marL="228600" marR="0" lvl="0" indent="-2286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HostMonitor thread instantiation </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thread with HostMonitor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StateSynchronizationAgent instantiation</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State Synchronization Agent with Replication Manager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with State Synchronization Agent for each object</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with Replication Manager for each object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ReplicationManager reference</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HostMonitor reference</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Replication object id</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 role (Primary/Backup)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4997" name="Rectangle 5"/>
          <p:cNvSpPr>
            <a:spLocks noChangeArrowheads="1"/>
          </p:cNvSpPr>
          <p:nvPr/>
        </p:nvSpPr>
        <p:spPr bwMode="auto">
          <a:xfrm>
            <a:off x="6403975" y="4902200"/>
            <a:ext cx="1371600" cy="8382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Replication</a:t>
            </a:r>
          </a:p>
          <a:p>
            <a:pPr algn="ctr" eaLnBrk="0" hangingPunct="0">
              <a:defRPr/>
            </a:pPr>
            <a:r>
              <a:rPr lang="en-US" sz="1800">
                <a:latin typeface="Arial" pitchFamily="-52" charset="0"/>
                <a:ea typeface="ＭＳ Ｐゴシック" pitchFamily="-52" charset="-128"/>
                <a:cs typeface="ＭＳ Ｐゴシック" pitchFamily="-52" charset="-128"/>
              </a:rPr>
              <a:t>Manager</a:t>
            </a:r>
          </a:p>
        </p:txBody>
      </p:sp>
      <p:sp>
        <p:nvSpPr>
          <p:cNvPr id="84998" name="Rectangle 6"/>
          <p:cNvSpPr>
            <a:spLocks noChangeArrowheads="1"/>
          </p:cNvSpPr>
          <p:nvPr/>
        </p:nvSpPr>
        <p:spPr bwMode="auto">
          <a:xfrm>
            <a:off x="4562475" y="5765800"/>
            <a:ext cx="990600" cy="762000"/>
          </a:xfrm>
          <a:prstGeom prst="rect">
            <a:avLst/>
          </a:prstGeom>
          <a:solidFill>
            <a:schemeClr val="bg1"/>
          </a:solidFill>
          <a:ln w="9525">
            <a:solidFill>
              <a:schemeClr val="tx1"/>
            </a:solidFill>
            <a:miter lim="800000"/>
            <a:headEnd/>
            <a:tailEnd/>
          </a:ln>
          <a:effectLst>
            <a:outerShdw blurRad="63500" dist="38099" dir="2700000" algn="ctr" rotWithShape="0">
              <a:srgbClr val="336699">
                <a:alpha val="74997"/>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Host</a:t>
            </a:r>
          </a:p>
          <a:p>
            <a:pPr algn="ctr" eaLnBrk="0" hangingPunct="0">
              <a:defRPr/>
            </a:pPr>
            <a:r>
              <a:rPr lang="en-US" sz="1800">
                <a:latin typeface="Arial" pitchFamily="-52" charset="0"/>
                <a:ea typeface="ＭＳ Ｐゴシック" pitchFamily="-52" charset="-128"/>
                <a:cs typeface="ＭＳ Ｐゴシック" pitchFamily="-52" charset="-128"/>
              </a:rPr>
              <a:t>Monitor</a:t>
            </a:r>
          </a:p>
        </p:txBody>
      </p:sp>
      <p:sp>
        <p:nvSpPr>
          <p:cNvPr id="85000" name="Rectangle 8"/>
          <p:cNvSpPr>
            <a:spLocks noChangeArrowheads="1"/>
          </p:cNvSpPr>
          <p:nvPr/>
        </p:nvSpPr>
        <p:spPr bwMode="auto">
          <a:xfrm>
            <a:off x="1562100" y="4889500"/>
            <a:ext cx="2133600" cy="17653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algn="ctr" eaLnBrk="0" hangingPunct="0">
              <a:defRPr/>
            </a:pPr>
            <a:r>
              <a:rPr lang="en-US" sz="1800"/>
              <a:t>server</a:t>
            </a:r>
          </a:p>
        </p:txBody>
      </p:sp>
      <p:sp>
        <p:nvSpPr>
          <p:cNvPr id="75796" name="AutoShape 18"/>
          <p:cNvSpPr>
            <a:spLocks noChangeArrowheads="1"/>
          </p:cNvSpPr>
          <p:nvPr/>
        </p:nvSpPr>
        <p:spPr bwMode="auto">
          <a:xfrm>
            <a:off x="1689100" y="4965700"/>
            <a:ext cx="1066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6 w 21600"/>
              <a:gd name="T13" fmla="*/ 3086 h 21600"/>
              <a:gd name="T14" fmla="*/ 18514 w 21600"/>
              <a:gd name="T15" fmla="*/ 18514 h 21600"/>
            </a:gdLst>
            <a:ahLst/>
            <a:cxnLst>
              <a:cxn ang="T8">
                <a:pos x="T0" y="T1"/>
              </a:cxn>
              <a:cxn ang="T9">
                <a:pos x="T2" y="T3"/>
              </a:cxn>
              <a:cxn ang="T10">
                <a:pos x="T4" y="T5"/>
              </a:cxn>
              <a:cxn ang="T11">
                <a:pos x="T6" y="T7"/>
              </a:cxn>
            </a:cxnLst>
            <a:rect l="T12" t="T13" r="T14" b="T15"/>
            <a:pathLst>
              <a:path w="21600" h="21600">
                <a:moveTo>
                  <a:pt x="0" y="0"/>
                </a:moveTo>
                <a:lnTo>
                  <a:pt x="2571" y="21600"/>
                </a:lnTo>
                <a:lnTo>
                  <a:pt x="19029" y="21600"/>
                </a:lnTo>
                <a:lnTo>
                  <a:pt x="21600" y="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pPr algn="ctr" eaLnBrk="0" hangingPunct="0"/>
            <a:r>
              <a:rPr lang="en-US" sz="1800"/>
              <a:t>Servant</a:t>
            </a:r>
          </a:p>
        </p:txBody>
      </p:sp>
      <p:cxnSp>
        <p:nvCxnSpPr>
          <p:cNvPr id="75797" name="AutoShape 21"/>
          <p:cNvCxnSpPr>
            <a:cxnSpLocks noChangeShapeType="1"/>
            <a:stCxn id="84998" idx="1"/>
          </p:cNvCxnSpPr>
          <p:nvPr/>
        </p:nvCxnSpPr>
        <p:spPr bwMode="auto">
          <a:xfrm rot="10800000">
            <a:off x="3606800" y="6146800"/>
            <a:ext cx="955675" cy="0"/>
          </a:xfrm>
          <a:prstGeom prst="straightConnector1">
            <a:avLst/>
          </a:prstGeom>
          <a:noFill/>
          <a:ln w="12700">
            <a:solidFill>
              <a:schemeClr val="tx1"/>
            </a:solidFill>
            <a:round/>
            <a:headEnd type="triangle" w="med" len="med"/>
            <a:tailEnd type="triangle" w="med" len="med"/>
          </a:ln>
        </p:spPr>
      </p:cxnSp>
      <p:sp>
        <p:nvSpPr>
          <p:cNvPr id="75798" name="Line 24"/>
          <p:cNvSpPr>
            <a:spLocks noChangeShapeType="1"/>
          </p:cNvSpPr>
          <p:nvPr/>
        </p:nvSpPr>
        <p:spPr bwMode="auto">
          <a:xfrm>
            <a:off x="2628900" y="5473700"/>
            <a:ext cx="393700" cy="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5799" name="Line 25"/>
          <p:cNvSpPr>
            <a:spLocks noChangeShapeType="1"/>
          </p:cNvSpPr>
          <p:nvPr/>
        </p:nvSpPr>
        <p:spPr bwMode="auto">
          <a:xfrm>
            <a:off x="2184400" y="5562600"/>
            <a:ext cx="0" cy="2540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5800" name="Line 26"/>
          <p:cNvSpPr>
            <a:spLocks noChangeShapeType="1"/>
          </p:cNvSpPr>
          <p:nvPr/>
        </p:nvSpPr>
        <p:spPr bwMode="auto">
          <a:xfrm>
            <a:off x="2717800" y="5156200"/>
            <a:ext cx="3670300" cy="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5801" name="Line 27"/>
          <p:cNvSpPr>
            <a:spLocks noChangeShapeType="1"/>
          </p:cNvSpPr>
          <p:nvPr/>
        </p:nvSpPr>
        <p:spPr bwMode="auto">
          <a:xfrm>
            <a:off x="3606800" y="5473700"/>
            <a:ext cx="2794000" cy="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75802" name="AutoShape 28"/>
          <p:cNvSpPr>
            <a:spLocks noChangeArrowheads="1"/>
          </p:cNvSpPr>
          <p:nvPr/>
        </p:nvSpPr>
        <p:spPr bwMode="auto">
          <a:xfrm>
            <a:off x="3022600" y="5207000"/>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800">
                <a:solidFill>
                  <a:schemeClr val="bg1"/>
                </a:solidFill>
              </a:rPr>
              <a:t>SSA</a:t>
            </a:r>
          </a:p>
        </p:txBody>
      </p:sp>
      <p:sp>
        <p:nvSpPr>
          <p:cNvPr id="75803" name="AutoShape 29"/>
          <p:cNvSpPr>
            <a:spLocks noChangeArrowheads="1"/>
          </p:cNvSpPr>
          <p:nvPr/>
        </p:nvSpPr>
        <p:spPr bwMode="auto">
          <a:xfrm>
            <a:off x="2997200" y="5892800"/>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HM</a:t>
            </a:r>
          </a:p>
          <a:p>
            <a:pPr algn="ctr"/>
            <a:r>
              <a:rPr lang="en-US" sz="1400">
                <a:solidFill>
                  <a:schemeClr val="bg1"/>
                </a:solidFill>
              </a:rPr>
              <a:t>thread</a:t>
            </a:r>
          </a:p>
        </p:txBody>
      </p:sp>
      <p:sp>
        <p:nvSpPr>
          <p:cNvPr id="75804" name="AutoShape 30"/>
          <p:cNvSpPr>
            <a:spLocks noChangeArrowheads="1"/>
          </p:cNvSpPr>
          <p:nvPr/>
        </p:nvSpPr>
        <p:spPr bwMode="auto">
          <a:xfrm>
            <a:off x="1663700" y="5816600"/>
            <a:ext cx="10080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IOR</a:t>
            </a:r>
          </a:p>
          <a:p>
            <a:pPr algn="ctr"/>
            <a:r>
              <a:rPr lang="en-US" sz="1400">
                <a:solidFill>
                  <a:schemeClr val="bg1"/>
                </a:solidFill>
              </a:rPr>
              <a:t>Interceptor</a:t>
            </a:r>
          </a:p>
        </p:txBody>
      </p:sp>
      <p:sp>
        <p:nvSpPr>
          <p:cNvPr id="75805"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C03C6D13-7DD5-4977-83E1-6DD7FABB7842}" type="slidenum">
              <a:rPr lang="en-US" sz="1400"/>
              <a:pPr algn="r" eaLnBrk="0" hangingPunct="0"/>
              <a:t>169</a:t>
            </a:fld>
            <a:endParaRPr lang="en-US" sz="1400"/>
          </a:p>
        </p:txBody>
      </p:sp>
      <p:sp>
        <p:nvSpPr>
          <p:cNvPr id="17" name="Rectangle 2"/>
          <p:cNvSpPr txBox="1">
            <a:spLocks noChangeArrowheads="1"/>
          </p:cNvSpPr>
          <p:nvPr/>
        </p:nvSpPr>
        <p:spPr bwMode="auto">
          <a:xfrm>
            <a:off x="512763" y="-76200"/>
            <a:ext cx="8202612" cy="6477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Object-based Server-side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DEA51B9-1E76-42F4-8B16-7FFFD7B2CA74}" type="slidenum">
              <a:rPr lang="en-US" smtClean="0"/>
              <a:pPr>
                <a:defRPr/>
              </a:pPr>
              <a:t>17</a:t>
            </a:fld>
            <a:endParaRPr lang="en-US" dirty="0"/>
          </a:p>
        </p:txBody>
      </p:sp>
      <p:sp>
        <p:nvSpPr>
          <p:cNvPr id="7" name="Rectangle 3"/>
          <p:cNvSpPr>
            <a:spLocks noGrp="1" noChangeArrowheads="1"/>
          </p:cNvSpPr>
          <p:nvPr>
            <p:ph type="title" idx="4294967295"/>
          </p:nvPr>
        </p:nvSpPr>
        <p:spPr>
          <a:xfrm>
            <a:off x="-152400" y="47625"/>
            <a:ext cx="9525000" cy="381000"/>
          </a:xfrm>
          <a:noFill/>
        </p:spPr>
        <p:txBody>
          <a:bodyPr/>
          <a:lstStyle/>
          <a:p>
            <a:pPr eaLnBrk="1" hangingPunct="1">
              <a:lnSpc>
                <a:spcPct val="85000"/>
              </a:lnSpc>
            </a:pPr>
            <a:r>
              <a:rPr lang="en-US" dirty="0" smtClean="0"/>
              <a:t>Specification: Fault Tolerance Criteria (2/4)</a:t>
            </a:r>
          </a:p>
        </p:txBody>
      </p:sp>
      <p:pic>
        <p:nvPicPr>
          <p:cNvPr id="10" name="Content Placeholder 9" descr="end-to-end-small.png"/>
          <p:cNvPicPr>
            <a:picLocks noGrp="1" noChangeAspect="1"/>
          </p:cNvPicPr>
          <p:nvPr>
            <p:ph sz="half" idx="1"/>
          </p:nvPr>
        </p:nvPicPr>
        <p:blipFill>
          <a:blip r:embed="rId4" cstate="print"/>
          <a:stretch>
            <a:fillRect/>
          </a:stretch>
        </p:blipFill>
        <p:spPr>
          <a:xfrm>
            <a:off x="3284833" y="2831068"/>
            <a:ext cx="3649367" cy="1295400"/>
          </a:xfrm>
        </p:spPr>
      </p:pic>
      <p:grpSp>
        <p:nvGrpSpPr>
          <p:cNvPr id="2" name="Group 51"/>
          <p:cNvGrpSpPr/>
          <p:nvPr/>
        </p:nvGrpSpPr>
        <p:grpSpPr>
          <a:xfrm>
            <a:off x="2330329" y="4636678"/>
            <a:ext cx="829733" cy="1166190"/>
            <a:chOff x="76200" y="5181600"/>
            <a:chExt cx="1066800" cy="1447800"/>
          </a:xfrm>
        </p:grpSpPr>
        <p:sp>
          <p:nvSpPr>
            <p:cNvPr id="32" name="Oval 31"/>
            <p:cNvSpPr/>
            <p:nvPr/>
          </p:nvSpPr>
          <p:spPr bwMode="auto">
            <a:xfrm>
              <a:off x="76200" y="5181600"/>
              <a:ext cx="1066800" cy="1447800"/>
            </a:xfrm>
            <a:prstGeom prst="ellipse">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Unicode"/>
                <a:cs typeface="Arial" pitchFamily="34" charset="0"/>
              </a:endParaRPr>
            </a:p>
          </p:txBody>
        </p:sp>
        <p:sp>
          <p:nvSpPr>
            <p:cNvPr id="33" name="Rectangle 32"/>
            <p:cNvSpPr/>
            <p:nvPr/>
          </p:nvSpPr>
          <p:spPr bwMode="auto">
            <a:xfrm>
              <a:off x="2286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34" name="Rectangle 33"/>
            <p:cNvSpPr/>
            <p:nvPr/>
          </p:nvSpPr>
          <p:spPr bwMode="auto">
            <a:xfrm>
              <a:off x="7620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35" name="Rectangle 34"/>
            <p:cNvSpPr/>
            <p:nvPr/>
          </p:nvSpPr>
          <p:spPr bwMode="auto">
            <a:xfrm>
              <a:off x="8382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36" name="Rectangle 35"/>
            <p:cNvSpPr/>
            <p:nvPr/>
          </p:nvSpPr>
          <p:spPr bwMode="auto">
            <a:xfrm>
              <a:off x="1524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37" name="Rectangle 36"/>
            <p:cNvSpPr/>
            <p:nvPr/>
          </p:nvSpPr>
          <p:spPr bwMode="auto">
            <a:xfrm>
              <a:off x="533400" y="6324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cxnSp>
          <p:nvCxnSpPr>
            <p:cNvPr id="38" name="Straight Connector 37"/>
            <p:cNvCxnSpPr>
              <a:stCxn id="43" idx="7"/>
              <a:endCxn id="34" idx="2"/>
            </p:cNvCxnSpPr>
            <p:nvPr/>
          </p:nvCxnSpPr>
          <p:spPr bwMode="auto">
            <a:xfrm rot="5400000" flipH="1" flipV="1">
              <a:off x="693691" y="5695951"/>
              <a:ext cx="163559" cy="20165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9" name="Straight Connector 38"/>
            <p:cNvCxnSpPr>
              <a:endCxn id="43" idx="4"/>
            </p:cNvCxnSpPr>
            <p:nvPr/>
          </p:nvCxnSpPr>
          <p:spPr bwMode="auto">
            <a:xfrm rot="16200000" flipV="1">
              <a:off x="476250" y="6115050"/>
              <a:ext cx="381000" cy="381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0" name="Straight Connector 39"/>
            <p:cNvCxnSpPr>
              <a:stCxn id="35" idx="1"/>
              <a:endCxn id="43" idx="6"/>
            </p:cNvCxnSpPr>
            <p:nvPr/>
          </p:nvCxnSpPr>
          <p:spPr bwMode="auto">
            <a:xfrm rot="10800000">
              <a:off x="685800" y="5905500"/>
              <a:ext cx="1524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1" name="Straight Connector 40"/>
            <p:cNvCxnSpPr>
              <a:stCxn id="36" idx="3"/>
              <a:endCxn id="43" idx="2"/>
            </p:cNvCxnSpPr>
            <p:nvPr/>
          </p:nvCxnSpPr>
          <p:spPr bwMode="auto">
            <a:xfrm flipV="1">
              <a:off x="381000" y="5905500"/>
              <a:ext cx="2286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 name="Straight Connector 41"/>
            <p:cNvCxnSpPr>
              <a:stCxn id="43" idx="1"/>
              <a:endCxn id="33" idx="2"/>
            </p:cNvCxnSpPr>
            <p:nvPr/>
          </p:nvCxnSpPr>
          <p:spPr bwMode="auto">
            <a:xfrm rot="16200000" flipV="1">
              <a:off x="400051" y="5657850"/>
              <a:ext cx="163559" cy="27785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3" name="Oval 42"/>
            <p:cNvSpPr/>
            <p:nvPr/>
          </p:nvSpPr>
          <p:spPr bwMode="auto">
            <a:xfrm>
              <a:off x="609600" y="5867400"/>
              <a:ext cx="76200" cy="76200"/>
            </a:xfrm>
            <a:prstGeom prst="ellipse">
              <a:avLst/>
            </a:prstGeom>
            <a:solidFill>
              <a:schemeClr val="tx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grpSp>
        <p:nvGrpSpPr>
          <p:cNvPr id="3" name="Group 64"/>
          <p:cNvGrpSpPr/>
          <p:nvPr/>
        </p:nvGrpSpPr>
        <p:grpSpPr>
          <a:xfrm>
            <a:off x="2330329" y="2831068"/>
            <a:ext cx="829733" cy="1166190"/>
            <a:chOff x="76200" y="5181600"/>
            <a:chExt cx="1066800" cy="1447800"/>
          </a:xfrm>
        </p:grpSpPr>
        <p:sp>
          <p:nvSpPr>
            <p:cNvPr id="20" name="Oval 19"/>
            <p:cNvSpPr/>
            <p:nvPr/>
          </p:nvSpPr>
          <p:spPr bwMode="auto">
            <a:xfrm>
              <a:off x="76200" y="5181600"/>
              <a:ext cx="1066800" cy="1447800"/>
            </a:xfrm>
            <a:prstGeom prst="ellipse">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Unicode"/>
                <a:cs typeface="Arial" pitchFamily="34" charset="0"/>
              </a:endParaRPr>
            </a:p>
          </p:txBody>
        </p:sp>
        <p:sp>
          <p:nvSpPr>
            <p:cNvPr id="21" name="Rectangle 20"/>
            <p:cNvSpPr/>
            <p:nvPr/>
          </p:nvSpPr>
          <p:spPr bwMode="auto">
            <a:xfrm>
              <a:off x="2286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22" name="Rectangle 21"/>
            <p:cNvSpPr/>
            <p:nvPr/>
          </p:nvSpPr>
          <p:spPr bwMode="auto">
            <a:xfrm>
              <a:off x="7620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23" name="Rectangle 22"/>
            <p:cNvSpPr/>
            <p:nvPr/>
          </p:nvSpPr>
          <p:spPr bwMode="auto">
            <a:xfrm>
              <a:off x="8382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24" name="Rectangle 23"/>
            <p:cNvSpPr/>
            <p:nvPr/>
          </p:nvSpPr>
          <p:spPr bwMode="auto">
            <a:xfrm>
              <a:off x="1524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25" name="Rectangle 24"/>
            <p:cNvSpPr/>
            <p:nvPr/>
          </p:nvSpPr>
          <p:spPr bwMode="auto">
            <a:xfrm>
              <a:off x="533400" y="6324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cxnSp>
          <p:nvCxnSpPr>
            <p:cNvPr id="26" name="Straight Connector 25"/>
            <p:cNvCxnSpPr>
              <a:stCxn id="31" idx="7"/>
              <a:endCxn id="22" idx="2"/>
            </p:cNvCxnSpPr>
            <p:nvPr/>
          </p:nvCxnSpPr>
          <p:spPr bwMode="auto">
            <a:xfrm rot="5400000" flipH="1" flipV="1">
              <a:off x="693691" y="5695951"/>
              <a:ext cx="163559" cy="20165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Straight Connector 26"/>
            <p:cNvCxnSpPr>
              <a:endCxn id="31" idx="4"/>
            </p:cNvCxnSpPr>
            <p:nvPr/>
          </p:nvCxnSpPr>
          <p:spPr bwMode="auto">
            <a:xfrm rot="16200000" flipV="1">
              <a:off x="476250" y="6115050"/>
              <a:ext cx="381000" cy="381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p:cNvCxnSpPr>
              <a:stCxn id="23" idx="1"/>
              <a:endCxn id="31" idx="6"/>
            </p:cNvCxnSpPr>
            <p:nvPr/>
          </p:nvCxnSpPr>
          <p:spPr bwMode="auto">
            <a:xfrm rot="10800000">
              <a:off x="685800" y="5905500"/>
              <a:ext cx="1524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p:cNvCxnSpPr>
              <a:stCxn id="24" idx="3"/>
              <a:endCxn id="31" idx="2"/>
            </p:cNvCxnSpPr>
            <p:nvPr/>
          </p:nvCxnSpPr>
          <p:spPr bwMode="auto">
            <a:xfrm flipV="1">
              <a:off x="381000" y="5905500"/>
              <a:ext cx="2286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p:cNvCxnSpPr>
              <a:stCxn id="31" idx="1"/>
              <a:endCxn id="21" idx="2"/>
            </p:cNvCxnSpPr>
            <p:nvPr/>
          </p:nvCxnSpPr>
          <p:spPr bwMode="auto">
            <a:xfrm rot="16200000" flipV="1">
              <a:off x="400051" y="5657850"/>
              <a:ext cx="163559" cy="27785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1" name="Oval 30"/>
            <p:cNvSpPr/>
            <p:nvPr/>
          </p:nvSpPr>
          <p:spPr bwMode="auto">
            <a:xfrm>
              <a:off x="609600" y="5867400"/>
              <a:ext cx="76200" cy="76200"/>
            </a:xfrm>
            <a:prstGeom prst="ellipse">
              <a:avLst/>
            </a:prstGeom>
            <a:solidFill>
              <a:schemeClr val="tx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sp>
        <p:nvSpPr>
          <p:cNvPr id="15" name="TextBox 14"/>
          <p:cNvSpPr txBox="1"/>
          <p:nvPr/>
        </p:nvSpPr>
        <p:spPr>
          <a:xfrm>
            <a:off x="2330329" y="4050268"/>
            <a:ext cx="914400" cy="369332"/>
          </a:xfrm>
          <a:prstGeom prst="rect">
            <a:avLst/>
          </a:prstGeom>
          <a:noFill/>
        </p:spPr>
        <p:txBody>
          <a:bodyPr wrap="square" rtlCol="0">
            <a:spAutoFit/>
          </a:bodyPr>
          <a:lstStyle/>
          <a:p>
            <a:r>
              <a:rPr lang="en-US" sz="1800" b="1" dirty="0" smtClean="0"/>
              <a:t>Pool 1</a:t>
            </a:r>
            <a:endParaRPr lang="en-US" sz="1800" b="1" dirty="0"/>
          </a:p>
        </p:txBody>
      </p:sp>
      <p:cxnSp>
        <p:nvCxnSpPr>
          <p:cNvPr id="18" name="Straight Connector 17"/>
          <p:cNvCxnSpPr/>
          <p:nvPr/>
        </p:nvCxnSpPr>
        <p:spPr bwMode="auto">
          <a:xfrm>
            <a:off x="1796929" y="5193268"/>
            <a:ext cx="533400" cy="26505"/>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19" name="Straight Connector 18"/>
          <p:cNvCxnSpPr/>
          <p:nvPr/>
        </p:nvCxnSpPr>
        <p:spPr bwMode="auto">
          <a:xfrm rot="5400000">
            <a:off x="1409703" y="3771901"/>
            <a:ext cx="838199"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extBox 57"/>
          <p:cNvSpPr txBox="1"/>
          <p:nvPr/>
        </p:nvSpPr>
        <p:spPr>
          <a:xfrm>
            <a:off x="2330329" y="5802868"/>
            <a:ext cx="914400" cy="369332"/>
          </a:xfrm>
          <a:prstGeom prst="rect">
            <a:avLst/>
          </a:prstGeom>
          <a:noFill/>
        </p:spPr>
        <p:txBody>
          <a:bodyPr wrap="square" rtlCol="0">
            <a:spAutoFit/>
          </a:bodyPr>
          <a:lstStyle/>
          <a:p>
            <a:r>
              <a:rPr lang="en-US" sz="1800" b="1" dirty="0" smtClean="0"/>
              <a:t>Pool 2</a:t>
            </a:r>
            <a:endParaRPr lang="en-US" sz="1800" b="1" dirty="0"/>
          </a:p>
        </p:txBody>
      </p:sp>
      <p:cxnSp>
        <p:nvCxnSpPr>
          <p:cNvPr id="66" name="Straight Connector 65"/>
          <p:cNvCxnSpPr/>
          <p:nvPr/>
        </p:nvCxnSpPr>
        <p:spPr bwMode="auto">
          <a:xfrm>
            <a:off x="1828800" y="3352800"/>
            <a:ext cx="501529" cy="26506"/>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71" name="Content Placeholder 70"/>
          <p:cNvSpPr>
            <a:spLocks noGrp="1"/>
          </p:cNvSpPr>
          <p:nvPr>
            <p:ph sz="half" idx="1"/>
          </p:nvPr>
        </p:nvSpPr>
        <p:spPr>
          <a:xfrm>
            <a:off x="152400" y="533400"/>
            <a:ext cx="7848600" cy="2057400"/>
          </a:xfrm>
        </p:spPr>
        <p:txBody>
          <a:bodyPr/>
          <a:lstStyle/>
          <a:p>
            <a:pPr>
              <a:buClr>
                <a:srgbClr val="C00000"/>
              </a:buClr>
              <a:buFont typeface="Wingdings" pitchFamily="2" charset="2"/>
              <a:buChar char="§"/>
            </a:pPr>
            <a:r>
              <a:rPr lang="en-US" sz="2000" dirty="0" smtClean="0"/>
              <a:t>What is failover granularity for passive replication?</a:t>
            </a:r>
          </a:p>
          <a:p>
            <a:pPr lvl="1">
              <a:buClr>
                <a:srgbClr val="C00000"/>
              </a:buClr>
              <a:buFont typeface="Wingdings" pitchFamily="2" charset="2"/>
              <a:buChar char="§"/>
            </a:pPr>
            <a:r>
              <a:rPr lang="en-US" sz="1800" dirty="0" smtClean="0"/>
              <a:t>Single component failover only? or</a:t>
            </a:r>
          </a:p>
          <a:p>
            <a:pPr lvl="1">
              <a:buClr>
                <a:srgbClr val="C00000"/>
              </a:buClr>
              <a:buFont typeface="Wingdings" pitchFamily="2" charset="2"/>
              <a:buChar char="§"/>
            </a:pPr>
            <a:r>
              <a:rPr lang="en-US" sz="1800" dirty="0" smtClean="0"/>
              <a:t>Larger than a single component?</a:t>
            </a:r>
          </a:p>
          <a:p>
            <a:pPr>
              <a:buClr>
                <a:srgbClr val="C00000"/>
              </a:buClr>
              <a:buFont typeface="Wingdings" pitchFamily="2" charset="2"/>
              <a:buChar char="§"/>
            </a:pPr>
            <a:r>
              <a:rPr lang="en-US" sz="2000" b="1" dirty="0" smtClean="0"/>
              <a:t>Scenario 1:</a:t>
            </a:r>
            <a:r>
              <a:rPr lang="en-US" sz="2000" dirty="0" smtClean="0"/>
              <a:t> Must tolerate catastrophic faults</a:t>
            </a:r>
          </a:p>
          <a:p>
            <a:pPr lvl="1">
              <a:buClr>
                <a:srgbClr val="C00000"/>
              </a:buClr>
            </a:pPr>
            <a:r>
              <a:rPr lang="en-US" sz="1800" dirty="0" smtClean="0"/>
              <a:t>e.g.,  data center failure, network failure</a:t>
            </a:r>
          </a:p>
        </p:txBody>
      </p:sp>
      <p:pic>
        <p:nvPicPr>
          <p:cNvPr id="72" name="Content Placeholder 9" descr="end-to-end-small.png"/>
          <p:cNvPicPr>
            <a:picLocks noGrp="1" noChangeAspect="1"/>
          </p:cNvPicPr>
          <p:nvPr>
            <p:ph sz="half" idx="1"/>
          </p:nvPr>
        </p:nvPicPr>
        <p:blipFill>
          <a:blip r:embed="rId4" cstate="print"/>
          <a:stretch>
            <a:fillRect/>
          </a:stretch>
        </p:blipFill>
        <p:spPr>
          <a:xfrm>
            <a:off x="3284833" y="4736068"/>
            <a:ext cx="3649367" cy="1295400"/>
          </a:xfrm>
        </p:spPr>
      </p:pic>
      <p:grpSp>
        <p:nvGrpSpPr>
          <p:cNvPr id="4" name="Group 51"/>
          <p:cNvGrpSpPr/>
          <p:nvPr/>
        </p:nvGrpSpPr>
        <p:grpSpPr>
          <a:xfrm>
            <a:off x="389233" y="3593068"/>
            <a:ext cx="829733" cy="1166190"/>
            <a:chOff x="76200" y="5181600"/>
            <a:chExt cx="1066800" cy="1447800"/>
          </a:xfrm>
        </p:grpSpPr>
        <p:sp>
          <p:nvSpPr>
            <p:cNvPr id="77" name="Oval 76"/>
            <p:cNvSpPr/>
            <p:nvPr/>
          </p:nvSpPr>
          <p:spPr bwMode="auto">
            <a:xfrm>
              <a:off x="76200" y="5181600"/>
              <a:ext cx="1066800" cy="1447800"/>
            </a:xfrm>
            <a:prstGeom prst="ellipse">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Unicode"/>
                <a:cs typeface="Arial" pitchFamily="34" charset="0"/>
              </a:endParaRPr>
            </a:p>
          </p:txBody>
        </p:sp>
        <p:sp>
          <p:nvSpPr>
            <p:cNvPr id="78" name="Rectangle 77"/>
            <p:cNvSpPr/>
            <p:nvPr/>
          </p:nvSpPr>
          <p:spPr bwMode="auto">
            <a:xfrm>
              <a:off x="2286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79" name="Rectangle 78"/>
            <p:cNvSpPr/>
            <p:nvPr/>
          </p:nvSpPr>
          <p:spPr bwMode="auto">
            <a:xfrm>
              <a:off x="7620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80" name="Rectangle 79"/>
            <p:cNvSpPr/>
            <p:nvPr/>
          </p:nvSpPr>
          <p:spPr bwMode="auto">
            <a:xfrm>
              <a:off x="8382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81" name="Rectangle 80"/>
            <p:cNvSpPr/>
            <p:nvPr/>
          </p:nvSpPr>
          <p:spPr bwMode="auto">
            <a:xfrm>
              <a:off x="1524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82" name="Rectangle 81"/>
            <p:cNvSpPr/>
            <p:nvPr/>
          </p:nvSpPr>
          <p:spPr bwMode="auto">
            <a:xfrm>
              <a:off x="533400" y="6324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cxnSp>
          <p:nvCxnSpPr>
            <p:cNvPr id="83" name="Straight Connector 82"/>
            <p:cNvCxnSpPr>
              <a:stCxn id="88" idx="7"/>
              <a:endCxn id="79" idx="2"/>
            </p:cNvCxnSpPr>
            <p:nvPr/>
          </p:nvCxnSpPr>
          <p:spPr bwMode="auto">
            <a:xfrm rot="5400000" flipH="1" flipV="1">
              <a:off x="693691" y="5695951"/>
              <a:ext cx="163559" cy="20165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4" name="Straight Connector 83"/>
            <p:cNvCxnSpPr>
              <a:endCxn id="88" idx="4"/>
            </p:cNvCxnSpPr>
            <p:nvPr/>
          </p:nvCxnSpPr>
          <p:spPr bwMode="auto">
            <a:xfrm rot="16200000" flipV="1">
              <a:off x="476250" y="6115050"/>
              <a:ext cx="381000" cy="381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5" name="Straight Connector 84"/>
            <p:cNvCxnSpPr>
              <a:stCxn id="80" idx="1"/>
              <a:endCxn id="88" idx="6"/>
            </p:cNvCxnSpPr>
            <p:nvPr/>
          </p:nvCxnSpPr>
          <p:spPr bwMode="auto">
            <a:xfrm rot="10800000">
              <a:off x="685800" y="5905500"/>
              <a:ext cx="1524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6" name="Straight Connector 85"/>
            <p:cNvCxnSpPr>
              <a:stCxn id="81" idx="3"/>
              <a:endCxn id="88" idx="2"/>
            </p:cNvCxnSpPr>
            <p:nvPr/>
          </p:nvCxnSpPr>
          <p:spPr bwMode="auto">
            <a:xfrm flipV="1">
              <a:off x="381000" y="5905500"/>
              <a:ext cx="2286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7" name="Straight Connector 86"/>
            <p:cNvCxnSpPr>
              <a:stCxn id="88" idx="1"/>
              <a:endCxn id="78" idx="2"/>
            </p:cNvCxnSpPr>
            <p:nvPr/>
          </p:nvCxnSpPr>
          <p:spPr bwMode="auto">
            <a:xfrm rot="16200000" flipV="1">
              <a:off x="400051" y="5657850"/>
              <a:ext cx="163559" cy="27785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Oval 87"/>
            <p:cNvSpPr/>
            <p:nvPr/>
          </p:nvSpPr>
          <p:spPr bwMode="auto">
            <a:xfrm>
              <a:off x="609600" y="5867400"/>
              <a:ext cx="76200" cy="76200"/>
            </a:xfrm>
            <a:prstGeom prst="ellipse">
              <a:avLst/>
            </a:prstGeom>
            <a:solidFill>
              <a:schemeClr val="tx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cxnSp>
        <p:nvCxnSpPr>
          <p:cNvPr id="89" name="Straight Connector 88"/>
          <p:cNvCxnSpPr/>
          <p:nvPr/>
        </p:nvCxnSpPr>
        <p:spPr bwMode="auto">
          <a:xfrm>
            <a:off x="1227433" y="4191000"/>
            <a:ext cx="609600"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1" name="TextBox 90"/>
          <p:cNvSpPr txBox="1"/>
          <p:nvPr/>
        </p:nvSpPr>
        <p:spPr>
          <a:xfrm>
            <a:off x="313033" y="4888468"/>
            <a:ext cx="1066800" cy="369332"/>
          </a:xfrm>
          <a:prstGeom prst="rect">
            <a:avLst/>
          </a:prstGeom>
          <a:noFill/>
        </p:spPr>
        <p:txBody>
          <a:bodyPr wrap="square" rtlCol="0">
            <a:spAutoFit/>
          </a:bodyPr>
          <a:lstStyle/>
          <a:p>
            <a:r>
              <a:rPr lang="en-US" sz="1800" b="1" dirty="0" smtClean="0"/>
              <a:t>Clients</a:t>
            </a:r>
            <a:endParaRPr lang="en-US" sz="1800" b="1" dirty="0"/>
          </a:p>
        </p:txBody>
      </p:sp>
      <p:sp>
        <p:nvSpPr>
          <p:cNvPr id="93" name="Down Arrow 92"/>
          <p:cNvSpPr/>
          <p:nvPr/>
        </p:nvSpPr>
        <p:spPr bwMode="auto">
          <a:xfrm>
            <a:off x="4808833" y="4126468"/>
            <a:ext cx="304800" cy="685800"/>
          </a:xfrm>
          <a:prstGeom prst="downArrow">
            <a:avLst/>
          </a:prstGeom>
          <a:solidFill>
            <a:srgbClr val="99CC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4" name="TextBox 93"/>
          <p:cNvSpPr txBox="1"/>
          <p:nvPr/>
        </p:nvSpPr>
        <p:spPr>
          <a:xfrm>
            <a:off x="5113633" y="4202668"/>
            <a:ext cx="1143000" cy="369332"/>
          </a:xfrm>
          <a:prstGeom prst="rect">
            <a:avLst/>
          </a:prstGeom>
          <a:noFill/>
        </p:spPr>
        <p:txBody>
          <a:bodyPr wrap="square" rtlCol="0">
            <a:spAutoFit/>
          </a:bodyPr>
          <a:lstStyle/>
          <a:p>
            <a:r>
              <a:rPr lang="en-US" sz="1800" b="1" dirty="0" smtClean="0"/>
              <a:t>Replica</a:t>
            </a:r>
            <a:endParaRPr lang="en-US" sz="1800" b="1" dirty="0"/>
          </a:p>
        </p:txBody>
      </p:sp>
      <p:sp>
        <p:nvSpPr>
          <p:cNvPr id="95" name="TextBox 94"/>
          <p:cNvSpPr txBox="1"/>
          <p:nvPr/>
        </p:nvSpPr>
        <p:spPr>
          <a:xfrm>
            <a:off x="7239000" y="3733800"/>
            <a:ext cx="1676400" cy="1384995"/>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Whole operational string must </a:t>
            </a:r>
          </a:p>
          <a:p>
            <a:r>
              <a:rPr lang="en-US" b="1" dirty="0" smtClean="0">
                <a:solidFill>
                  <a:srgbClr val="FF0000"/>
                </a:solidFill>
              </a:rPr>
              <a:t>failover</a:t>
            </a:r>
            <a:endParaRPr lang="en-US" b="1" dirty="0">
              <a:solidFill>
                <a:srgbClr val="FF0000"/>
              </a:solidFill>
            </a:endParaRPr>
          </a:p>
        </p:txBody>
      </p:sp>
      <p:cxnSp>
        <p:nvCxnSpPr>
          <p:cNvPr id="101" name="Straight Connector 100"/>
          <p:cNvCxnSpPr/>
          <p:nvPr/>
        </p:nvCxnSpPr>
        <p:spPr bwMode="auto">
          <a:xfrm rot="16200000" flipH="1">
            <a:off x="1333502" y="4686299"/>
            <a:ext cx="990599"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aphicFrame>
        <p:nvGraphicFramePr>
          <p:cNvPr id="160776" name="Object 8"/>
          <p:cNvGraphicFramePr>
            <a:graphicFrameLocks noChangeAspect="1"/>
          </p:cNvGraphicFramePr>
          <p:nvPr/>
        </p:nvGraphicFramePr>
        <p:xfrm>
          <a:off x="6553200" y="685800"/>
          <a:ext cx="838200" cy="698500"/>
        </p:xfrm>
        <a:graphic>
          <a:graphicData uri="http://schemas.openxmlformats.org/presentationml/2006/ole">
            <p:oleObj spid="_x0000_s351234" name="Visio" r:id="rId5" imgW="1585499" imgH="1322962" progId="Visio.Drawing.11">
              <p:embed/>
            </p:oleObj>
          </a:graphicData>
        </a:graphic>
      </p:graphicFrame>
      <p:graphicFrame>
        <p:nvGraphicFramePr>
          <p:cNvPr id="160777" name="Object 9"/>
          <p:cNvGraphicFramePr>
            <a:graphicFrameLocks noChangeAspect="1"/>
          </p:cNvGraphicFramePr>
          <p:nvPr/>
        </p:nvGraphicFramePr>
        <p:xfrm>
          <a:off x="8001000" y="533400"/>
          <a:ext cx="838200" cy="698500"/>
        </p:xfrm>
        <a:graphic>
          <a:graphicData uri="http://schemas.openxmlformats.org/presentationml/2006/ole">
            <p:oleObj spid="_x0000_s351235" name="Visio" r:id="rId6" imgW="1585499" imgH="1322962" progId="Visio.Drawing.11">
              <p:embed/>
            </p:oleObj>
          </a:graphicData>
        </a:graphic>
      </p:graphicFrame>
      <p:cxnSp>
        <p:nvCxnSpPr>
          <p:cNvPr id="137" name="Straight Connector 136"/>
          <p:cNvCxnSpPr/>
          <p:nvPr/>
        </p:nvCxnSpPr>
        <p:spPr bwMode="auto">
          <a:xfrm flipV="1">
            <a:off x="7315200" y="807720"/>
            <a:ext cx="762000" cy="152400"/>
          </a:xfrm>
          <a:prstGeom prst="line">
            <a:avLst/>
          </a:prstGeom>
          <a:solidFill>
            <a:schemeClr val="accent1"/>
          </a:solidFill>
          <a:ln w="25400" cap="flat" cmpd="sng" algn="ctr">
            <a:solidFill>
              <a:schemeClr val="tx1"/>
            </a:solidFill>
            <a:prstDash val="dash"/>
            <a:round/>
            <a:headEnd type="none" w="med" len="med"/>
            <a:tailEnd type="none" w="med" len="med"/>
          </a:ln>
          <a:effectLst/>
        </p:spPr>
      </p:cxnSp>
      <p:graphicFrame>
        <p:nvGraphicFramePr>
          <p:cNvPr id="160778" name="Object 10"/>
          <p:cNvGraphicFramePr>
            <a:graphicFrameLocks noChangeAspect="1"/>
          </p:cNvGraphicFramePr>
          <p:nvPr/>
        </p:nvGraphicFramePr>
        <p:xfrm>
          <a:off x="8001000" y="1295400"/>
          <a:ext cx="838200" cy="698500"/>
        </p:xfrm>
        <a:graphic>
          <a:graphicData uri="http://schemas.openxmlformats.org/presentationml/2006/ole">
            <p:oleObj spid="_x0000_s351236" name="Visio" r:id="rId7" imgW="1585499" imgH="1322962" progId="Visio.Drawing.11">
              <p:embed/>
            </p:oleObj>
          </a:graphicData>
        </a:graphic>
      </p:graphicFrame>
      <p:cxnSp>
        <p:nvCxnSpPr>
          <p:cNvPr id="140" name="Straight Connector 139"/>
          <p:cNvCxnSpPr/>
          <p:nvPr/>
        </p:nvCxnSpPr>
        <p:spPr bwMode="auto">
          <a:xfrm>
            <a:off x="7315200" y="990600"/>
            <a:ext cx="762000" cy="609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44" name="&quot;No&quot; Symbol 143"/>
          <p:cNvSpPr/>
          <p:nvPr/>
        </p:nvSpPr>
        <p:spPr bwMode="auto">
          <a:xfrm>
            <a:off x="2218033" y="3212068"/>
            <a:ext cx="609600" cy="6858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2" name="&quot;No&quot; Symbol 91"/>
          <p:cNvSpPr/>
          <p:nvPr/>
        </p:nvSpPr>
        <p:spPr bwMode="auto">
          <a:xfrm>
            <a:off x="7924800" y="685800"/>
            <a:ext cx="381000" cy="381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8" grpId="0"/>
      <p:bldP spid="91" grpId="0"/>
      <p:bldP spid="93" grpId="0" animBg="1"/>
      <p:bldP spid="94" grpId="0"/>
      <p:bldP spid="95" grpId="0" animBg="1"/>
      <p:bldP spid="144"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xfrm>
            <a:off x="531813" y="-76200"/>
            <a:ext cx="8135937" cy="647700"/>
          </a:xfrm>
        </p:spPr>
        <p:txBody>
          <a:bodyPr/>
          <a:lstStyle/>
          <a:p>
            <a:r>
              <a:rPr lang="en-US" dirty="0" smtClean="0"/>
              <a:t>Object-based Client-side Fault Tolerance</a:t>
            </a:r>
          </a:p>
        </p:txBody>
      </p:sp>
      <p:graphicFrame>
        <p:nvGraphicFramePr>
          <p:cNvPr id="208899" name="Group 3"/>
          <p:cNvGraphicFramePr>
            <a:graphicFrameLocks noGrp="1"/>
          </p:cNvGraphicFramePr>
          <p:nvPr/>
        </p:nvGraphicFramePr>
        <p:xfrm>
          <a:off x="1568450" y="1104900"/>
          <a:ext cx="6230938" cy="2393950"/>
        </p:xfrm>
        <a:graphic>
          <a:graphicData uri="http://schemas.openxmlformats.org/drawingml/2006/table">
            <a:tbl>
              <a:tblPr/>
              <a:tblGrid>
                <a:gridCol w="3562350"/>
                <a:gridCol w="2668588"/>
              </a:tblGrid>
              <a:tr h="444500">
                <a:tc gridSpan="2">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Client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r>
              <a:tr h="482600">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6850">
                <a:tc>
                  <a:txBody>
                    <a:bodyPr/>
                    <a:lstStyle/>
                    <a:p>
                      <a:pPr marL="342900" marR="0" lvl="0" indent="-3429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4998" name="Rectangle 6"/>
          <p:cNvSpPr>
            <a:spLocks noChangeArrowheads="1"/>
          </p:cNvSpPr>
          <p:nvPr/>
        </p:nvSpPr>
        <p:spPr bwMode="auto">
          <a:xfrm>
            <a:off x="4549775" y="5778500"/>
            <a:ext cx="990600" cy="7620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t>server</a:t>
            </a:r>
          </a:p>
        </p:txBody>
      </p:sp>
      <p:sp>
        <p:nvSpPr>
          <p:cNvPr id="85000" name="Rectangle 8"/>
          <p:cNvSpPr>
            <a:spLocks noChangeArrowheads="1"/>
          </p:cNvSpPr>
          <p:nvPr/>
        </p:nvSpPr>
        <p:spPr bwMode="auto">
          <a:xfrm>
            <a:off x="1562100" y="4889500"/>
            <a:ext cx="2133600" cy="16764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eaLnBrk="0" hangingPunct="0">
              <a:defRPr/>
            </a:pPr>
            <a:r>
              <a:rPr lang="en-US" sz="1800"/>
              <a:t>client</a:t>
            </a:r>
          </a:p>
        </p:txBody>
      </p:sp>
      <p:cxnSp>
        <p:nvCxnSpPr>
          <p:cNvPr id="77841" name="AutoShape 21"/>
          <p:cNvCxnSpPr>
            <a:cxnSpLocks noChangeShapeType="1"/>
            <a:stCxn id="84998" idx="1"/>
          </p:cNvCxnSpPr>
          <p:nvPr/>
        </p:nvCxnSpPr>
        <p:spPr bwMode="auto">
          <a:xfrm rot="10800000">
            <a:off x="3459163" y="6156325"/>
            <a:ext cx="1090612" cy="3175"/>
          </a:xfrm>
          <a:prstGeom prst="bentConnector3">
            <a:avLst>
              <a:gd name="adj1" fmla="val 49926"/>
            </a:avLst>
          </a:prstGeom>
          <a:noFill/>
          <a:ln w="12700">
            <a:solidFill>
              <a:schemeClr val="tx1"/>
            </a:solidFill>
            <a:miter lim="800000"/>
            <a:headEnd type="triangle" w="med" len="med"/>
            <a:tailEnd type="triangle" w="med" len="med"/>
          </a:ln>
        </p:spPr>
      </p:cxnSp>
      <p:sp>
        <p:nvSpPr>
          <p:cNvPr id="77842"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A8AE3A6A-50DC-4B00-A7D9-72FBF1AAF209}" type="slidenum">
              <a:rPr lang="en-US" sz="1400"/>
              <a:pPr algn="r" eaLnBrk="0" hangingPunct="0"/>
              <a:t>170</a:t>
            </a:fld>
            <a:endParaRPr lang="en-US" sz="140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43" name="Group 3"/>
          <p:cNvGraphicFramePr>
            <a:graphicFrameLocks noGrp="1"/>
          </p:cNvGraphicFramePr>
          <p:nvPr/>
        </p:nvGraphicFramePr>
        <p:xfrm>
          <a:off x="1568450" y="1104900"/>
          <a:ext cx="6230938" cy="2393950"/>
        </p:xfrm>
        <a:graphic>
          <a:graphicData uri="http://schemas.openxmlformats.org/drawingml/2006/table">
            <a:tbl>
              <a:tblPr/>
              <a:tblGrid>
                <a:gridCol w="3562350"/>
                <a:gridCol w="2668588"/>
              </a:tblGrid>
              <a:tr h="444500">
                <a:tc gridSpan="2">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Client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r>
              <a:tr h="482600">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6850">
                <a:tc>
                  <a:txBody>
                    <a:bodyPr/>
                    <a:lstStyle/>
                    <a:p>
                      <a:pPr marL="342900" marR="0" lvl="0" indent="-3429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Client Request Interceptor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4998" name="Rectangle 6"/>
          <p:cNvSpPr>
            <a:spLocks noChangeArrowheads="1"/>
          </p:cNvSpPr>
          <p:nvPr/>
        </p:nvSpPr>
        <p:spPr bwMode="auto">
          <a:xfrm>
            <a:off x="4549775" y="5778500"/>
            <a:ext cx="990600" cy="7620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t>server</a:t>
            </a:r>
          </a:p>
        </p:txBody>
      </p:sp>
      <p:sp>
        <p:nvSpPr>
          <p:cNvPr id="85000" name="Rectangle 8"/>
          <p:cNvSpPr>
            <a:spLocks noChangeArrowheads="1"/>
          </p:cNvSpPr>
          <p:nvPr/>
        </p:nvSpPr>
        <p:spPr bwMode="auto">
          <a:xfrm>
            <a:off x="1562100" y="4889500"/>
            <a:ext cx="2133600" cy="16764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eaLnBrk="0" hangingPunct="0">
              <a:defRPr/>
            </a:pPr>
            <a:r>
              <a:rPr lang="en-US" sz="1800"/>
              <a:t>client</a:t>
            </a:r>
          </a:p>
        </p:txBody>
      </p:sp>
      <p:cxnSp>
        <p:nvCxnSpPr>
          <p:cNvPr id="79888" name="AutoShape 21"/>
          <p:cNvCxnSpPr>
            <a:cxnSpLocks noChangeShapeType="1"/>
            <a:stCxn id="84998" idx="1"/>
            <a:endCxn id="79889" idx="3"/>
          </p:cNvCxnSpPr>
          <p:nvPr/>
        </p:nvCxnSpPr>
        <p:spPr bwMode="auto">
          <a:xfrm rot="10800000">
            <a:off x="3459163" y="6156325"/>
            <a:ext cx="1090612" cy="3175"/>
          </a:xfrm>
          <a:prstGeom prst="bentConnector3">
            <a:avLst>
              <a:gd name="adj1" fmla="val 49926"/>
            </a:avLst>
          </a:prstGeom>
          <a:noFill/>
          <a:ln w="12700">
            <a:solidFill>
              <a:schemeClr val="tx1"/>
            </a:solidFill>
            <a:miter lim="800000"/>
            <a:headEnd type="triangle" w="med" len="med"/>
            <a:tailEnd type="triangle" w="med" len="med"/>
          </a:ln>
        </p:spPr>
      </p:cxnSp>
      <p:sp>
        <p:nvSpPr>
          <p:cNvPr id="79889" name="AutoShape 19"/>
          <p:cNvSpPr>
            <a:spLocks noChangeArrowheads="1"/>
          </p:cNvSpPr>
          <p:nvPr/>
        </p:nvSpPr>
        <p:spPr bwMode="auto">
          <a:xfrm>
            <a:off x="2527300" y="5892800"/>
            <a:ext cx="9318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Request</a:t>
            </a:r>
          </a:p>
          <a:p>
            <a:pPr algn="ctr"/>
            <a:r>
              <a:rPr lang="en-US" sz="1400">
                <a:solidFill>
                  <a:schemeClr val="bg1"/>
                </a:solidFill>
              </a:rPr>
              <a:t>Interceptor</a:t>
            </a:r>
          </a:p>
        </p:txBody>
      </p:sp>
      <p:sp>
        <p:nvSpPr>
          <p:cNvPr id="79890"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07C09342-F1EC-41B3-8BEE-31652C24CAEA}" type="slidenum">
              <a:rPr lang="en-US" sz="1400"/>
              <a:pPr algn="r" eaLnBrk="0" hangingPunct="0"/>
              <a:t>171</a:t>
            </a:fld>
            <a:endParaRPr lang="en-US" sz="1400"/>
          </a:p>
        </p:txBody>
      </p:sp>
      <p:sp>
        <p:nvSpPr>
          <p:cNvPr id="9" name="Rectangle 2"/>
          <p:cNvSpPr txBox="1">
            <a:spLocks noChangeArrowheads="1"/>
          </p:cNvSpPr>
          <p:nvPr/>
        </p:nvSpPr>
        <p:spPr bwMode="auto">
          <a:xfrm>
            <a:off x="531813" y="-76200"/>
            <a:ext cx="8135937" cy="6477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Object-based Client-side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0947" name="Group 3"/>
          <p:cNvGraphicFramePr>
            <a:graphicFrameLocks noGrp="1"/>
          </p:cNvGraphicFramePr>
          <p:nvPr/>
        </p:nvGraphicFramePr>
        <p:xfrm>
          <a:off x="1568450" y="1104900"/>
          <a:ext cx="6230938" cy="2393950"/>
        </p:xfrm>
        <a:graphic>
          <a:graphicData uri="http://schemas.openxmlformats.org/drawingml/2006/table">
            <a:tbl>
              <a:tblPr/>
              <a:tblGrid>
                <a:gridCol w="3562350"/>
                <a:gridCol w="2668588"/>
              </a:tblGrid>
              <a:tr h="444500">
                <a:tc gridSpan="2">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Client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r>
              <a:tr h="482600">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6850">
                <a:tc>
                  <a:txBody>
                    <a:bodyPr/>
                    <a:lstStyle/>
                    <a:p>
                      <a:pPr marL="342900" marR="0" lvl="0" indent="-3429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Client Request Interceptor</a:t>
                      </a:r>
                    </a:p>
                    <a:p>
                      <a:pPr marL="342900" marR="0" lvl="0" indent="-3429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ForwardingAgent instantiation</a:t>
                      </a:r>
                    </a:p>
                    <a:p>
                      <a:pPr marL="342900" marR="0" lvl="0" indent="-3429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ForwardingAgent with ReplicationManager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4997" name="Rectangle 5"/>
          <p:cNvSpPr>
            <a:spLocks noChangeArrowheads="1"/>
          </p:cNvSpPr>
          <p:nvPr/>
        </p:nvSpPr>
        <p:spPr bwMode="auto">
          <a:xfrm>
            <a:off x="6416675" y="4965700"/>
            <a:ext cx="1371600" cy="8382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Replication</a:t>
            </a:r>
          </a:p>
          <a:p>
            <a:pPr algn="ctr" eaLnBrk="0" hangingPunct="0">
              <a:defRPr/>
            </a:pPr>
            <a:r>
              <a:rPr lang="en-US" sz="1800">
                <a:latin typeface="Arial" pitchFamily="-52" charset="0"/>
                <a:ea typeface="ＭＳ Ｐゴシック" pitchFamily="-52" charset="-128"/>
                <a:cs typeface="ＭＳ Ｐゴシック" pitchFamily="-52" charset="-128"/>
              </a:rPr>
              <a:t>Manager</a:t>
            </a:r>
          </a:p>
        </p:txBody>
      </p:sp>
      <p:sp>
        <p:nvSpPr>
          <p:cNvPr id="84998" name="Rectangle 6"/>
          <p:cNvSpPr>
            <a:spLocks noChangeArrowheads="1"/>
          </p:cNvSpPr>
          <p:nvPr/>
        </p:nvSpPr>
        <p:spPr bwMode="auto">
          <a:xfrm>
            <a:off x="4549775" y="5778500"/>
            <a:ext cx="990600" cy="7620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t>server</a:t>
            </a:r>
          </a:p>
        </p:txBody>
      </p:sp>
      <p:sp>
        <p:nvSpPr>
          <p:cNvPr id="85000" name="Rectangle 8"/>
          <p:cNvSpPr>
            <a:spLocks noChangeArrowheads="1"/>
          </p:cNvSpPr>
          <p:nvPr/>
        </p:nvSpPr>
        <p:spPr bwMode="auto">
          <a:xfrm>
            <a:off x="1562100" y="4889500"/>
            <a:ext cx="2133600" cy="16764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eaLnBrk="0" hangingPunct="0">
              <a:defRPr/>
            </a:pPr>
            <a:r>
              <a:rPr lang="en-US" sz="1800"/>
              <a:t>client</a:t>
            </a:r>
          </a:p>
        </p:txBody>
      </p:sp>
      <p:cxnSp>
        <p:nvCxnSpPr>
          <p:cNvPr id="81937" name="AutoShape 21"/>
          <p:cNvCxnSpPr>
            <a:cxnSpLocks noChangeShapeType="1"/>
            <a:stCxn id="84998" idx="1"/>
            <a:endCxn id="81938" idx="3"/>
          </p:cNvCxnSpPr>
          <p:nvPr/>
        </p:nvCxnSpPr>
        <p:spPr bwMode="auto">
          <a:xfrm rot="10800000">
            <a:off x="3459163" y="6156325"/>
            <a:ext cx="1090612" cy="3175"/>
          </a:xfrm>
          <a:prstGeom prst="bentConnector3">
            <a:avLst>
              <a:gd name="adj1" fmla="val 49926"/>
            </a:avLst>
          </a:prstGeom>
          <a:noFill/>
          <a:ln w="12700">
            <a:solidFill>
              <a:schemeClr val="tx1"/>
            </a:solidFill>
            <a:miter lim="800000"/>
            <a:headEnd type="triangle" w="med" len="med"/>
            <a:tailEnd type="triangle" w="med" len="med"/>
          </a:ln>
        </p:spPr>
      </p:cxnSp>
      <p:sp>
        <p:nvSpPr>
          <p:cNvPr id="81938" name="AutoShape 20"/>
          <p:cNvSpPr>
            <a:spLocks noChangeArrowheads="1"/>
          </p:cNvSpPr>
          <p:nvPr/>
        </p:nvSpPr>
        <p:spPr bwMode="auto">
          <a:xfrm>
            <a:off x="2527300" y="5892800"/>
            <a:ext cx="9318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Request</a:t>
            </a:r>
          </a:p>
          <a:p>
            <a:pPr algn="ctr"/>
            <a:r>
              <a:rPr lang="en-US" sz="1400">
                <a:solidFill>
                  <a:schemeClr val="bg1"/>
                </a:solidFill>
              </a:rPr>
              <a:t>Interceptor</a:t>
            </a:r>
          </a:p>
        </p:txBody>
      </p:sp>
      <p:sp>
        <p:nvSpPr>
          <p:cNvPr id="81939" name="AutoShape 21"/>
          <p:cNvSpPr>
            <a:spLocks noChangeArrowheads="1"/>
          </p:cNvSpPr>
          <p:nvPr/>
        </p:nvSpPr>
        <p:spPr bwMode="auto">
          <a:xfrm>
            <a:off x="2514600" y="5105400"/>
            <a:ext cx="9318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Forwarding</a:t>
            </a:r>
          </a:p>
          <a:p>
            <a:pPr algn="ctr"/>
            <a:r>
              <a:rPr lang="en-US" sz="1400">
                <a:solidFill>
                  <a:schemeClr val="bg1"/>
                </a:solidFill>
              </a:rPr>
              <a:t>Agent</a:t>
            </a:r>
          </a:p>
        </p:txBody>
      </p:sp>
      <p:cxnSp>
        <p:nvCxnSpPr>
          <p:cNvPr id="81940" name="AutoShape 22"/>
          <p:cNvCxnSpPr>
            <a:cxnSpLocks noChangeShapeType="1"/>
            <a:stCxn id="84997" idx="1"/>
            <a:endCxn id="81939" idx="3"/>
          </p:cNvCxnSpPr>
          <p:nvPr/>
        </p:nvCxnSpPr>
        <p:spPr bwMode="auto">
          <a:xfrm flipH="1" flipV="1">
            <a:off x="3446463" y="5368925"/>
            <a:ext cx="2970212" cy="15875"/>
          </a:xfrm>
          <a:prstGeom prst="straightConnector1">
            <a:avLst/>
          </a:prstGeom>
          <a:noFill/>
          <a:ln w="12700">
            <a:solidFill>
              <a:schemeClr val="tx1"/>
            </a:solidFill>
            <a:round/>
            <a:headEnd type="triangle" w="med" len="med"/>
            <a:tailEnd type="triangle" w="med" len="med"/>
          </a:ln>
        </p:spPr>
      </p:cxnSp>
      <p:sp>
        <p:nvSpPr>
          <p:cNvPr id="81941"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C00B3453-F069-4703-A4C2-E9921388BE02}" type="slidenum">
              <a:rPr lang="en-US" sz="1400"/>
              <a:pPr algn="r" eaLnBrk="0" hangingPunct="0"/>
              <a:t>172</a:t>
            </a:fld>
            <a:endParaRPr lang="en-US" sz="1400"/>
          </a:p>
        </p:txBody>
      </p:sp>
      <p:sp>
        <p:nvSpPr>
          <p:cNvPr id="12" name="Rectangle 2"/>
          <p:cNvSpPr txBox="1">
            <a:spLocks noChangeArrowheads="1"/>
          </p:cNvSpPr>
          <p:nvPr/>
        </p:nvSpPr>
        <p:spPr bwMode="auto">
          <a:xfrm>
            <a:off x="531813" y="-76200"/>
            <a:ext cx="8135937" cy="6477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Object-based Client-side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995" name="Group 3"/>
          <p:cNvGraphicFramePr>
            <a:graphicFrameLocks noGrp="1"/>
          </p:cNvGraphicFramePr>
          <p:nvPr/>
        </p:nvGraphicFramePr>
        <p:xfrm>
          <a:off x="1568450" y="1104900"/>
          <a:ext cx="6230938" cy="2393950"/>
        </p:xfrm>
        <a:graphic>
          <a:graphicData uri="http://schemas.openxmlformats.org/drawingml/2006/table">
            <a:tbl>
              <a:tblPr/>
              <a:tblGrid>
                <a:gridCol w="3562350"/>
                <a:gridCol w="2668588"/>
              </a:tblGrid>
              <a:tr h="444500">
                <a:tc gridSpan="2">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CORBA 2.x Client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r>
              <a:tr h="482600">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Configuration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6850">
                <a:tc>
                  <a:txBody>
                    <a:bodyPr/>
                    <a:lstStyle/>
                    <a:p>
                      <a:pPr marL="342900" marR="0" lvl="0" indent="-3429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Client Request Interceptor</a:t>
                      </a:r>
                    </a:p>
                    <a:p>
                      <a:pPr marL="342900" marR="0" lvl="0" indent="-3429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ForwardingAgent instantiation</a:t>
                      </a:r>
                    </a:p>
                    <a:p>
                      <a:pPr marL="342900" marR="0" lvl="0" indent="-3429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ForwardingAgent with ReplicationManager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ReplicationManager reference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84997" name="Rectangle 5"/>
          <p:cNvSpPr>
            <a:spLocks noChangeArrowheads="1"/>
          </p:cNvSpPr>
          <p:nvPr/>
        </p:nvSpPr>
        <p:spPr bwMode="auto">
          <a:xfrm>
            <a:off x="6416675" y="4965700"/>
            <a:ext cx="1371600" cy="8382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Replication</a:t>
            </a:r>
          </a:p>
          <a:p>
            <a:pPr algn="ctr" eaLnBrk="0" hangingPunct="0">
              <a:defRPr/>
            </a:pPr>
            <a:r>
              <a:rPr lang="en-US" sz="1800">
                <a:latin typeface="Arial" pitchFamily="-52" charset="0"/>
                <a:ea typeface="ＭＳ Ｐゴシック" pitchFamily="-52" charset="-128"/>
                <a:cs typeface="ＭＳ Ｐゴシック" pitchFamily="-52" charset="-128"/>
              </a:rPr>
              <a:t>Manager</a:t>
            </a:r>
          </a:p>
        </p:txBody>
      </p:sp>
      <p:sp>
        <p:nvSpPr>
          <p:cNvPr id="84998" name="Rectangle 6"/>
          <p:cNvSpPr>
            <a:spLocks noChangeArrowheads="1"/>
          </p:cNvSpPr>
          <p:nvPr/>
        </p:nvSpPr>
        <p:spPr bwMode="auto">
          <a:xfrm>
            <a:off x="4549775" y="5778500"/>
            <a:ext cx="990600" cy="7620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t>server</a:t>
            </a:r>
          </a:p>
        </p:txBody>
      </p:sp>
      <p:sp>
        <p:nvSpPr>
          <p:cNvPr id="85000" name="Rectangle 8"/>
          <p:cNvSpPr>
            <a:spLocks noChangeArrowheads="1"/>
          </p:cNvSpPr>
          <p:nvPr/>
        </p:nvSpPr>
        <p:spPr bwMode="auto">
          <a:xfrm>
            <a:off x="1562100" y="4889500"/>
            <a:ext cx="2133600" cy="16764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eaLnBrk="0" hangingPunct="0">
              <a:defRPr/>
            </a:pPr>
            <a:r>
              <a:rPr lang="en-US" sz="1800"/>
              <a:t>client</a:t>
            </a:r>
          </a:p>
        </p:txBody>
      </p:sp>
      <p:cxnSp>
        <p:nvCxnSpPr>
          <p:cNvPr id="83985" name="AutoShape 21"/>
          <p:cNvCxnSpPr>
            <a:cxnSpLocks noChangeShapeType="1"/>
            <a:stCxn id="84998" idx="1"/>
            <a:endCxn id="83986" idx="3"/>
          </p:cNvCxnSpPr>
          <p:nvPr/>
        </p:nvCxnSpPr>
        <p:spPr bwMode="auto">
          <a:xfrm rot="10800000">
            <a:off x="3459163" y="6156325"/>
            <a:ext cx="1090612" cy="3175"/>
          </a:xfrm>
          <a:prstGeom prst="bentConnector3">
            <a:avLst>
              <a:gd name="adj1" fmla="val 49926"/>
            </a:avLst>
          </a:prstGeom>
          <a:noFill/>
          <a:ln w="12700">
            <a:solidFill>
              <a:schemeClr val="tx1"/>
            </a:solidFill>
            <a:miter lim="800000"/>
            <a:headEnd type="triangle" w="med" len="med"/>
            <a:tailEnd type="triangle" w="med" len="med"/>
          </a:ln>
        </p:spPr>
      </p:cxnSp>
      <p:sp>
        <p:nvSpPr>
          <p:cNvPr id="83986" name="AutoShape 20"/>
          <p:cNvSpPr>
            <a:spLocks noChangeArrowheads="1"/>
          </p:cNvSpPr>
          <p:nvPr/>
        </p:nvSpPr>
        <p:spPr bwMode="auto">
          <a:xfrm>
            <a:off x="2527300" y="5892800"/>
            <a:ext cx="9318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Request</a:t>
            </a:r>
          </a:p>
          <a:p>
            <a:pPr algn="ctr"/>
            <a:r>
              <a:rPr lang="en-US" sz="1400">
                <a:solidFill>
                  <a:schemeClr val="bg1"/>
                </a:solidFill>
              </a:rPr>
              <a:t>Interceptor</a:t>
            </a:r>
          </a:p>
        </p:txBody>
      </p:sp>
      <p:sp>
        <p:nvSpPr>
          <p:cNvPr id="83987" name="AutoShape 21"/>
          <p:cNvSpPr>
            <a:spLocks noChangeArrowheads="1"/>
          </p:cNvSpPr>
          <p:nvPr/>
        </p:nvSpPr>
        <p:spPr bwMode="auto">
          <a:xfrm>
            <a:off x="2514600" y="5105400"/>
            <a:ext cx="9318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Forwarding</a:t>
            </a:r>
          </a:p>
          <a:p>
            <a:pPr algn="ctr"/>
            <a:r>
              <a:rPr lang="en-US" sz="1400">
                <a:solidFill>
                  <a:schemeClr val="bg1"/>
                </a:solidFill>
              </a:rPr>
              <a:t>Agent</a:t>
            </a:r>
          </a:p>
        </p:txBody>
      </p:sp>
      <p:cxnSp>
        <p:nvCxnSpPr>
          <p:cNvPr id="83988" name="AutoShape 22"/>
          <p:cNvCxnSpPr>
            <a:cxnSpLocks noChangeShapeType="1"/>
            <a:stCxn id="84997" idx="1"/>
            <a:endCxn id="83987" idx="3"/>
          </p:cNvCxnSpPr>
          <p:nvPr/>
        </p:nvCxnSpPr>
        <p:spPr bwMode="auto">
          <a:xfrm flipH="1" flipV="1">
            <a:off x="3446463" y="5368925"/>
            <a:ext cx="2970212" cy="15875"/>
          </a:xfrm>
          <a:prstGeom prst="straightConnector1">
            <a:avLst/>
          </a:prstGeom>
          <a:noFill/>
          <a:ln w="12700">
            <a:solidFill>
              <a:schemeClr val="tx1"/>
            </a:solidFill>
            <a:round/>
            <a:headEnd type="triangle" w="med" len="med"/>
            <a:tailEnd type="triangle" w="med" len="med"/>
          </a:ln>
        </p:spPr>
      </p:cxnSp>
      <p:sp>
        <p:nvSpPr>
          <p:cNvPr id="83989"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D0BE0EE0-FE96-4EFE-8C75-609DE27214B5}" type="slidenum">
              <a:rPr lang="en-US" sz="1400"/>
              <a:pPr algn="r" eaLnBrk="0" hangingPunct="0"/>
              <a:t>173</a:t>
            </a:fld>
            <a:endParaRPr lang="en-US" sz="1400"/>
          </a:p>
        </p:txBody>
      </p:sp>
      <p:sp>
        <p:nvSpPr>
          <p:cNvPr id="12" name="Rectangle 2"/>
          <p:cNvSpPr txBox="1">
            <a:spLocks noChangeArrowheads="1"/>
          </p:cNvSpPr>
          <p:nvPr/>
        </p:nvSpPr>
        <p:spPr bwMode="auto">
          <a:xfrm>
            <a:off x="531813" y="-76200"/>
            <a:ext cx="8135937" cy="6477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Object-based Client-side Fault Tolerance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3C3B46D6-3444-47BA-AB7B-DC2BFB77D51A}" type="slidenum">
              <a:rPr lang="en-US" sz="1400"/>
              <a:pPr algn="r" eaLnBrk="0" hangingPunct="0"/>
              <a:t>174</a:t>
            </a:fld>
            <a:endParaRPr lang="en-US" sz="1400"/>
          </a:p>
        </p:txBody>
      </p:sp>
      <p:sp>
        <p:nvSpPr>
          <p:cNvPr id="86018" name="Rectangle 3"/>
          <p:cNvSpPr>
            <a:spLocks noGrp="1" noChangeArrowheads="1"/>
          </p:cNvSpPr>
          <p:nvPr>
            <p:ph type="title" idx="4294967295"/>
          </p:nvPr>
        </p:nvSpPr>
        <p:spPr>
          <a:xfrm>
            <a:off x="55563" y="-76200"/>
            <a:ext cx="9023350" cy="585787"/>
          </a:xfrm>
        </p:spPr>
        <p:txBody>
          <a:bodyPr/>
          <a:lstStyle/>
          <a:p>
            <a:r>
              <a:rPr lang="en-US" dirty="0" smtClean="0"/>
              <a:t>Addressing Limitations with Object-based FT</a:t>
            </a:r>
          </a:p>
        </p:txBody>
      </p:sp>
      <p:sp>
        <p:nvSpPr>
          <p:cNvPr id="86019" name="Rectangle 160"/>
          <p:cNvSpPr>
            <a:spLocks noChangeArrowheads="1"/>
          </p:cNvSpPr>
          <p:nvPr/>
        </p:nvSpPr>
        <p:spPr bwMode="auto">
          <a:xfrm>
            <a:off x="612775" y="1733550"/>
            <a:ext cx="7854950" cy="4598182"/>
          </a:xfrm>
          <a:prstGeom prst="rect">
            <a:avLst/>
          </a:prstGeom>
          <a:noFill/>
          <a:ln w="12700">
            <a:noFill/>
            <a:miter lim="800000"/>
            <a:headEnd/>
            <a:tailEnd/>
          </a:ln>
        </p:spPr>
        <p:txBody>
          <a:bodyPr>
            <a:prstTxWarp prst="textNoShape">
              <a:avLst/>
            </a:prstTxWarp>
            <a:spAutoFit/>
          </a:bodyPr>
          <a:lstStyle/>
          <a:p>
            <a:pPr marL="466725" indent="-466725" algn="l">
              <a:lnSpc>
                <a:spcPct val="90000"/>
              </a:lnSpc>
              <a:spcBef>
                <a:spcPct val="20000"/>
              </a:spcBef>
            </a:pPr>
            <a:r>
              <a:rPr lang="en-US" sz="2400" dirty="0" smtClean="0"/>
              <a:t>	Object-based </a:t>
            </a:r>
            <a:r>
              <a:rPr lang="en-US" sz="2400" dirty="0"/>
              <a:t>fault-tolerance incurs additional development effort for</a:t>
            </a:r>
          </a:p>
          <a:p>
            <a:pPr marL="466725" indent="-466725" algn="l">
              <a:lnSpc>
                <a:spcPct val="90000"/>
              </a:lnSpc>
              <a:spcBef>
                <a:spcPct val="20000"/>
              </a:spcBef>
            </a:pPr>
            <a:endParaRPr lang="en-US" sz="2400" dirty="0"/>
          </a:p>
          <a:p>
            <a:pPr marL="466725" indent="-466725" algn="l">
              <a:lnSpc>
                <a:spcPct val="90000"/>
              </a:lnSpc>
              <a:spcBef>
                <a:spcPct val="20000"/>
              </a:spcBef>
              <a:buClr>
                <a:srgbClr val="004080"/>
              </a:buClr>
              <a:buFont typeface="Arial" pitchFamily="-123" charset="0"/>
              <a:buAutoNum type="arabicPeriod"/>
            </a:pPr>
            <a:r>
              <a:rPr lang="en-US" sz="2400" dirty="0" smtClean="0"/>
              <a:t>Object implementation</a:t>
            </a:r>
          </a:p>
          <a:p>
            <a:pPr marL="466725" indent="-466725" algn="l">
              <a:lnSpc>
                <a:spcPct val="90000"/>
              </a:lnSpc>
              <a:spcBef>
                <a:spcPct val="20000"/>
              </a:spcBef>
              <a:buClr>
                <a:srgbClr val="004080"/>
              </a:buClr>
              <a:buFont typeface="Arial" pitchFamily="-123" charset="0"/>
              <a:buAutoNum type="arabicPeriod"/>
            </a:pPr>
            <a:r>
              <a:rPr lang="en-US" sz="2400" dirty="0" smtClean="0"/>
              <a:t>Initialization </a:t>
            </a:r>
            <a:r>
              <a:rPr lang="en-US" sz="2400" dirty="0"/>
              <a:t>and setup of the </a:t>
            </a:r>
            <a:r>
              <a:rPr lang="en-US" sz="2400" dirty="0" smtClean="0"/>
              <a:t>fault-tolerance infrastructure</a:t>
            </a:r>
            <a:endParaRPr lang="en-US" sz="2400" dirty="0"/>
          </a:p>
          <a:p>
            <a:pPr marL="466725" indent="-466725" algn="l">
              <a:lnSpc>
                <a:spcPct val="90000"/>
              </a:lnSpc>
              <a:spcBef>
                <a:spcPct val="20000"/>
              </a:spcBef>
              <a:buClr>
                <a:srgbClr val="004080"/>
              </a:buClr>
              <a:buFont typeface="Arial" pitchFamily="-123" charset="0"/>
              <a:buAutoNum type="arabicPeriod"/>
            </a:pPr>
            <a:r>
              <a:rPr lang="en-US" sz="2400" dirty="0" smtClean="0"/>
              <a:t>Configuration </a:t>
            </a:r>
            <a:r>
              <a:rPr lang="en-US" sz="2400" dirty="0"/>
              <a:t>of fault-tolerance properties</a:t>
            </a:r>
          </a:p>
          <a:p>
            <a:pPr marL="466725" indent="-466725" algn="l">
              <a:lnSpc>
                <a:spcPct val="90000"/>
              </a:lnSpc>
              <a:spcBef>
                <a:spcPct val="20000"/>
              </a:spcBef>
              <a:buClr>
                <a:srgbClr val="004080"/>
              </a:buClr>
              <a:buFont typeface="Arial" pitchFamily="-123" charset="0"/>
              <a:buAutoNum type="arabicPeriod"/>
            </a:pPr>
            <a:endParaRPr lang="en-US" sz="2400" dirty="0"/>
          </a:p>
          <a:p>
            <a:pPr marL="466725" indent="-466725" algn="l">
              <a:lnSpc>
                <a:spcPct val="90000"/>
              </a:lnSpc>
              <a:spcBef>
                <a:spcPct val="20000"/>
              </a:spcBef>
              <a:buClr>
                <a:srgbClr val="004080"/>
              </a:buClr>
              <a:buFont typeface="Arial" pitchFamily="-123" charset="0"/>
              <a:buNone/>
            </a:pPr>
            <a:r>
              <a:rPr lang="en-US" sz="2400" dirty="0" smtClean="0"/>
              <a:t>	This </a:t>
            </a:r>
            <a:r>
              <a:rPr lang="en-US" sz="2400" dirty="0"/>
              <a:t>adds additional sources for </a:t>
            </a:r>
            <a:r>
              <a:rPr lang="en-US" sz="2400" dirty="0" err="1"/>
              <a:t>accidential</a:t>
            </a:r>
            <a:r>
              <a:rPr lang="en-US" sz="2400" dirty="0"/>
              <a:t> errors </a:t>
            </a:r>
            <a:r>
              <a:rPr lang="en-US" sz="2400" dirty="0" smtClean="0"/>
              <a:t>such as </a:t>
            </a:r>
            <a:r>
              <a:rPr lang="en-US" sz="2400" dirty="0"/>
              <a:t>missed </a:t>
            </a:r>
            <a:r>
              <a:rPr lang="en-US" sz="2400" dirty="0" err="1"/>
              <a:t>intialization</a:t>
            </a:r>
            <a:r>
              <a:rPr lang="en-US" sz="2400" dirty="0"/>
              <a:t> steps of wrong order of steps.</a:t>
            </a:r>
          </a:p>
          <a:p>
            <a:pPr marL="466725" indent="-466725" algn="l">
              <a:lnSpc>
                <a:spcPct val="90000"/>
              </a:lnSpc>
              <a:spcBef>
                <a:spcPct val="20000"/>
              </a:spcBef>
              <a:buFontTx/>
              <a:buChar char="•"/>
            </a:pPr>
            <a:endParaRPr lang="en-US" sz="2400" dirty="0"/>
          </a:p>
        </p:txBody>
      </p:sp>
      <p:sp>
        <p:nvSpPr>
          <p:cNvPr id="219141" name="Text Box 5"/>
          <p:cNvSpPr txBox="1">
            <a:spLocks noChangeArrowheads="1"/>
          </p:cNvSpPr>
          <p:nvPr/>
        </p:nvSpPr>
        <p:spPr bwMode="auto">
          <a:xfrm>
            <a:off x="222250" y="6311900"/>
            <a:ext cx="8639175" cy="376238"/>
          </a:xfrm>
          <a:prstGeom prst="rect">
            <a:avLst/>
          </a:prstGeom>
          <a:solidFill>
            <a:schemeClr val="folHlink"/>
          </a:solidFill>
          <a:ln w="9525">
            <a:solidFill>
              <a:schemeClr val="tx1"/>
            </a:solidFill>
            <a:miter lim="800000"/>
            <a:headEnd/>
            <a:tailEnd/>
          </a:ln>
        </p:spPr>
        <p:txBody>
          <a:bodyPr>
            <a:prstTxWarp prst="textNoShape">
              <a:avLst/>
            </a:prstTxWarp>
            <a:spAutoFit/>
          </a:bodyPr>
          <a:lstStyle/>
          <a:p>
            <a:pPr algn="ctr"/>
            <a:r>
              <a:rPr lang="en-US" sz="1800"/>
              <a:t>CORFU uses component-based infrastructure to reduce this effort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1"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60"/>
          <p:cNvSpPr>
            <a:spLocks noChangeArrowheads="1"/>
          </p:cNvSpPr>
          <p:nvPr/>
        </p:nvSpPr>
        <p:spPr bwMode="auto">
          <a:xfrm>
            <a:off x="5559425" y="3201988"/>
            <a:ext cx="2738438" cy="1949450"/>
          </a:xfrm>
          <a:prstGeom prst="rect">
            <a:avLst/>
          </a:prstGeom>
          <a:solidFill>
            <a:srgbClr val="FFAC3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0114"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FEC2B10C-8AD6-4FD5-84C8-57E125DABE62}" type="slidenum">
              <a:rPr lang="en-US" sz="1400"/>
              <a:pPr algn="r" eaLnBrk="0" hangingPunct="0"/>
              <a:t>175</a:t>
            </a:fld>
            <a:endParaRPr lang="en-US" sz="1400"/>
          </a:p>
        </p:txBody>
      </p:sp>
      <p:sp>
        <p:nvSpPr>
          <p:cNvPr id="90115" name="Rectangle 3"/>
          <p:cNvSpPr>
            <a:spLocks noGrp="1" noChangeArrowheads="1"/>
          </p:cNvSpPr>
          <p:nvPr>
            <p:ph type="title" idx="4294967295"/>
          </p:nvPr>
        </p:nvSpPr>
        <p:spPr>
          <a:xfrm>
            <a:off x="411163" y="-76200"/>
            <a:ext cx="8509000" cy="587375"/>
          </a:xfrm>
        </p:spPr>
        <p:txBody>
          <a:bodyPr/>
          <a:lstStyle/>
          <a:p>
            <a:r>
              <a:rPr lang="en-US" dirty="0"/>
              <a:t>Single Component Replication Context</a:t>
            </a:r>
          </a:p>
        </p:txBody>
      </p:sp>
      <p:sp>
        <p:nvSpPr>
          <p:cNvPr id="90116" name="AutoShape 82"/>
          <p:cNvSpPr>
            <a:spLocks noChangeArrowheads="1"/>
          </p:cNvSpPr>
          <p:nvPr/>
        </p:nvSpPr>
        <p:spPr bwMode="auto">
          <a:xfrm>
            <a:off x="6210300" y="3538538"/>
            <a:ext cx="1616075" cy="1246187"/>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sz="1800"/>
              <a:t>Archive </a:t>
            </a:r>
            <a:br>
              <a:rPr lang="en-GB" sz="1800"/>
            </a:br>
            <a:r>
              <a:rPr lang="en-GB" sz="1800"/>
              <a:t>Component</a:t>
            </a:r>
          </a:p>
        </p:txBody>
      </p:sp>
      <p:sp>
        <p:nvSpPr>
          <p:cNvPr id="90117" name="Text Box 61"/>
          <p:cNvSpPr txBox="1">
            <a:spLocks noChangeArrowheads="1"/>
          </p:cNvSpPr>
          <p:nvPr/>
        </p:nvSpPr>
        <p:spPr bwMode="auto">
          <a:xfrm>
            <a:off x="5599113" y="4822825"/>
            <a:ext cx="1065212" cy="336550"/>
          </a:xfrm>
          <a:prstGeom prst="rect">
            <a:avLst/>
          </a:prstGeom>
          <a:noFill/>
          <a:ln w="9525">
            <a:noFill/>
            <a:miter lim="800000"/>
            <a:headEnd/>
            <a:tailEnd/>
          </a:ln>
        </p:spPr>
        <p:txBody>
          <a:bodyPr wrap="none">
            <a:prstTxWarp prst="textNoShape">
              <a:avLst/>
            </a:prstTxWarp>
            <a:spAutoFit/>
          </a:bodyPr>
          <a:lstStyle/>
          <a:p>
            <a:pPr eaLnBrk="0" hangingPunct="0"/>
            <a:r>
              <a:rPr lang="en-GB" sz="1600"/>
              <a:t>Container</a:t>
            </a:r>
          </a:p>
        </p:txBody>
      </p:sp>
      <p:grpSp>
        <p:nvGrpSpPr>
          <p:cNvPr id="2" name="Group 105"/>
          <p:cNvGrpSpPr>
            <a:grpSpLocks/>
          </p:cNvGrpSpPr>
          <p:nvPr/>
        </p:nvGrpSpPr>
        <p:grpSpPr bwMode="auto">
          <a:xfrm rot="5400000">
            <a:off x="7373938" y="3328988"/>
            <a:ext cx="249237" cy="198437"/>
            <a:chOff x="204" y="3349"/>
            <a:chExt cx="259" cy="204"/>
          </a:xfrm>
        </p:grpSpPr>
        <p:sp>
          <p:nvSpPr>
            <p:cNvPr id="90130" name="Line 106"/>
            <p:cNvSpPr>
              <a:spLocks noChangeShapeType="1"/>
            </p:cNvSpPr>
            <p:nvPr/>
          </p:nvSpPr>
          <p:spPr bwMode="auto">
            <a:xfrm flipH="1" flipV="1">
              <a:off x="253" y="3451"/>
              <a:ext cx="21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0131" name="Oval 107"/>
            <p:cNvSpPr>
              <a:spLocks noChangeArrowheads="1"/>
            </p:cNvSpPr>
            <p:nvPr/>
          </p:nvSpPr>
          <p:spPr bwMode="auto">
            <a:xfrm>
              <a:off x="204" y="3349"/>
              <a:ext cx="203" cy="204"/>
            </a:xfrm>
            <a:prstGeom prst="ellipse">
              <a:avLst/>
            </a:prstGeom>
            <a:solidFill>
              <a:srgbClr val="336699"/>
            </a:solidFill>
            <a:ln w="9525">
              <a:solidFill>
                <a:schemeClr val="tx1"/>
              </a:solidFill>
              <a:round/>
              <a:headEnd/>
              <a:tailEnd/>
            </a:ln>
          </p:spPr>
          <p:txBody>
            <a:bodyPr wrap="none" anchor="ctr">
              <a:prstTxWarp prst="textNoShape">
                <a:avLst/>
              </a:prstTxWarp>
            </a:bodyPr>
            <a:lstStyle/>
            <a:p>
              <a:pPr eaLnBrk="0" hangingPunct="0"/>
              <a:endParaRPr lang="en-US" sz="1800" u="sng"/>
            </a:p>
          </p:txBody>
        </p:sp>
      </p:grpSp>
      <p:sp>
        <p:nvSpPr>
          <p:cNvPr id="90119" name="Rectangle 125"/>
          <p:cNvSpPr>
            <a:spLocks noChangeArrowheads="1"/>
          </p:cNvSpPr>
          <p:nvPr/>
        </p:nvSpPr>
        <p:spPr bwMode="auto">
          <a:xfrm>
            <a:off x="5903913" y="1606550"/>
            <a:ext cx="1284287" cy="785813"/>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Archive </a:t>
            </a:r>
          </a:p>
        </p:txBody>
      </p:sp>
      <p:sp>
        <p:nvSpPr>
          <p:cNvPr id="90120" name="Line 93"/>
          <p:cNvSpPr>
            <a:spLocks noChangeShapeType="1"/>
          </p:cNvSpPr>
          <p:nvPr/>
        </p:nvSpPr>
        <p:spPr bwMode="auto">
          <a:xfrm flipH="1" flipV="1">
            <a:off x="5994400" y="3905250"/>
            <a:ext cx="203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0121" name="Oval 94"/>
          <p:cNvSpPr>
            <a:spLocks noChangeArrowheads="1"/>
          </p:cNvSpPr>
          <p:nvPr/>
        </p:nvSpPr>
        <p:spPr bwMode="auto">
          <a:xfrm>
            <a:off x="5830888" y="3806825"/>
            <a:ext cx="196850" cy="196850"/>
          </a:xfrm>
          <a:prstGeom prst="ellipse">
            <a:avLst/>
          </a:prstGeom>
          <a:solidFill>
            <a:srgbClr val="336699"/>
          </a:solidFill>
          <a:ln w="9525">
            <a:solidFill>
              <a:schemeClr val="tx1"/>
            </a:solidFill>
            <a:round/>
            <a:headEnd/>
            <a:tailEnd/>
          </a:ln>
        </p:spPr>
        <p:txBody>
          <a:bodyPr wrap="none" anchor="ctr">
            <a:prstTxWarp prst="textNoShape">
              <a:avLst/>
            </a:prstTxWarp>
          </a:bodyPr>
          <a:lstStyle/>
          <a:p>
            <a:pPr eaLnBrk="0" hangingPunct="0"/>
            <a:endParaRPr lang="en-US" sz="1800" u="sng"/>
          </a:p>
        </p:txBody>
      </p:sp>
      <p:sp>
        <p:nvSpPr>
          <p:cNvPr id="90122" name="Line 93"/>
          <p:cNvSpPr>
            <a:spLocks noChangeShapeType="1"/>
          </p:cNvSpPr>
          <p:nvPr/>
        </p:nvSpPr>
        <p:spPr bwMode="auto">
          <a:xfrm flipH="1" flipV="1">
            <a:off x="5984875" y="4365625"/>
            <a:ext cx="203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0123" name="Oval 94"/>
          <p:cNvSpPr>
            <a:spLocks noChangeArrowheads="1"/>
          </p:cNvSpPr>
          <p:nvPr/>
        </p:nvSpPr>
        <p:spPr bwMode="auto">
          <a:xfrm>
            <a:off x="5821363" y="4267200"/>
            <a:ext cx="196850" cy="196850"/>
          </a:xfrm>
          <a:prstGeom prst="ellipse">
            <a:avLst/>
          </a:prstGeom>
          <a:solidFill>
            <a:srgbClr val="336699"/>
          </a:solidFill>
          <a:ln w="9525">
            <a:solidFill>
              <a:schemeClr val="tx1"/>
            </a:solidFill>
            <a:round/>
            <a:headEnd/>
            <a:tailEnd/>
          </a:ln>
        </p:spPr>
        <p:txBody>
          <a:bodyPr wrap="none" anchor="ctr">
            <a:prstTxWarp prst="textNoShape">
              <a:avLst/>
            </a:prstTxWarp>
          </a:bodyPr>
          <a:lstStyle/>
          <a:p>
            <a:pPr eaLnBrk="0" hangingPunct="0"/>
            <a:endParaRPr lang="en-US" sz="1800" u="sng"/>
          </a:p>
        </p:txBody>
      </p:sp>
      <p:grpSp>
        <p:nvGrpSpPr>
          <p:cNvPr id="3" name="Group 108"/>
          <p:cNvGrpSpPr>
            <a:grpSpLocks/>
          </p:cNvGrpSpPr>
          <p:nvPr/>
        </p:nvGrpSpPr>
        <p:grpSpPr bwMode="auto">
          <a:xfrm>
            <a:off x="7807325" y="3971925"/>
            <a:ext cx="474663" cy="371475"/>
            <a:chOff x="1431" y="3508"/>
            <a:chExt cx="489" cy="384"/>
          </a:xfrm>
        </p:grpSpPr>
        <p:grpSp>
          <p:nvGrpSpPr>
            <p:cNvPr id="4" name="Group 109"/>
            <p:cNvGrpSpPr>
              <a:grpSpLocks/>
            </p:cNvGrpSpPr>
            <p:nvPr/>
          </p:nvGrpSpPr>
          <p:grpSpPr bwMode="auto">
            <a:xfrm>
              <a:off x="1431" y="3679"/>
              <a:ext cx="151" cy="54"/>
              <a:chOff x="1431" y="3679"/>
              <a:chExt cx="151" cy="54"/>
            </a:xfrm>
          </p:grpSpPr>
          <p:sp>
            <p:nvSpPr>
              <p:cNvPr id="90128" name="Line 110"/>
              <p:cNvSpPr>
                <a:spLocks noChangeShapeType="1"/>
              </p:cNvSpPr>
              <p:nvPr/>
            </p:nvSpPr>
            <p:spPr bwMode="auto">
              <a:xfrm flipH="1">
                <a:off x="1469" y="3706"/>
                <a:ext cx="113"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0129" name="Rectangle 111"/>
              <p:cNvSpPr>
                <a:spLocks noChangeArrowheads="1"/>
              </p:cNvSpPr>
              <p:nvPr/>
            </p:nvSpPr>
            <p:spPr bwMode="auto">
              <a:xfrm>
                <a:off x="1431" y="3679"/>
                <a:ext cx="56" cy="5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sp>
          <p:nvSpPr>
            <p:cNvPr id="90127" name="AutoShape 112"/>
            <p:cNvSpPr>
              <a:spLocks noChangeArrowheads="1"/>
            </p:cNvSpPr>
            <p:nvPr/>
          </p:nvSpPr>
          <p:spPr bwMode="auto">
            <a:xfrm rot="-5400000">
              <a:off x="1560" y="3532"/>
              <a:ext cx="384"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rot="10800000" wrap="none" anchor="ctr">
              <a:prstTxWarp prst="textNoShape">
                <a:avLst/>
              </a:prstTxWarp>
            </a:bodyPr>
            <a:lstStyle/>
            <a:p>
              <a:pPr eaLnBrk="0" hangingPunct="0"/>
              <a:endParaRPr lang="en-US" sz="1800" u="sng"/>
            </a:p>
          </p:txBody>
        </p:sp>
      </p:grpSp>
      <p:sp>
        <p:nvSpPr>
          <p:cNvPr id="90125" name="Rectangle 20"/>
          <p:cNvSpPr>
            <a:spLocks noChangeArrowheads="1"/>
          </p:cNvSpPr>
          <p:nvPr/>
        </p:nvSpPr>
        <p:spPr bwMode="auto">
          <a:xfrm>
            <a:off x="493713" y="1417638"/>
            <a:ext cx="4459287" cy="5139869"/>
          </a:xfrm>
          <a:prstGeom prst="rect">
            <a:avLst/>
          </a:prstGeom>
          <a:noFill/>
          <a:ln w="9525">
            <a:noFill/>
            <a:miter lim="800000"/>
            <a:headEnd/>
            <a:tailEnd/>
          </a:ln>
        </p:spPr>
        <p:txBody>
          <a:bodyPr wrap="square">
            <a:prstTxWarp prst="textNoShape">
              <a:avLst/>
            </a:prstTxWarp>
            <a:spAutoFit/>
          </a:bodyPr>
          <a:lstStyle/>
          <a:p>
            <a:pPr marL="466725" lvl="1" indent="-350838" algn="l">
              <a:spcBef>
                <a:spcPct val="30000"/>
              </a:spcBef>
              <a:buClr>
                <a:srgbClr val="004080"/>
              </a:buClr>
              <a:buFont typeface="Wingdings" pitchFamily="-123" charset="2"/>
              <a:buNone/>
            </a:pPr>
            <a:r>
              <a:rPr lang="en-US" sz="2000" dirty="0"/>
              <a:t>Component Middleware</a:t>
            </a:r>
          </a:p>
          <a:p>
            <a:pPr marL="466725" lvl="1" indent="-350838" algn="l">
              <a:spcBef>
                <a:spcPct val="30000"/>
              </a:spcBef>
              <a:buClr>
                <a:srgbClr val="004080"/>
              </a:buClr>
              <a:buFont typeface="Wingdings" pitchFamily="-123" charset="2"/>
              <a:buNone/>
            </a:pPr>
            <a:endParaRPr lang="en-US" sz="2000" dirty="0"/>
          </a:p>
          <a:p>
            <a:pPr marL="466725" lvl="1" indent="-350838" algn="l">
              <a:spcBef>
                <a:spcPct val="30000"/>
              </a:spcBef>
              <a:buClr>
                <a:srgbClr val="004080"/>
              </a:buClr>
              <a:buFont typeface="Wingdings" pitchFamily="-123" charset="2"/>
              <a:buChar char="§"/>
            </a:pPr>
            <a:r>
              <a:rPr lang="en-US" sz="2000" dirty="0"/>
              <a:t>Creates a standard “virtual boundary” around application </a:t>
            </a:r>
            <a:r>
              <a:rPr lang="en-US" sz="2000" b="1" dirty="0"/>
              <a:t>component</a:t>
            </a:r>
            <a:r>
              <a:rPr lang="en-US" sz="2000" dirty="0"/>
              <a:t> implementations that interact only via well-defined interfaces</a:t>
            </a:r>
          </a:p>
          <a:p>
            <a:pPr marL="466725" lvl="1" indent="-350838" algn="l">
              <a:spcBef>
                <a:spcPct val="40000"/>
              </a:spcBef>
              <a:buClr>
                <a:srgbClr val="004080"/>
              </a:buClr>
              <a:buFont typeface="Wingdings" pitchFamily="-123" charset="2"/>
              <a:buChar char="§"/>
            </a:pPr>
            <a:r>
              <a:rPr lang="en-US" sz="2000" dirty="0"/>
              <a:t>Defines standard </a:t>
            </a:r>
            <a:r>
              <a:rPr lang="en-US" sz="2000" b="1" dirty="0"/>
              <a:t>container</a:t>
            </a:r>
            <a:r>
              <a:rPr lang="en-US" sz="2000" dirty="0"/>
              <a:t> mechanisms needed to execute components in generic component servers</a:t>
            </a:r>
          </a:p>
          <a:p>
            <a:pPr marL="466725" lvl="1" indent="-350838" algn="l">
              <a:spcBef>
                <a:spcPct val="40000"/>
              </a:spcBef>
              <a:buClr>
                <a:srgbClr val="004080"/>
              </a:buClr>
              <a:buFont typeface="Wingdings" pitchFamily="-123" charset="2"/>
              <a:buChar char="§"/>
            </a:pPr>
            <a:r>
              <a:rPr lang="en-US" sz="2000" dirty="0"/>
              <a:t>Specifies the infrastructure needed to </a:t>
            </a:r>
            <a:r>
              <a:rPr lang="en-US" sz="2000" b="1" dirty="0"/>
              <a:t>configure &amp; deploy</a:t>
            </a:r>
            <a:r>
              <a:rPr lang="en-US" sz="2000" dirty="0"/>
              <a:t> components throughout a distributed system</a:t>
            </a: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7E80E8AF-45EC-414B-8AB8-99A7244CFB8A}" type="slidenum">
              <a:rPr lang="en-US" sz="1400"/>
              <a:pPr algn="r" eaLnBrk="0" hangingPunct="0"/>
              <a:t>176</a:t>
            </a:fld>
            <a:endParaRPr lang="en-US" sz="1400"/>
          </a:p>
        </p:txBody>
      </p:sp>
      <p:sp>
        <p:nvSpPr>
          <p:cNvPr id="92162" name="Rectangle 3"/>
          <p:cNvSpPr>
            <a:spLocks noGrp="1" noChangeArrowheads="1"/>
          </p:cNvSpPr>
          <p:nvPr>
            <p:ph type="title" idx="4294967295"/>
          </p:nvPr>
        </p:nvSpPr>
        <p:spPr>
          <a:xfrm>
            <a:off x="411163" y="-53975"/>
            <a:ext cx="8509000" cy="587375"/>
          </a:xfrm>
        </p:spPr>
        <p:txBody>
          <a:bodyPr/>
          <a:lstStyle/>
          <a:p>
            <a:r>
              <a:rPr lang="en-US" dirty="0"/>
              <a:t>Single Component Replication Challenges</a:t>
            </a:r>
          </a:p>
        </p:txBody>
      </p:sp>
      <p:sp>
        <p:nvSpPr>
          <p:cNvPr id="92163" name="AutoShape 62"/>
          <p:cNvSpPr>
            <a:spLocks noChangeArrowheads="1"/>
          </p:cNvSpPr>
          <p:nvPr/>
        </p:nvSpPr>
        <p:spPr bwMode="auto">
          <a:xfrm>
            <a:off x="4600575" y="4216400"/>
            <a:ext cx="628650"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2164" name="Rectangle 81"/>
          <p:cNvSpPr>
            <a:spLocks noChangeArrowheads="1"/>
          </p:cNvSpPr>
          <p:nvPr/>
        </p:nvSpPr>
        <p:spPr bwMode="auto">
          <a:xfrm>
            <a:off x="4833938" y="4697413"/>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2165" name="AutoShape 82"/>
          <p:cNvSpPr>
            <a:spLocks noChangeArrowheads="1"/>
          </p:cNvSpPr>
          <p:nvPr/>
        </p:nvSpPr>
        <p:spPr bwMode="auto">
          <a:xfrm>
            <a:off x="5794375" y="4213225"/>
            <a:ext cx="627063"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2166" name="Rectangle 95"/>
          <p:cNvSpPr>
            <a:spLocks noChangeArrowheads="1"/>
          </p:cNvSpPr>
          <p:nvPr/>
        </p:nvSpPr>
        <p:spPr bwMode="auto">
          <a:xfrm>
            <a:off x="6027738" y="4694238"/>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2167" name="AutoShape 104"/>
          <p:cNvSpPr>
            <a:spLocks noChangeArrowheads="1"/>
          </p:cNvSpPr>
          <p:nvPr/>
        </p:nvSpPr>
        <p:spPr bwMode="auto">
          <a:xfrm>
            <a:off x="7424738" y="4645025"/>
            <a:ext cx="628650"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2168" name="Rectangle 121"/>
          <p:cNvSpPr>
            <a:spLocks noChangeArrowheads="1"/>
          </p:cNvSpPr>
          <p:nvPr/>
        </p:nvSpPr>
        <p:spPr bwMode="auto">
          <a:xfrm>
            <a:off x="7658100" y="5126038"/>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129033" name="Rectangle 160"/>
          <p:cNvSpPr>
            <a:spLocks noChangeArrowheads="1"/>
          </p:cNvSpPr>
          <p:nvPr/>
        </p:nvSpPr>
        <p:spPr bwMode="auto">
          <a:xfrm>
            <a:off x="444500" y="979488"/>
            <a:ext cx="3303588" cy="1138237"/>
          </a:xfrm>
          <a:prstGeom prst="rect">
            <a:avLst/>
          </a:prstGeom>
          <a:noFill/>
          <a:ln w="12700">
            <a:noFill/>
            <a:miter lim="800000"/>
            <a:headEnd/>
            <a:tailEnd/>
          </a:ln>
        </p:spPr>
        <p:txBody>
          <a:bodyPr>
            <a:prstTxWarp prst="textNoShape">
              <a:avLst/>
            </a:prstTxWarp>
            <a:spAutoFit/>
          </a:bodyPr>
          <a:lstStyle/>
          <a:p>
            <a:pPr>
              <a:lnSpc>
                <a:spcPct val="90000"/>
              </a:lnSpc>
              <a:spcBef>
                <a:spcPct val="20000"/>
              </a:spcBef>
              <a:defRPr/>
            </a:pPr>
            <a:r>
              <a:rPr lang="en-US" sz="1800" dirty="0"/>
              <a:t>Components cause additional complexities for fault tolerance since they …</a:t>
            </a:r>
          </a:p>
          <a:p>
            <a:pPr marL="228600" indent="-228600">
              <a:lnSpc>
                <a:spcPct val="90000"/>
              </a:lnSpc>
              <a:spcBef>
                <a:spcPct val="20000"/>
              </a:spcBef>
              <a:buFontTx/>
              <a:buChar char="•"/>
              <a:defRPr/>
            </a:pPr>
            <a:endParaRPr lang="en-US" sz="1800" dirty="0"/>
          </a:p>
        </p:txBody>
      </p:sp>
      <p:sp>
        <p:nvSpPr>
          <p:cNvPr id="92170" name="AutoShape 58"/>
          <p:cNvSpPr>
            <a:spLocks noChangeArrowheads="1"/>
          </p:cNvSpPr>
          <p:nvPr/>
        </p:nvSpPr>
        <p:spPr bwMode="auto">
          <a:xfrm>
            <a:off x="6375400" y="1028700"/>
            <a:ext cx="2328863" cy="1371600"/>
          </a:xfrm>
          <a:prstGeom prst="foldedCorner">
            <a:avLst>
              <a:gd name="adj" fmla="val 12500"/>
            </a:avLst>
          </a:prstGeom>
          <a:solidFill>
            <a:srgbClr val="FFFF66"/>
          </a:solidFill>
          <a:ln w="12700">
            <a:solidFill>
              <a:schemeClr val="tx1"/>
            </a:solidFill>
            <a:round/>
            <a:headEnd/>
            <a:tailEnd/>
          </a:ln>
        </p:spPr>
        <p:txBody>
          <a:bodyPr wrap="none">
            <a:prstTxWarp prst="textNoShape">
              <a:avLst/>
            </a:prstTxWarp>
          </a:bodyPr>
          <a:lstStyle/>
          <a:p>
            <a:pPr eaLnBrk="0" hangingPunct="0"/>
            <a:r>
              <a:rPr lang="en-US" sz="1600"/>
              <a:t>component Archive</a:t>
            </a:r>
          </a:p>
          <a:p>
            <a:pPr eaLnBrk="0" hangingPunct="0"/>
            <a:r>
              <a:rPr lang="en-US" sz="1600"/>
              <a:t>{</a:t>
            </a:r>
          </a:p>
          <a:p>
            <a:pPr eaLnBrk="0" hangingPunct="0"/>
            <a:r>
              <a:rPr lang="en-US" sz="1600"/>
              <a:t>  provides Stream data;</a:t>
            </a:r>
          </a:p>
          <a:p>
            <a:pPr eaLnBrk="0" hangingPunct="0"/>
            <a:r>
              <a:rPr lang="en-US" sz="1600"/>
              <a:t>  provides Admin mgt;</a:t>
            </a:r>
          </a:p>
          <a:p>
            <a:pPr eaLnBrk="0" hangingPunct="0"/>
            <a:r>
              <a:rPr lang="en-US" sz="1600"/>
              <a:t>};</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C7D0C425-8754-42FB-991A-F5B680DAA235}" type="slidenum">
              <a:rPr lang="en-US" sz="1400"/>
              <a:pPr algn="r" eaLnBrk="0" hangingPunct="0"/>
              <a:t>177</a:t>
            </a:fld>
            <a:endParaRPr lang="en-US" sz="1400"/>
          </a:p>
        </p:txBody>
      </p:sp>
      <p:sp>
        <p:nvSpPr>
          <p:cNvPr id="94210" name="AutoShape 62"/>
          <p:cNvSpPr>
            <a:spLocks noChangeArrowheads="1"/>
          </p:cNvSpPr>
          <p:nvPr/>
        </p:nvSpPr>
        <p:spPr bwMode="auto">
          <a:xfrm>
            <a:off x="4600575" y="4216400"/>
            <a:ext cx="628650"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4211" name="Rectangle 81"/>
          <p:cNvSpPr>
            <a:spLocks noChangeArrowheads="1"/>
          </p:cNvSpPr>
          <p:nvPr/>
        </p:nvSpPr>
        <p:spPr bwMode="auto">
          <a:xfrm>
            <a:off x="4833938" y="4697413"/>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4212" name="AutoShape 82"/>
          <p:cNvSpPr>
            <a:spLocks noChangeArrowheads="1"/>
          </p:cNvSpPr>
          <p:nvPr/>
        </p:nvSpPr>
        <p:spPr bwMode="auto">
          <a:xfrm>
            <a:off x="5794375" y="4213225"/>
            <a:ext cx="627063"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4213" name="Rectangle 95"/>
          <p:cNvSpPr>
            <a:spLocks noChangeArrowheads="1"/>
          </p:cNvSpPr>
          <p:nvPr/>
        </p:nvSpPr>
        <p:spPr bwMode="auto">
          <a:xfrm>
            <a:off x="6027738" y="4694238"/>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4214" name="AutoShape 104"/>
          <p:cNvSpPr>
            <a:spLocks noChangeArrowheads="1"/>
          </p:cNvSpPr>
          <p:nvPr/>
        </p:nvSpPr>
        <p:spPr bwMode="auto">
          <a:xfrm>
            <a:off x="7424738" y="4645025"/>
            <a:ext cx="628650"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4215" name="Rectangle 121"/>
          <p:cNvSpPr>
            <a:spLocks noChangeArrowheads="1"/>
          </p:cNvSpPr>
          <p:nvPr/>
        </p:nvSpPr>
        <p:spPr bwMode="auto">
          <a:xfrm>
            <a:off x="7658100" y="5126038"/>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4216" name="Rectangle 160"/>
          <p:cNvSpPr>
            <a:spLocks noChangeArrowheads="1"/>
          </p:cNvSpPr>
          <p:nvPr/>
        </p:nvSpPr>
        <p:spPr bwMode="auto">
          <a:xfrm>
            <a:off x="444500" y="979488"/>
            <a:ext cx="3303588" cy="1689100"/>
          </a:xfrm>
          <a:prstGeom prst="rect">
            <a:avLst/>
          </a:prstGeom>
          <a:noFill/>
          <a:ln w="12700">
            <a:noFill/>
            <a:miter lim="800000"/>
            <a:headEnd/>
            <a:tailEnd/>
          </a:ln>
        </p:spPr>
        <p:txBody>
          <a:bodyPr>
            <a:prstTxWarp prst="textNoShape">
              <a:avLst/>
            </a:prstTxWarp>
            <a:spAutoFit/>
          </a:bodyPr>
          <a:lstStyle/>
          <a:p>
            <a:pPr>
              <a:lnSpc>
                <a:spcPct val="90000"/>
              </a:lnSpc>
              <a:spcBef>
                <a:spcPct val="20000"/>
              </a:spcBef>
              <a:tabLst>
                <a:tab pos="168275" algn="l"/>
              </a:tabLst>
            </a:pPr>
            <a:r>
              <a:rPr lang="en-US" sz="1800"/>
              <a:t>Components cause additional complexities for fault tolerance since they …</a:t>
            </a:r>
          </a:p>
          <a:p>
            <a:pPr>
              <a:lnSpc>
                <a:spcPct val="90000"/>
              </a:lnSpc>
              <a:spcBef>
                <a:spcPct val="20000"/>
              </a:spcBef>
              <a:buClr>
                <a:srgbClr val="004080"/>
              </a:buClr>
              <a:buFont typeface="Wingdings" pitchFamily="-123" charset="2"/>
              <a:buChar char="§"/>
              <a:tabLst>
                <a:tab pos="168275" algn="l"/>
              </a:tabLst>
            </a:pPr>
            <a:r>
              <a:rPr lang="en-US" sz="1800"/>
              <a:t> can consist of several 		objects</a:t>
            </a:r>
          </a:p>
          <a:p>
            <a:pPr>
              <a:lnSpc>
                <a:spcPct val="90000"/>
              </a:lnSpc>
              <a:spcBef>
                <a:spcPct val="20000"/>
              </a:spcBef>
              <a:buFontTx/>
              <a:buChar char="•"/>
              <a:tabLst>
                <a:tab pos="168275" algn="l"/>
              </a:tabLst>
            </a:pPr>
            <a:endParaRPr lang="en-US" sz="1800"/>
          </a:p>
        </p:txBody>
      </p:sp>
      <p:sp>
        <p:nvSpPr>
          <p:cNvPr id="94217" name="AutoShape 58"/>
          <p:cNvSpPr>
            <a:spLocks noChangeArrowheads="1"/>
          </p:cNvSpPr>
          <p:nvPr/>
        </p:nvSpPr>
        <p:spPr bwMode="auto">
          <a:xfrm>
            <a:off x="6375400" y="1028700"/>
            <a:ext cx="2328863" cy="1371600"/>
          </a:xfrm>
          <a:prstGeom prst="foldedCorner">
            <a:avLst>
              <a:gd name="adj" fmla="val 12500"/>
            </a:avLst>
          </a:prstGeom>
          <a:solidFill>
            <a:srgbClr val="FFFF66"/>
          </a:solidFill>
          <a:ln w="12700">
            <a:solidFill>
              <a:schemeClr val="tx1"/>
            </a:solidFill>
            <a:round/>
            <a:headEnd/>
            <a:tailEnd/>
          </a:ln>
        </p:spPr>
        <p:txBody>
          <a:bodyPr wrap="none">
            <a:prstTxWarp prst="textNoShape">
              <a:avLst/>
            </a:prstTxWarp>
          </a:bodyPr>
          <a:lstStyle/>
          <a:p>
            <a:pPr eaLnBrk="0" hangingPunct="0"/>
            <a:r>
              <a:rPr lang="en-US" sz="1600"/>
              <a:t>component Archive</a:t>
            </a:r>
          </a:p>
          <a:p>
            <a:pPr eaLnBrk="0" hangingPunct="0"/>
            <a:r>
              <a:rPr lang="en-US" sz="1600"/>
              <a:t>{</a:t>
            </a:r>
          </a:p>
          <a:p>
            <a:pPr eaLnBrk="0" hangingPunct="0"/>
            <a:r>
              <a:rPr lang="en-US" sz="1600"/>
              <a:t>  provides Stream data;</a:t>
            </a:r>
          </a:p>
          <a:p>
            <a:pPr eaLnBrk="0" hangingPunct="0"/>
            <a:r>
              <a:rPr lang="en-US" sz="1600"/>
              <a:t>  provides Admin mgt;</a:t>
            </a:r>
          </a:p>
          <a:p>
            <a:pPr eaLnBrk="0" hangingPunct="0"/>
            <a:r>
              <a:rPr lang="en-US" sz="1600"/>
              <a:t>};</a:t>
            </a:r>
          </a:p>
        </p:txBody>
      </p:sp>
      <p:grpSp>
        <p:nvGrpSpPr>
          <p:cNvPr id="2" name="Group 68"/>
          <p:cNvGrpSpPr>
            <a:grpSpLocks/>
          </p:cNvGrpSpPr>
          <p:nvPr/>
        </p:nvGrpSpPr>
        <p:grpSpPr bwMode="auto">
          <a:xfrm>
            <a:off x="3948113" y="1438275"/>
            <a:ext cx="2820987" cy="2043113"/>
            <a:chOff x="2487" y="906"/>
            <a:chExt cx="1777" cy="1287"/>
          </a:xfrm>
        </p:grpSpPr>
        <p:sp>
          <p:nvSpPr>
            <p:cNvPr id="94228" name="Rectangle 125"/>
            <p:cNvSpPr>
              <a:spLocks noChangeArrowheads="1"/>
            </p:cNvSpPr>
            <p:nvPr/>
          </p:nvSpPr>
          <p:spPr bwMode="auto">
            <a:xfrm>
              <a:off x="3455" y="1698"/>
              <a:ext cx="809" cy="495"/>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Admin </a:t>
              </a:r>
            </a:p>
          </p:txBody>
        </p:sp>
        <p:sp>
          <p:nvSpPr>
            <p:cNvPr id="94229" name="Rectangle 125"/>
            <p:cNvSpPr>
              <a:spLocks noChangeArrowheads="1"/>
            </p:cNvSpPr>
            <p:nvPr/>
          </p:nvSpPr>
          <p:spPr bwMode="auto">
            <a:xfrm>
              <a:off x="3023" y="1298"/>
              <a:ext cx="809" cy="495"/>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Stream </a:t>
              </a:r>
            </a:p>
          </p:txBody>
        </p:sp>
        <p:sp>
          <p:nvSpPr>
            <p:cNvPr id="94230" name="Rectangle 125"/>
            <p:cNvSpPr>
              <a:spLocks noChangeArrowheads="1"/>
            </p:cNvSpPr>
            <p:nvPr/>
          </p:nvSpPr>
          <p:spPr bwMode="auto">
            <a:xfrm>
              <a:off x="2487" y="906"/>
              <a:ext cx="809" cy="495"/>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Archive </a:t>
              </a:r>
            </a:p>
          </p:txBody>
        </p:sp>
      </p:grpSp>
      <p:grpSp>
        <p:nvGrpSpPr>
          <p:cNvPr id="3" name="Group 72"/>
          <p:cNvGrpSpPr>
            <a:grpSpLocks/>
          </p:cNvGrpSpPr>
          <p:nvPr/>
        </p:nvGrpSpPr>
        <p:grpSpPr bwMode="auto">
          <a:xfrm>
            <a:off x="4419600" y="2463800"/>
            <a:ext cx="1092200" cy="1905000"/>
            <a:chOff x="2784" y="1552"/>
            <a:chExt cx="688" cy="1200"/>
          </a:xfrm>
        </p:grpSpPr>
        <p:sp>
          <p:nvSpPr>
            <p:cNvPr id="94225" name="Line 73"/>
            <p:cNvSpPr>
              <a:spLocks noChangeShapeType="1"/>
            </p:cNvSpPr>
            <p:nvPr/>
          </p:nvSpPr>
          <p:spPr bwMode="auto">
            <a:xfrm>
              <a:off x="2784" y="1552"/>
              <a:ext cx="232" cy="1200"/>
            </a:xfrm>
            <a:prstGeom prst="line">
              <a:avLst/>
            </a:prstGeom>
            <a:noFill/>
            <a:ln w="38100">
              <a:solidFill>
                <a:schemeClr val="tx2"/>
              </a:solidFill>
              <a:round/>
              <a:headEnd/>
              <a:tailEnd/>
            </a:ln>
          </p:spPr>
          <p:txBody>
            <a:bodyPr wrap="none" anchor="ctr">
              <a:prstTxWarp prst="textNoShape">
                <a:avLst/>
              </a:prstTxWarp>
            </a:bodyPr>
            <a:lstStyle/>
            <a:p>
              <a:endParaRPr lang="en-US"/>
            </a:p>
          </p:txBody>
        </p:sp>
        <p:sp>
          <p:nvSpPr>
            <p:cNvPr id="94226" name="Line 74"/>
            <p:cNvSpPr>
              <a:spLocks noChangeShapeType="1"/>
            </p:cNvSpPr>
            <p:nvPr/>
          </p:nvSpPr>
          <p:spPr bwMode="auto">
            <a:xfrm flipH="1">
              <a:off x="3072" y="1904"/>
              <a:ext cx="168" cy="824"/>
            </a:xfrm>
            <a:prstGeom prst="line">
              <a:avLst/>
            </a:prstGeom>
            <a:noFill/>
            <a:ln w="38100">
              <a:solidFill>
                <a:schemeClr val="tx2"/>
              </a:solidFill>
              <a:round/>
              <a:headEnd/>
              <a:tailEnd/>
            </a:ln>
          </p:spPr>
          <p:txBody>
            <a:bodyPr wrap="none" anchor="ctr">
              <a:prstTxWarp prst="textNoShape">
                <a:avLst/>
              </a:prstTxWarp>
            </a:bodyPr>
            <a:lstStyle/>
            <a:p>
              <a:endParaRPr lang="en-US"/>
            </a:p>
          </p:txBody>
        </p:sp>
        <p:sp>
          <p:nvSpPr>
            <p:cNvPr id="94227" name="Line 75"/>
            <p:cNvSpPr>
              <a:spLocks noChangeShapeType="1"/>
            </p:cNvSpPr>
            <p:nvPr/>
          </p:nvSpPr>
          <p:spPr bwMode="auto">
            <a:xfrm flipH="1">
              <a:off x="3112" y="2288"/>
              <a:ext cx="360" cy="464"/>
            </a:xfrm>
            <a:prstGeom prst="line">
              <a:avLst/>
            </a:prstGeom>
            <a:noFill/>
            <a:ln w="38100">
              <a:solidFill>
                <a:schemeClr val="tx2"/>
              </a:solidFill>
              <a:round/>
              <a:headEnd/>
              <a:tailEnd/>
            </a:ln>
          </p:spPr>
          <p:txBody>
            <a:bodyPr wrap="none" anchor="ctr">
              <a:prstTxWarp prst="textNoShape">
                <a:avLst/>
              </a:prstTxWarp>
            </a:bodyPr>
            <a:lstStyle/>
            <a:p>
              <a:endParaRPr lang="en-US"/>
            </a:p>
          </p:txBody>
        </p:sp>
      </p:grpSp>
      <p:grpSp>
        <p:nvGrpSpPr>
          <p:cNvPr id="4" name="Group 76"/>
          <p:cNvGrpSpPr>
            <a:grpSpLocks/>
          </p:cNvGrpSpPr>
          <p:nvPr/>
        </p:nvGrpSpPr>
        <p:grpSpPr bwMode="auto">
          <a:xfrm>
            <a:off x="5016500" y="1282700"/>
            <a:ext cx="3111500" cy="1638300"/>
            <a:chOff x="3160" y="808"/>
            <a:chExt cx="1960" cy="1032"/>
          </a:xfrm>
        </p:grpSpPr>
        <p:sp>
          <p:nvSpPr>
            <p:cNvPr id="94222" name="Line 77"/>
            <p:cNvSpPr>
              <a:spLocks noChangeShapeType="1"/>
            </p:cNvSpPr>
            <p:nvPr/>
          </p:nvSpPr>
          <p:spPr bwMode="auto">
            <a:xfrm flipV="1">
              <a:off x="4152" y="1304"/>
              <a:ext cx="936" cy="536"/>
            </a:xfrm>
            <a:prstGeom prst="line">
              <a:avLst/>
            </a:prstGeom>
            <a:noFill/>
            <a:ln w="28575">
              <a:solidFill>
                <a:srgbClr val="800040"/>
              </a:solidFill>
              <a:prstDash val="dash"/>
              <a:round/>
              <a:headEnd/>
              <a:tailEnd/>
            </a:ln>
          </p:spPr>
          <p:txBody>
            <a:bodyPr wrap="none" anchor="ctr">
              <a:prstTxWarp prst="textNoShape">
                <a:avLst/>
              </a:prstTxWarp>
            </a:bodyPr>
            <a:lstStyle/>
            <a:p>
              <a:endParaRPr lang="en-US"/>
            </a:p>
          </p:txBody>
        </p:sp>
        <p:sp>
          <p:nvSpPr>
            <p:cNvPr id="94223" name="Line 78"/>
            <p:cNvSpPr>
              <a:spLocks noChangeShapeType="1"/>
            </p:cNvSpPr>
            <p:nvPr/>
          </p:nvSpPr>
          <p:spPr bwMode="auto">
            <a:xfrm flipV="1">
              <a:off x="3744" y="1144"/>
              <a:ext cx="1376" cy="336"/>
            </a:xfrm>
            <a:prstGeom prst="line">
              <a:avLst/>
            </a:prstGeom>
            <a:noFill/>
            <a:ln w="28575">
              <a:solidFill>
                <a:srgbClr val="800040"/>
              </a:solidFill>
              <a:prstDash val="dash"/>
              <a:round/>
              <a:headEnd/>
              <a:tailEnd/>
            </a:ln>
          </p:spPr>
          <p:txBody>
            <a:bodyPr wrap="none" anchor="ctr">
              <a:prstTxWarp prst="textNoShape">
                <a:avLst/>
              </a:prstTxWarp>
            </a:bodyPr>
            <a:lstStyle/>
            <a:p>
              <a:endParaRPr lang="en-US"/>
            </a:p>
          </p:txBody>
        </p:sp>
        <p:sp>
          <p:nvSpPr>
            <p:cNvPr id="94224" name="Line 79"/>
            <p:cNvSpPr>
              <a:spLocks noChangeShapeType="1"/>
            </p:cNvSpPr>
            <p:nvPr/>
          </p:nvSpPr>
          <p:spPr bwMode="auto">
            <a:xfrm flipV="1">
              <a:off x="3160" y="808"/>
              <a:ext cx="1584" cy="312"/>
            </a:xfrm>
            <a:prstGeom prst="line">
              <a:avLst/>
            </a:prstGeom>
            <a:noFill/>
            <a:ln w="28575">
              <a:solidFill>
                <a:srgbClr val="800040"/>
              </a:solidFill>
              <a:prstDash val="dash"/>
              <a:round/>
              <a:headEnd/>
              <a:tailEnd/>
            </a:ln>
          </p:spPr>
          <p:txBody>
            <a:bodyPr wrap="none" anchor="ctr">
              <a:prstTxWarp prst="textNoShape">
                <a:avLst/>
              </a:prstTxWarp>
            </a:bodyPr>
            <a:lstStyle/>
            <a:p>
              <a:endParaRPr lang="en-US"/>
            </a:p>
          </p:txBody>
        </p:sp>
      </p:grpSp>
      <p:sp>
        <p:nvSpPr>
          <p:cNvPr id="25" name="Rectangle 3"/>
          <p:cNvSpPr txBox="1">
            <a:spLocks noChangeArrowheads="1"/>
          </p:cNvSpPr>
          <p:nvPr/>
        </p:nvSpPr>
        <p:spPr bwMode="auto">
          <a:xfrm>
            <a:off x="411163" y="-53975"/>
            <a:ext cx="8509000" cy="587375"/>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Single Component Replication Challenges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30DEEAFC-5671-4FCF-AEE5-BDBD88D546EB}" type="slidenum">
              <a:rPr lang="en-US" sz="1400"/>
              <a:pPr algn="r" eaLnBrk="0" hangingPunct="0"/>
              <a:t>178</a:t>
            </a:fld>
            <a:endParaRPr lang="en-US" sz="1400"/>
          </a:p>
        </p:txBody>
      </p:sp>
      <p:sp>
        <p:nvSpPr>
          <p:cNvPr id="96258" name="AutoShape 62"/>
          <p:cNvSpPr>
            <a:spLocks noChangeArrowheads="1"/>
          </p:cNvSpPr>
          <p:nvPr/>
        </p:nvSpPr>
        <p:spPr bwMode="auto">
          <a:xfrm>
            <a:off x="4600575" y="4216400"/>
            <a:ext cx="628650"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6259" name="Rectangle 81"/>
          <p:cNvSpPr>
            <a:spLocks noChangeArrowheads="1"/>
          </p:cNvSpPr>
          <p:nvPr/>
        </p:nvSpPr>
        <p:spPr bwMode="auto">
          <a:xfrm>
            <a:off x="4833938" y="4697413"/>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6260" name="AutoShape 82"/>
          <p:cNvSpPr>
            <a:spLocks noChangeArrowheads="1"/>
          </p:cNvSpPr>
          <p:nvPr/>
        </p:nvSpPr>
        <p:spPr bwMode="auto">
          <a:xfrm>
            <a:off x="5794375" y="4213225"/>
            <a:ext cx="627063"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6261" name="Rectangle 95"/>
          <p:cNvSpPr>
            <a:spLocks noChangeArrowheads="1"/>
          </p:cNvSpPr>
          <p:nvPr/>
        </p:nvSpPr>
        <p:spPr bwMode="auto">
          <a:xfrm>
            <a:off x="6027738" y="4694238"/>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6262" name="AutoShape 104"/>
          <p:cNvSpPr>
            <a:spLocks noChangeArrowheads="1"/>
          </p:cNvSpPr>
          <p:nvPr/>
        </p:nvSpPr>
        <p:spPr bwMode="auto">
          <a:xfrm>
            <a:off x="7424738" y="4645025"/>
            <a:ext cx="628650"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6263" name="Rectangle 86"/>
          <p:cNvSpPr>
            <a:spLocks noChangeArrowheads="1"/>
          </p:cNvSpPr>
          <p:nvPr/>
        </p:nvSpPr>
        <p:spPr bwMode="auto">
          <a:xfrm>
            <a:off x="6345238" y="4291013"/>
            <a:ext cx="53975" cy="5238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nvGrpSpPr>
          <p:cNvPr id="2" name="Group 19"/>
          <p:cNvGrpSpPr>
            <a:grpSpLocks/>
          </p:cNvGrpSpPr>
          <p:nvPr/>
        </p:nvGrpSpPr>
        <p:grpSpPr bwMode="auto">
          <a:xfrm>
            <a:off x="4244975" y="3951288"/>
            <a:ext cx="4205288" cy="1185862"/>
            <a:chOff x="2674" y="2489"/>
            <a:chExt cx="2649" cy="747"/>
          </a:xfrm>
        </p:grpSpPr>
        <p:grpSp>
          <p:nvGrpSpPr>
            <p:cNvPr id="3" name="Group 63"/>
            <p:cNvGrpSpPr>
              <a:grpSpLocks/>
            </p:cNvGrpSpPr>
            <p:nvPr/>
          </p:nvGrpSpPr>
          <p:grpSpPr bwMode="auto">
            <a:xfrm rot="5400000">
              <a:off x="3022" y="2507"/>
              <a:ext cx="157" cy="125"/>
              <a:chOff x="204" y="3349"/>
              <a:chExt cx="259" cy="204"/>
            </a:xfrm>
          </p:grpSpPr>
          <p:sp>
            <p:nvSpPr>
              <p:cNvPr id="96324" name="Line 64"/>
              <p:cNvSpPr>
                <a:spLocks noChangeShapeType="1"/>
              </p:cNvSpPr>
              <p:nvPr/>
            </p:nvSpPr>
            <p:spPr bwMode="auto">
              <a:xfrm flipH="1" flipV="1">
                <a:off x="253" y="3451"/>
                <a:ext cx="21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25" name="Oval 65"/>
              <p:cNvSpPr>
                <a:spLocks noChangeArrowheads="1"/>
              </p:cNvSpPr>
              <p:nvPr/>
            </p:nvSpPr>
            <p:spPr bwMode="auto">
              <a:xfrm>
                <a:off x="204" y="3349"/>
                <a:ext cx="203" cy="204"/>
              </a:xfrm>
              <a:prstGeom prst="ellipse">
                <a:avLst/>
              </a:prstGeom>
              <a:solidFill>
                <a:srgbClr val="336699"/>
              </a:solidFill>
              <a:ln w="9525">
                <a:solidFill>
                  <a:schemeClr val="tx1"/>
                </a:solidFill>
                <a:round/>
                <a:headEnd/>
                <a:tailEnd/>
              </a:ln>
            </p:spPr>
            <p:txBody>
              <a:bodyPr rot="10800000" vert="eaVert" wrap="none" anchor="ctr">
                <a:prstTxWarp prst="textNoShape">
                  <a:avLst/>
                </a:prstTxWarp>
              </a:bodyPr>
              <a:lstStyle/>
              <a:p>
                <a:pPr eaLnBrk="0" hangingPunct="0"/>
                <a:endParaRPr lang="en-US" sz="1800" u="sng"/>
              </a:p>
            </p:txBody>
          </p:sp>
        </p:grpSp>
        <p:sp>
          <p:nvSpPr>
            <p:cNvPr id="96282" name="Line 83"/>
            <p:cNvSpPr>
              <a:spLocks noChangeShapeType="1"/>
            </p:cNvSpPr>
            <p:nvPr/>
          </p:nvSpPr>
          <p:spPr bwMode="auto">
            <a:xfrm rot="5400000" flipH="1" flipV="1">
              <a:off x="3789" y="2583"/>
              <a:ext cx="12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4" name="Group 66"/>
            <p:cNvGrpSpPr>
              <a:grpSpLocks/>
            </p:cNvGrpSpPr>
            <p:nvPr/>
          </p:nvGrpSpPr>
          <p:grpSpPr bwMode="auto">
            <a:xfrm>
              <a:off x="3245" y="2601"/>
              <a:ext cx="299" cy="234"/>
              <a:chOff x="1431" y="3508"/>
              <a:chExt cx="489" cy="384"/>
            </a:xfrm>
          </p:grpSpPr>
          <p:grpSp>
            <p:nvGrpSpPr>
              <p:cNvPr id="5" name="Group 67"/>
              <p:cNvGrpSpPr>
                <a:grpSpLocks/>
              </p:cNvGrpSpPr>
              <p:nvPr/>
            </p:nvGrpSpPr>
            <p:grpSpPr bwMode="auto">
              <a:xfrm>
                <a:off x="1431" y="3679"/>
                <a:ext cx="151" cy="54"/>
                <a:chOff x="1431" y="3679"/>
                <a:chExt cx="151" cy="54"/>
              </a:xfrm>
            </p:grpSpPr>
            <p:sp>
              <p:nvSpPr>
                <p:cNvPr id="96322" name="Line 68"/>
                <p:cNvSpPr>
                  <a:spLocks noChangeShapeType="1"/>
                </p:cNvSpPr>
                <p:nvPr/>
              </p:nvSpPr>
              <p:spPr bwMode="auto">
                <a:xfrm flipH="1">
                  <a:off x="1469" y="3706"/>
                  <a:ext cx="113"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23" name="Rectangle 69"/>
                <p:cNvSpPr>
                  <a:spLocks noChangeArrowheads="1"/>
                </p:cNvSpPr>
                <p:nvPr/>
              </p:nvSpPr>
              <p:spPr bwMode="auto">
                <a:xfrm>
                  <a:off x="1431" y="3679"/>
                  <a:ext cx="56" cy="5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sp>
            <p:nvSpPr>
              <p:cNvPr id="96321" name="AutoShape 70"/>
              <p:cNvSpPr>
                <a:spLocks noChangeArrowheads="1"/>
              </p:cNvSpPr>
              <p:nvPr/>
            </p:nvSpPr>
            <p:spPr bwMode="auto">
              <a:xfrm rot="-5400000">
                <a:off x="1560" y="3532"/>
                <a:ext cx="384"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vert="eaVert" wrap="none" anchor="ctr">
                <a:prstTxWarp prst="textNoShape">
                  <a:avLst/>
                </a:prstTxWarp>
              </a:bodyPr>
              <a:lstStyle/>
              <a:p>
                <a:pPr eaLnBrk="0" hangingPunct="0"/>
                <a:endParaRPr lang="en-US" sz="1800" u="sng"/>
              </a:p>
            </p:txBody>
          </p:sp>
        </p:grpSp>
        <p:grpSp>
          <p:nvGrpSpPr>
            <p:cNvPr id="6" name="Group 71"/>
            <p:cNvGrpSpPr>
              <a:grpSpLocks/>
            </p:cNvGrpSpPr>
            <p:nvPr/>
          </p:nvGrpSpPr>
          <p:grpSpPr bwMode="auto">
            <a:xfrm>
              <a:off x="2675" y="2849"/>
              <a:ext cx="231" cy="117"/>
              <a:chOff x="2765" y="3760"/>
              <a:chExt cx="378" cy="192"/>
            </a:xfrm>
          </p:grpSpPr>
          <p:sp>
            <p:nvSpPr>
              <p:cNvPr id="96318" name="Line 72"/>
              <p:cNvSpPr>
                <a:spLocks noChangeShapeType="1"/>
              </p:cNvSpPr>
              <p:nvPr/>
            </p:nvSpPr>
            <p:spPr bwMode="auto">
              <a:xfrm flipH="1" flipV="1">
                <a:off x="2948" y="3855"/>
                <a:ext cx="19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19" name="AutoShape 73"/>
              <p:cNvSpPr>
                <a:spLocks noChangeArrowheads="1"/>
              </p:cNvSpPr>
              <p:nvPr/>
            </p:nvSpPr>
            <p:spPr bwMode="auto">
              <a:xfrm>
                <a:off x="2765" y="3760"/>
                <a:ext cx="195" cy="192"/>
              </a:xfrm>
              <a:prstGeom prst="chevron">
                <a:avLst>
                  <a:gd name="adj" fmla="val 2539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grpSp>
          <p:nvGrpSpPr>
            <p:cNvPr id="7" name="Group 74"/>
            <p:cNvGrpSpPr>
              <a:grpSpLocks/>
            </p:cNvGrpSpPr>
            <p:nvPr/>
          </p:nvGrpSpPr>
          <p:grpSpPr bwMode="auto">
            <a:xfrm>
              <a:off x="3211" y="2849"/>
              <a:ext cx="248" cy="117"/>
              <a:chOff x="2039" y="3708"/>
              <a:chExt cx="405" cy="192"/>
            </a:xfrm>
          </p:grpSpPr>
          <p:sp>
            <p:nvSpPr>
              <p:cNvPr id="96315" name="Line 75"/>
              <p:cNvSpPr>
                <a:spLocks noChangeShapeType="1"/>
              </p:cNvSpPr>
              <p:nvPr/>
            </p:nvSpPr>
            <p:spPr bwMode="auto">
              <a:xfrm flipH="1" flipV="1">
                <a:off x="2121" y="3804"/>
                <a:ext cx="16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16" name="Rectangle 76"/>
              <p:cNvSpPr>
                <a:spLocks noChangeArrowheads="1"/>
              </p:cNvSpPr>
              <p:nvPr/>
            </p:nvSpPr>
            <p:spPr bwMode="auto">
              <a:xfrm>
                <a:off x="2039" y="3758"/>
                <a:ext cx="81" cy="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6317" name="AutoShape 77"/>
              <p:cNvSpPr>
                <a:spLocks noChangeArrowheads="1"/>
              </p:cNvSpPr>
              <p:nvPr/>
            </p:nvSpPr>
            <p:spPr bwMode="auto">
              <a:xfrm>
                <a:off x="2260" y="3708"/>
                <a:ext cx="184" cy="192"/>
              </a:xfrm>
              <a:prstGeom prst="homePlat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grpSp>
          <p:nvGrpSpPr>
            <p:cNvPr id="8" name="Group 78"/>
            <p:cNvGrpSpPr>
              <a:grpSpLocks/>
            </p:cNvGrpSpPr>
            <p:nvPr/>
          </p:nvGrpSpPr>
          <p:grpSpPr bwMode="auto">
            <a:xfrm>
              <a:off x="2674" y="2662"/>
              <a:ext cx="232" cy="124"/>
              <a:chOff x="1884" y="3349"/>
              <a:chExt cx="379" cy="204"/>
            </a:xfrm>
          </p:grpSpPr>
          <p:sp>
            <p:nvSpPr>
              <p:cNvPr id="96313" name="Line 79"/>
              <p:cNvSpPr>
                <a:spLocks noChangeShapeType="1"/>
              </p:cNvSpPr>
              <p:nvPr/>
            </p:nvSpPr>
            <p:spPr bwMode="auto">
              <a:xfrm flipH="1" flipV="1">
                <a:off x="2053" y="3451"/>
                <a:ext cx="21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14" name="Oval 80"/>
              <p:cNvSpPr>
                <a:spLocks noChangeArrowheads="1"/>
              </p:cNvSpPr>
              <p:nvPr/>
            </p:nvSpPr>
            <p:spPr bwMode="auto">
              <a:xfrm>
                <a:off x="1884" y="3349"/>
                <a:ext cx="203" cy="204"/>
              </a:xfrm>
              <a:prstGeom prst="ellipse">
                <a:avLst/>
              </a:prstGeom>
              <a:solidFill>
                <a:srgbClr val="336699"/>
              </a:solidFill>
              <a:ln w="9525">
                <a:solidFill>
                  <a:schemeClr val="tx1"/>
                </a:solidFill>
                <a:round/>
                <a:headEnd/>
                <a:tailEnd/>
              </a:ln>
            </p:spPr>
            <p:txBody>
              <a:bodyPr wrap="none" anchor="ctr">
                <a:prstTxWarp prst="textNoShape">
                  <a:avLst/>
                </a:prstTxWarp>
              </a:bodyPr>
              <a:lstStyle/>
              <a:p>
                <a:pPr eaLnBrk="0" hangingPunct="0"/>
                <a:endParaRPr lang="en-US" sz="1800" u="sng"/>
              </a:p>
            </p:txBody>
          </p:sp>
        </p:grpSp>
        <p:sp>
          <p:nvSpPr>
            <p:cNvPr id="96287" name="Oval 84"/>
            <p:cNvSpPr>
              <a:spLocks noChangeArrowheads="1"/>
            </p:cNvSpPr>
            <p:nvPr/>
          </p:nvSpPr>
          <p:spPr bwMode="auto">
            <a:xfrm rot="5400000">
              <a:off x="3790" y="2489"/>
              <a:ext cx="123" cy="124"/>
            </a:xfrm>
            <a:prstGeom prst="ellipse">
              <a:avLst/>
            </a:prstGeom>
            <a:solidFill>
              <a:srgbClr val="336699"/>
            </a:solidFill>
            <a:ln w="9525">
              <a:solidFill>
                <a:schemeClr val="tx1"/>
              </a:solidFill>
              <a:round/>
              <a:headEnd/>
              <a:tailEnd/>
            </a:ln>
          </p:spPr>
          <p:txBody>
            <a:bodyPr rot="10800000" vert="eaVert" wrap="none" anchor="ctr">
              <a:prstTxWarp prst="textNoShape">
                <a:avLst/>
              </a:prstTxWarp>
            </a:bodyPr>
            <a:lstStyle/>
            <a:p>
              <a:pPr eaLnBrk="0" hangingPunct="0"/>
              <a:endParaRPr lang="en-US" sz="1800" u="sng"/>
            </a:p>
          </p:txBody>
        </p:sp>
        <p:sp>
          <p:nvSpPr>
            <p:cNvPr id="96288" name="Line 85"/>
            <p:cNvSpPr>
              <a:spLocks noChangeShapeType="1"/>
            </p:cNvSpPr>
            <p:nvPr/>
          </p:nvSpPr>
          <p:spPr bwMode="auto">
            <a:xfrm flipH="1" flipV="1">
              <a:off x="4020" y="2722"/>
              <a:ext cx="184" cy="8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289" name="AutoShape 87"/>
            <p:cNvSpPr>
              <a:spLocks noChangeArrowheads="1"/>
            </p:cNvSpPr>
            <p:nvPr/>
          </p:nvSpPr>
          <p:spPr bwMode="auto">
            <a:xfrm rot="-5400000">
              <a:off x="4182" y="2747"/>
              <a:ext cx="234"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vert="eaVert" wrap="none" anchor="ctr">
              <a:prstTxWarp prst="textNoShape">
                <a:avLst/>
              </a:prstTxWarp>
            </a:bodyPr>
            <a:lstStyle/>
            <a:p>
              <a:pPr eaLnBrk="0" hangingPunct="0"/>
              <a:endParaRPr lang="en-US" sz="1800" u="sng"/>
            </a:p>
          </p:txBody>
        </p:sp>
        <p:sp>
          <p:nvSpPr>
            <p:cNvPr id="96290" name="Line 88"/>
            <p:cNvSpPr>
              <a:spLocks noChangeShapeType="1"/>
            </p:cNvSpPr>
            <p:nvPr/>
          </p:nvSpPr>
          <p:spPr bwMode="auto">
            <a:xfrm flipH="1" flipV="1">
              <a:off x="3539" y="2905"/>
              <a:ext cx="11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291" name="AutoShape 89"/>
            <p:cNvSpPr>
              <a:spLocks noChangeArrowheads="1"/>
            </p:cNvSpPr>
            <p:nvPr/>
          </p:nvSpPr>
          <p:spPr bwMode="auto">
            <a:xfrm>
              <a:off x="3426" y="2848"/>
              <a:ext cx="119" cy="116"/>
            </a:xfrm>
            <a:prstGeom prst="chevron">
              <a:avLst>
                <a:gd name="adj" fmla="val 25647"/>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6292" name="Line 90"/>
            <p:cNvSpPr>
              <a:spLocks noChangeShapeType="1"/>
            </p:cNvSpPr>
            <p:nvPr/>
          </p:nvSpPr>
          <p:spPr bwMode="auto">
            <a:xfrm flipH="1" flipV="1">
              <a:off x="4013" y="2906"/>
              <a:ext cx="168" cy="27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293" name="Rectangle 91"/>
            <p:cNvSpPr>
              <a:spLocks noChangeArrowheads="1"/>
            </p:cNvSpPr>
            <p:nvPr/>
          </p:nvSpPr>
          <p:spPr bwMode="auto">
            <a:xfrm>
              <a:off x="3963" y="2878"/>
              <a:ext cx="49" cy="5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6294" name="AutoShape 92"/>
            <p:cNvSpPr>
              <a:spLocks noChangeArrowheads="1"/>
            </p:cNvSpPr>
            <p:nvPr/>
          </p:nvSpPr>
          <p:spPr bwMode="auto">
            <a:xfrm>
              <a:off x="4175" y="3107"/>
              <a:ext cx="112" cy="116"/>
            </a:xfrm>
            <a:prstGeom prst="homePlat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6295" name="Line 93"/>
            <p:cNvSpPr>
              <a:spLocks noChangeShapeType="1"/>
            </p:cNvSpPr>
            <p:nvPr/>
          </p:nvSpPr>
          <p:spPr bwMode="auto">
            <a:xfrm flipH="1" flipV="1">
              <a:off x="3529" y="2723"/>
              <a:ext cx="12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296" name="Oval 94"/>
            <p:cNvSpPr>
              <a:spLocks noChangeArrowheads="1"/>
            </p:cNvSpPr>
            <p:nvPr/>
          </p:nvSpPr>
          <p:spPr bwMode="auto">
            <a:xfrm>
              <a:off x="3426" y="2661"/>
              <a:ext cx="124" cy="124"/>
            </a:xfrm>
            <a:prstGeom prst="ellipse">
              <a:avLst/>
            </a:prstGeom>
            <a:solidFill>
              <a:srgbClr val="336699"/>
            </a:solidFill>
            <a:ln w="9525">
              <a:solidFill>
                <a:schemeClr val="tx1"/>
              </a:solidFill>
              <a:round/>
              <a:headEnd/>
              <a:tailEnd/>
            </a:ln>
          </p:spPr>
          <p:txBody>
            <a:bodyPr wrap="none" anchor="ctr">
              <a:prstTxWarp prst="textNoShape">
                <a:avLst/>
              </a:prstTxWarp>
            </a:bodyPr>
            <a:lstStyle/>
            <a:p>
              <a:pPr eaLnBrk="0" hangingPunct="0"/>
              <a:endParaRPr lang="en-US" sz="1800" u="sng"/>
            </a:p>
          </p:txBody>
        </p:sp>
        <p:grpSp>
          <p:nvGrpSpPr>
            <p:cNvPr id="9" name="Group 105"/>
            <p:cNvGrpSpPr>
              <a:grpSpLocks/>
            </p:cNvGrpSpPr>
            <p:nvPr/>
          </p:nvGrpSpPr>
          <p:grpSpPr bwMode="auto">
            <a:xfrm rot="5400000">
              <a:off x="4801" y="2777"/>
              <a:ext cx="157" cy="125"/>
              <a:chOff x="204" y="3349"/>
              <a:chExt cx="259" cy="204"/>
            </a:xfrm>
          </p:grpSpPr>
          <p:sp>
            <p:nvSpPr>
              <p:cNvPr id="96311" name="Line 106"/>
              <p:cNvSpPr>
                <a:spLocks noChangeShapeType="1"/>
              </p:cNvSpPr>
              <p:nvPr/>
            </p:nvSpPr>
            <p:spPr bwMode="auto">
              <a:xfrm flipH="1" flipV="1">
                <a:off x="253" y="3451"/>
                <a:ext cx="21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12" name="Oval 107"/>
              <p:cNvSpPr>
                <a:spLocks noChangeArrowheads="1"/>
              </p:cNvSpPr>
              <p:nvPr/>
            </p:nvSpPr>
            <p:spPr bwMode="auto">
              <a:xfrm>
                <a:off x="204" y="3349"/>
                <a:ext cx="203" cy="204"/>
              </a:xfrm>
              <a:prstGeom prst="ellipse">
                <a:avLst/>
              </a:prstGeom>
              <a:solidFill>
                <a:srgbClr val="336699"/>
              </a:solidFill>
              <a:ln w="9525">
                <a:solidFill>
                  <a:schemeClr val="tx1"/>
                </a:solidFill>
                <a:round/>
                <a:headEnd/>
                <a:tailEnd/>
              </a:ln>
            </p:spPr>
            <p:txBody>
              <a:bodyPr rot="10800000" vert="eaVert" wrap="none" anchor="ctr">
                <a:prstTxWarp prst="textNoShape">
                  <a:avLst/>
                </a:prstTxWarp>
              </a:bodyPr>
              <a:lstStyle/>
              <a:p>
                <a:pPr eaLnBrk="0" hangingPunct="0"/>
                <a:endParaRPr lang="en-US" sz="1800" u="sng"/>
              </a:p>
            </p:txBody>
          </p:sp>
        </p:grpSp>
        <p:grpSp>
          <p:nvGrpSpPr>
            <p:cNvPr id="10" name="Group 108"/>
            <p:cNvGrpSpPr>
              <a:grpSpLocks/>
            </p:cNvGrpSpPr>
            <p:nvPr/>
          </p:nvGrpSpPr>
          <p:grpSpPr bwMode="auto">
            <a:xfrm>
              <a:off x="5024" y="2871"/>
              <a:ext cx="299" cy="234"/>
              <a:chOff x="1431" y="3508"/>
              <a:chExt cx="489" cy="384"/>
            </a:xfrm>
          </p:grpSpPr>
          <p:grpSp>
            <p:nvGrpSpPr>
              <p:cNvPr id="11" name="Group 109"/>
              <p:cNvGrpSpPr>
                <a:grpSpLocks/>
              </p:cNvGrpSpPr>
              <p:nvPr/>
            </p:nvGrpSpPr>
            <p:grpSpPr bwMode="auto">
              <a:xfrm>
                <a:off x="1431" y="3679"/>
                <a:ext cx="151" cy="54"/>
                <a:chOff x="1431" y="3679"/>
                <a:chExt cx="151" cy="54"/>
              </a:xfrm>
            </p:grpSpPr>
            <p:sp>
              <p:nvSpPr>
                <p:cNvPr id="96309" name="Line 110"/>
                <p:cNvSpPr>
                  <a:spLocks noChangeShapeType="1"/>
                </p:cNvSpPr>
                <p:nvPr/>
              </p:nvSpPr>
              <p:spPr bwMode="auto">
                <a:xfrm flipH="1">
                  <a:off x="1469" y="3706"/>
                  <a:ext cx="113"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10" name="Rectangle 111"/>
                <p:cNvSpPr>
                  <a:spLocks noChangeArrowheads="1"/>
                </p:cNvSpPr>
                <p:nvPr/>
              </p:nvSpPr>
              <p:spPr bwMode="auto">
                <a:xfrm>
                  <a:off x="1431" y="3679"/>
                  <a:ext cx="56" cy="5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sp>
            <p:nvSpPr>
              <p:cNvPr id="96308" name="AutoShape 112"/>
              <p:cNvSpPr>
                <a:spLocks noChangeArrowheads="1"/>
              </p:cNvSpPr>
              <p:nvPr/>
            </p:nvSpPr>
            <p:spPr bwMode="auto">
              <a:xfrm rot="-5400000">
                <a:off x="1560" y="3532"/>
                <a:ext cx="384"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vert="eaVert" wrap="none" anchor="ctr">
                <a:prstTxWarp prst="textNoShape">
                  <a:avLst/>
                </a:prstTxWarp>
              </a:bodyPr>
              <a:lstStyle/>
              <a:p>
                <a:pPr eaLnBrk="0" hangingPunct="0"/>
                <a:endParaRPr lang="en-US" sz="1800" u="sng"/>
              </a:p>
            </p:txBody>
          </p:sp>
        </p:grpSp>
        <p:sp>
          <p:nvSpPr>
            <p:cNvPr id="96299" name="Line 113"/>
            <p:cNvSpPr>
              <a:spLocks noChangeShapeType="1"/>
            </p:cNvSpPr>
            <p:nvPr/>
          </p:nvSpPr>
          <p:spPr bwMode="auto">
            <a:xfrm flipH="1" flipV="1">
              <a:off x="4373" y="3166"/>
              <a:ext cx="311"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00" name="AutoShape 114"/>
            <p:cNvSpPr>
              <a:spLocks noChangeArrowheads="1"/>
            </p:cNvSpPr>
            <p:nvPr/>
          </p:nvSpPr>
          <p:spPr bwMode="auto">
            <a:xfrm>
              <a:off x="4261" y="3108"/>
              <a:ext cx="119" cy="117"/>
            </a:xfrm>
            <a:prstGeom prst="chevron">
              <a:avLst>
                <a:gd name="adj" fmla="val 25427"/>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nvGrpSpPr>
            <p:cNvPr id="12" name="Group 115"/>
            <p:cNvGrpSpPr>
              <a:grpSpLocks/>
            </p:cNvGrpSpPr>
            <p:nvPr/>
          </p:nvGrpSpPr>
          <p:grpSpPr bwMode="auto">
            <a:xfrm>
              <a:off x="4990" y="3119"/>
              <a:ext cx="248" cy="117"/>
              <a:chOff x="2039" y="3708"/>
              <a:chExt cx="405" cy="192"/>
            </a:xfrm>
          </p:grpSpPr>
          <p:sp>
            <p:nvSpPr>
              <p:cNvPr id="96304" name="Line 116"/>
              <p:cNvSpPr>
                <a:spLocks noChangeShapeType="1"/>
              </p:cNvSpPr>
              <p:nvPr/>
            </p:nvSpPr>
            <p:spPr bwMode="auto">
              <a:xfrm flipH="1" flipV="1">
                <a:off x="2121" y="3804"/>
                <a:ext cx="16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05" name="Rectangle 117"/>
              <p:cNvSpPr>
                <a:spLocks noChangeArrowheads="1"/>
              </p:cNvSpPr>
              <p:nvPr/>
            </p:nvSpPr>
            <p:spPr bwMode="auto">
              <a:xfrm>
                <a:off x="2039" y="3758"/>
                <a:ext cx="81" cy="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6306" name="AutoShape 118"/>
              <p:cNvSpPr>
                <a:spLocks noChangeArrowheads="1"/>
              </p:cNvSpPr>
              <p:nvPr/>
            </p:nvSpPr>
            <p:spPr bwMode="auto">
              <a:xfrm>
                <a:off x="2260" y="3708"/>
                <a:ext cx="184" cy="192"/>
              </a:xfrm>
              <a:prstGeom prst="homePlat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sp>
          <p:nvSpPr>
            <p:cNvPr id="96302" name="Line 119"/>
            <p:cNvSpPr>
              <a:spLocks noChangeShapeType="1"/>
            </p:cNvSpPr>
            <p:nvPr/>
          </p:nvSpPr>
          <p:spPr bwMode="auto">
            <a:xfrm flipH="1" flipV="1">
              <a:off x="4385" y="2869"/>
              <a:ext cx="282" cy="14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6303" name="Oval 120"/>
            <p:cNvSpPr>
              <a:spLocks noChangeArrowheads="1"/>
            </p:cNvSpPr>
            <p:nvPr/>
          </p:nvSpPr>
          <p:spPr bwMode="auto">
            <a:xfrm>
              <a:off x="4251" y="2787"/>
              <a:ext cx="124" cy="124"/>
            </a:xfrm>
            <a:prstGeom prst="ellipse">
              <a:avLst/>
            </a:prstGeom>
            <a:solidFill>
              <a:srgbClr val="336699"/>
            </a:solidFill>
            <a:ln w="9525">
              <a:solidFill>
                <a:schemeClr val="tx1"/>
              </a:solidFill>
              <a:round/>
              <a:headEnd/>
              <a:tailEnd/>
            </a:ln>
          </p:spPr>
          <p:txBody>
            <a:bodyPr wrap="none" anchor="ctr">
              <a:prstTxWarp prst="textNoShape">
                <a:avLst/>
              </a:prstTxWarp>
            </a:bodyPr>
            <a:lstStyle/>
            <a:p>
              <a:pPr eaLnBrk="0" hangingPunct="0"/>
              <a:endParaRPr lang="en-US" sz="1800" u="sng"/>
            </a:p>
          </p:txBody>
        </p:sp>
      </p:grpSp>
      <p:sp>
        <p:nvSpPr>
          <p:cNvPr id="96265" name="Rectangle 121"/>
          <p:cNvSpPr>
            <a:spLocks noChangeArrowheads="1"/>
          </p:cNvSpPr>
          <p:nvPr/>
        </p:nvSpPr>
        <p:spPr bwMode="auto">
          <a:xfrm>
            <a:off x="7658100" y="5126038"/>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6266" name="Rectangle 160"/>
          <p:cNvSpPr>
            <a:spLocks noChangeArrowheads="1"/>
          </p:cNvSpPr>
          <p:nvPr/>
        </p:nvSpPr>
        <p:spPr bwMode="auto">
          <a:xfrm>
            <a:off x="444500" y="979488"/>
            <a:ext cx="3303588" cy="2239962"/>
          </a:xfrm>
          <a:prstGeom prst="rect">
            <a:avLst/>
          </a:prstGeom>
          <a:noFill/>
          <a:ln w="12700">
            <a:noFill/>
            <a:miter lim="800000"/>
            <a:headEnd/>
            <a:tailEnd/>
          </a:ln>
        </p:spPr>
        <p:txBody>
          <a:bodyPr>
            <a:prstTxWarp prst="textNoShape">
              <a:avLst/>
            </a:prstTxWarp>
            <a:spAutoFit/>
          </a:bodyPr>
          <a:lstStyle/>
          <a:p>
            <a:pPr>
              <a:lnSpc>
                <a:spcPct val="90000"/>
              </a:lnSpc>
              <a:spcBef>
                <a:spcPct val="20000"/>
              </a:spcBef>
              <a:tabLst>
                <a:tab pos="168275" algn="l"/>
              </a:tabLst>
            </a:pPr>
            <a:r>
              <a:rPr lang="en-US" sz="1800"/>
              <a:t>Components cause additional complexities for fault tolerance since they …</a:t>
            </a:r>
          </a:p>
          <a:p>
            <a:pPr>
              <a:lnSpc>
                <a:spcPct val="90000"/>
              </a:lnSpc>
              <a:spcBef>
                <a:spcPct val="20000"/>
              </a:spcBef>
              <a:buClr>
                <a:srgbClr val="004080"/>
              </a:buClr>
              <a:buFont typeface="Wingdings" pitchFamily="-123" charset="2"/>
              <a:buChar char="§"/>
              <a:tabLst>
                <a:tab pos="168275" algn="l"/>
              </a:tabLst>
            </a:pPr>
            <a:r>
              <a:rPr lang="en-US" sz="1800"/>
              <a:t> can consist of several 		objects</a:t>
            </a:r>
          </a:p>
          <a:p>
            <a:pPr>
              <a:lnSpc>
                <a:spcPct val="90000"/>
              </a:lnSpc>
              <a:spcBef>
                <a:spcPct val="20000"/>
              </a:spcBef>
              <a:buClr>
                <a:srgbClr val="004080"/>
              </a:buClr>
              <a:buFont typeface="Wingdings" pitchFamily="-123" charset="2"/>
              <a:buChar char="§"/>
              <a:tabLst>
                <a:tab pos="168275" algn="l"/>
              </a:tabLst>
            </a:pPr>
            <a:r>
              <a:rPr lang="en-US" sz="1800"/>
              <a:t> have connections that need 	to be maintained</a:t>
            </a:r>
          </a:p>
          <a:p>
            <a:pPr>
              <a:lnSpc>
                <a:spcPct val="90000"/>
              </a:lnSpc>
              <a:spcBef>
                <a:spcPct val="20000"/>
              </a:spcBef>
              <a:buFontTx/>
              <a:buChar char="•"/>
              <a:tabLst>
                <a:tab pos="168275" algn="l"/>
              </a:tabLst>
            </a:pPr>
            <a:endParaRPr lang="en-US" sz="1800"/>
          </a:p>
        </p:txBody>
      </p:sp>
      <p:sp>
        <p:nvSpPr>
          <p:cNvPr id="96267" name="AutoShape 58"/>
          <p:cNvSpPr>
            <a:spLocks noChangeArrowheads="1"/>
          </p:cNvSpPr>
          <p:nvPr/>
        </p:nvSpPr>
        <p:spPr bwMode="auto">
          <a:xfrm>
            <a:off x="6375400" y="1028700"/>
            <a:ext cx="2328863" cy="1371600"/>
          </a:xfrm>
          <a:prstGeom prst="foldedCorner">
            <a:avLst>
              <a:gd name="adj" fmla="val 12500"/>
            </a:avLst>
          </a:prstGeom>
          <a:solidFill>
            <a:srgbClr val="FFFF66"/>
          </a:solidFill>
          <a:ln w="12700">
            <a:solidFill>
              <a:schemeClr val="tx1"/>
            </a:solidFill>
            <a:round/>
            <a:headEnd/>
            <a:tailEnd/>
          </a:ln>
        </p:spPr>
        <p:txBody>
          <a:bodyPr wrap="none">
            <a:prstTxWarp prst="textNoShape">
              <a:avLst/>
            </a:prstTxWarp>
          </a:bodyPr>
          <a:lstStyle/>
          <a:p>
            <a:pPr eaLnBrk="0" hangingPunct="0"/>
            <a:r>
              <a:rPr lang="en-US" sz="1600"/>
              <a:t>component Archive</a:t>
            </a:r>
          </a:p>
          <a:p>
            <a:pPr eaLnBrk="0" hangingPunct="0"/>
            <a:r>
              <a:rPr lang="en-US" sz="1600"/>
              <a:t>{</a:t>
            </a:r>
          </a:p>
          <a:p>
            <a:pPr eaLnBrk="0" hangingPunct="0"/>
            <a:r>
              <a:rPr lang="en-US" sz="1600"/>
              <a:t>  provides Stream data;</a:t>
            </a:r>
          </a:p>
          <a:p>
            <a:pPr eaLnBrk="0" hangingPunct="0"/>
            <a:r>
              <a:rPr lang="en-US" sz="1600"/>
              <a:t>  provides Admin mgt;</a:t>
            </a:r>
          </a:p>
          <a:p>
            <a:pPr eaLnBrk="0" hangingPunct="0"/>
            <a:r>
              <a:rPr lang="en-US" sz="1600"/>
              <a:t>};</a:t>
            </a:r>
          </a:p>
        </p:txBody>
      </p:sp>
      <p:grpSp>
        <p:nvGrpSpPr>
          <p:cNvPr id="13" name="Group 68"/>
          <p:cNvGrpSpPr>
            <a:grpSpLocks/>
          </p:cNvGrpSpPr>
          <p:nvPr/>
        </p:nvGrpSpPr>
        <p:grpSpPr bwMode="auto">
          <a:xfrm>
            <a:off x="3948113" y="1438275"/>
            <a:ext cx="2820987" cy="2043113"/>
            <a:chOff x="2487" y="906"/>
            <a:chExt cx="1777" cy="1287"/>
          </a:xfrm>
        </p:grpSpPr>
        <p:sp>
          <p:nvSpPr>
            <p:cNvPr id="96278" name="Rectangle 125"/>
            <p:cNvSpPr>
              <a:spLocks noChangeArrowheads="1"/>
            </p:cNvSpPr>
            <p:nvPr/>
          </p:nvSpPr>
          <p:spPr bwMode="auto">
            <a:xfrm>
              <a:off x="3455" y="1698"/>
              <a:ext cx="809" cy="495"/>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Admin </a:t>
              </a:r>
            </a:p>
          </p:txBody>
        </p:sp>
        <p:sp>
          <p:nvSpPr>
            <p:cNvPr id="96279" name="Rectangle 125"/>
            <p:cNvSpPr>
              <a:spLocks noChangeArrowheads="1"/>
            </p:cNvSpPr>
            <p:nvPr/>
          </p:nvSpPr>
          <p:spPr bwMode="auto">
            <a:xfrm>
              <a:off x="3023" y="1298"/>
              <a:ext cx="809" cy="495"/>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Stream </a:t>
              </a:r>
            </a:p>
          </p:txBody>
        </p:sp>
        <p:sp>
          <p:nvSpPr>
            <p:cNvPr id="96280" name="Rectangle 125"/>
            <p:cNvSpPr>
              <a:spLocks noChangeArrowheads="1"/>
            </p:cNvSpPr>
            <p:nvPr/>
          </p:nvSpPr>
          <p:spPr bwMode="auto">
            <a:xfrm>
              <a:off x="2487" y="906"/>
              <a:ext cx="809" cy="495"/>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Archive </a:t>
              </a:r>
            </a:p>
          </p:txBody>
        </p:sp>
      </p:grpSp>
      <p:grpSp>
        <p:nvGrpSpPr>
          <p:cNvPr id="14" name="Group 72"/>
          <p:cNvGrpSpPr>
            <a:grpSpLocks/>
          </p:cNvGrpSpPr>
          <p:nvPr/>
        </p:nvGrpSpPr>
        <p:grpSpPr bwMode="auto">
          <a:xfrm>
            <a:off x="4419600" y="2463800"/>
            <a:ext cx="1092200" cy="1905000"/>
            <a:chOff x="2784" y="1552"/>
            <a:chExt cx="688" cy="1200"/>
          </a:xfrm>
        </p:grpSpPr>
        <p:sp>
          <p:nvSpPr>
            <p:cNvPr id="96275" name="Line 73"/>
            <p:cNvSpPr>
              <a:spLocks noChangeShapeType="1"/>
            </p:cNvSpPr>
            <p:nvPr/>
          </p:nvSpPr>
          <p:spPr bwMode="auto">
            <a:xfrm>
              <a:off x="2784" y="1552"/>
              <a:ext cx="232" cy="1200"/>
            </a:xfrm>
            <a:prstGeom prst="line">
              <a:avLst/>
            </a:prstGeom>
            <a:noFill/>
            <a:ln w="38100">
              <a:solidFill>
                <a:schemeClr val="tx2"/>
              </a:solidFill>
              <a:round/>
              <a:headEnd/>
              <a:tailEnd/>
            </a:ln>
          </p:spPr>
          <p:txBody>
            <a:bodyPr wrap="none" anchor="ctr">
              <a:prstTxWarp prst="textNoShape">
                <a:avLst/>
              </a:prstTxWarp>
            </a:bodyPr>
            <a:lstStyle/>
            <a:p>
              <a:endParaRPr lang="en-US"/>
            </a:p>
          </p:txBody>
        </p:sp>
        <p:sp>
          <p:nvSpPr>
            <p:cNvPr id="96276" name="Line 74"/>
            <p:cNvSpPr>
              <a:spLocks noChangeShapeType="1"/>
            </p:cNvSpPr>
            <p:nvPr/>
          </p:nvSpPr>
          <p:spPr bwMode="auto">
            <a:xfrm flipH="1">
              <a:off x="3072" y="1904"/>
              <a:ext cx="168" cy="824"/>
            </a:xfrm>
            <a:prstGeom prst="line">
              <a:avLst/>
            </a:prstGeom>
            <a:noFill/>
            <a:ln w="38100">
              <a:solidFill>
                <a:schemeClr val="tx2"/>
              </a:solidFill>
              <a:round/>
              <a:headEnd/>
              <a:tailEnd/>
            </a:ln>
          </p:spPr>
          <p:txBody>
            <a:bodyPr wrap="none" anchor="ctr">
              <a:prstTxWarp prst="textNoShape">
                <a:avLst/>
              </a:prstTxWarp>
            </a:bodyPr>
            <a:lstStyle/>
            <a:p>
              <a:endParaRPr lang="en-US"/>
            </a:p>
          </p:txBody>
        </p:sp>
        <p:sp>
          <p:nvSpPr>
            <p:cNvPr id="96277" name="Line 75"/>
            <p:cNvSpPr>
              <a:spLocks noChangeShapeType="1"/>
            </p:cNvSpPr>
            <p:nvPr/>
          </p:nvSpPr>
          <p:spPr bwMode="auto">
            <a:xfrm flipH="1">
              <a:off x="3112" y="2288"/>
              <a:ext cx="360" cy="464"/>
            </a:xfrm>
            <a:prstGeom prst="line">
              <a:avLst/>
            </a:prstGeom>
            <a:noFill/>
            <a:ln w="38100">
              <a:solidFill>
                <a:schemeClr val="tx2"/>
              </a:solidFill>
              <a:round/>
              <a:headEnd/>
              <a:tailEnd/>
            </a:ln>
          </p:spPr>
          <p:txBody>
            <a:bodyPr wrap="none" anchor="ctr">
              <a:prstTxWarp prst="textNoShape">
                <a:avLst/>
              </a:prstTxWarp>
            </a:bodyPr>
            <a:lstStyle/>
            <a:p>
              <a:endParaRPr lang="en-US"/>
            </a:p>
          </p:txBody>
        </p:sp>
      </p:grpSp>
      <p:grpSp>
        <p:nvGrpSpPr>
          <p:cNvPr id="15" name="Group 76"/>
          <p:cNvGrpSpPr>
            <a:grpSpLocks/>
          </p:cNvGrpSpPr>
          <p:nvPr/>
        </p:nvGrpSpPr>
        <p:grpSpPr bwMode="auto">
          <a:xfrm>
            <a:off x="5016500" y="1282700"/>
            <a:ext cx="3111500" cy="1638300"/>
            <a:chOff x="3160" y="808"/>
            <a:chExt cx="1960" cy="1032"/>
          </a:xfrm>
        </p:grpSpPr>
        <p:sp>
          <p:nvSpPr>
            <p:cNvPr id="96272" name="Line 77"/>
            <p:cNvSpPr>
              <a:spLocks noChangeShapeType="1"/>
            </p:cNvSpPr>
            <p:nvPr/>
          </p:nvSpPr>
          <p:spPr bwMode="auto">
            <a:xfrm flipV="1">
              <a:off x="4152" y="1304"/>
              <a:ext cx="936" cy="536"/>
            </a:xfrm>
            <a:prstGeom prst="line">
              <a:avLst/>
            </a:prstGeom>
            <a:noFill/>
            <a:ln w="28575">
              <a:solidFill>
                <a:srgbClr val="800040"/>
              </a:solidFill>
              <a:prstDash val="dash"/>
              <a:round/>
              <a:headEnd/>
              <a:tailEnd/>
            </a:ln>
          </p:spPr>
          <p:txBody>
            <a:bodyPr wrap="none" anchor="ctr">
              <a:prstTxWarp prst="textNoShape">
                <a:avLst/>
              </a:prstTxWarp>
            </a:bodyPr>
            <a:lstStyle/>
            <a:p>
              <a:endParaRPr lang="en-US"/>
            </a:p>
          </p:txBody>
        </p:sp>
        <p:sp>
          <p:nvSpPr>
            <p:cNvPr id="96273" name="Line 78"/>
            <p:cNvSpPr>
              <a:spLocks noChangeShapeType="1"/>
            </p:cNvSpPr>
            <p:nvPr/>
          </p:nvSpPr>
          <p:spPr bwMode="auto">
            <a:xfrm flipV="1">
              <a:off x="3744" y="1144"/>
              <a:ext cx="1376" cy="336"/>
            </a:xfrm>
            <a:prstGeom prst="line">
              <a:avLst/>
            </a:prstGeom>
            <a:noFill/>
            <a:ln w="28575">
              <a:solidFill>
                <a:srgbClr val="800040"/>
              </a:solidFill>
              <a:prstDash val="dash"/>
              <a:round/>
              <a:headEnd/>
              <a:tailEnd/>
            </a:ln>
          </p:spPr>
          <p:txBody>
            <a:bodyPr wrap="none" anchor="ctr">
              <a:prstTxWarp prst="textNoShape">
                <a:avLst/>
              </a:prstTxWarp>
            </a:bodyPr>
            <a:lstStyle/>
            <a:p>
              <a:endParaRPr lang="en-US"/>
            </a:p>
          </p:txBody>
        </p:sp>
        <p:sp>
          <p:nvSpPr>
            <p:cNvPr id="96274" name="Line 79"/>
            <p:cNvSpPr>
              <a:spLocks noChangeShapeType="1"/>
            </p:cNvSpPr>
            <p:nvPr/>
          </p:nvSpPr>
          <p:spPr bwMode="auto">
            <a:xfrm flipV="1">
              <a:off x="3160" y="808"/>
              <a:ext cx="1584" cy="312"/>
            </a:xfrm>
            <a:prstGeom prst="line">
              <a:avLst/>
            </a:prstGeom>
            <a:noFill/>
            <a:ln w="28575">
              <a:solidFill>
                <a:srgbClr val="800040"/>
              </a:solidFill>
              <a:prstDash val="dash"/>
              <a:round/>
              <a:headEnd/>
              <a:tailEnd/>
            </a:ln>
          </p:spPr>
          <p:txBody>
            <a:bodyPr wrap="none" anchor="ctr">
              <a:prstTxWarp prst="textNoShape">
                <a:avLst/>
              </a:prstTxWarp>
            </a:bodyPr>
            <a:lstStyle/>
            <a:p>
              <a:endParaRPr lang="en-US"/>
            </a:p>
          </p:txBody>
        </p:sp>
      </p:grpSp>
      <p:sp>
        <p:nvSpPr>
          <p:cNvPr id="72" name="Rectangle 3"/>
          <p:cNvSpPr txBox="1">
            <a:spLocks noChangeArrowheads="1"/>
          </p:cNvSpPr>
          <p:nvPr/>
        </p:nvSpPr>
        <p:spPr bwMode="auto">
          <a:xfrm>
            <a:off x="411163" y="-53975"/>
            <a:ext cx="8509000" cy="587375"/>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Single Component Replication Challenges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300538" y="4191000"/>
            <a:ext cx="4476750" cy="2397125"/>
            <a:chOff x="2709" y="2640"/>
            <a:chExt cx="2820" cy="1510"/>
          </a:xfrm>
        </p:grpSpPr>
        <p:sp>
          <p:nvSpPr>
            <p:cNvPr id="98375" name="Rectangle 60"/>
            <p:cNvSpPr>
              <a:spLocks noChangeArrowheads="1"/>
            </p:cNvSpPr>
            <p:nvPr/>
          </p:nvSpPr>
          <p:spPr bwMode="auto">
            <a:xfrm>
              <a:off x="2872" y="2640"/>
              <a:ext cx="1187" cy="782"/>
            </a:xfrm>
            <a:prstGeom prst="rect">
              <a:avLst/>
            </a:prstGeom>
            <a:solidFill>
              <a:srgbClr val="FFAC3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76" name="Text Box 61"/>
            <p:cNvSpPr txBox="1">
              <a:spLocks noChangeArrowheads="1"/>
            </p:cNvSpPr>
            <p:nvPr/>
          </p:nvSpPr>
          <p:spPr bwMode="auto">
            <a:xfrm>
              <a:off x="3109" y="3215"/>
              <a:ext cx="713" cy="212"/>
            </a:xfrm>
            <a:prstGeom prst="rect">
              <a:avLst/>
            </a:prstGeom>
            <a:noFill/>
            <a:ln w="9525">
              <a:noFill/>
              <a:miter lim="800000"/>
              <a:headEnd/>
              <a:tailEnd/>
            </a:ln>
          </p:spPr>
          <p:txBody>
            <a:bodyPr wrap="none">
              <a:prstTxWarp prst="textNoShape">
                <a:avLst/>
              </a:prstTxWarp>
              <a:spAutoFit/>
            </a:bodyPr>
            <a:lstStyle/>
            <a:p>
              <a:pPr eaLnBrk="0" hangingPunct="0"/>
              <a:r>
                <a:rPr lang="en-GB" sz="1600" b="1"/>
                <a:t>Container</a:t>
              </a:r>
            </a:p>
          </p:txBody>
        </p:sp>
        <p:grpSp>
          <p:nvGrpSpPr>
            <p:cNvPr id="3" name="Group 97"/>
            <p:cNvGrpSpPr>
              <a:grpSpLocks/>
            </p:cNvGrpSpPr>
            <p:nvPr/>
          </p:nvGrpSpPr>
          <p:grpSpPr bwMode="auto">
            <a:xfrm>
              <a:off x="2709" y="3416"/>
              <a:ext cx="2820" cy="734"/>
              <a:chOff x="35" y="2958"/>
              <a:chExt cx="2820" cy="734"/>
            </a:xfrm>
          </p:grpSpPr>
          <p:sp>
            <p:nvSpPr>
              <p:cNvPr id="98380" name="AutoShape 98"/>
              <p:cNvSpPr>
                <a:spLocks noChangeArrowheads="1"/>
              </p:cNvSpPr>
              <p:nvPr/>
            </p:nvSpPr>
            <p:spPr bwMode="auto">
              <a:xfrm>
                <a:off x="35" y="3320"/>
                <a:ext cx="2820" cy="372"/>
              </a:xfrm>
              <a:prstGeom prst="leftRightArrow">
                <a:avLst>
                  <a:gd name="adj1" fmla="val 45917"/>
                  <a:gd name="adj2" fmla="val 46361"/>
                </a:avLst>
              </a:prstGeom>
              <a:solidFill>
                <a:srgbClr val="336699"/>
              </a:solidFill>
              <a:ln w="9525">
                <a:solidFill>
                  <a:schemeClr val="tx1"/>
                </a:solidFill>
                <a:miter lim="800000"/>
                <a:headEnd/>
                <a:tailEnd/>
              </a:ln>
            </p:spPr>
            <p:txBody>
              <a:bodyPr wrap="none" anchor="ctr">
                <a:prstTxWarp prst="textNoShape">
                  <a:avLst/>
                </a:prstTxWarp>
              </a:bodyPr>
              <a:lstStyle/>
              <a:p>
                <a:pPr algn="ctr" eaLnBrk="0" hangingPunct="0"/>
                <a:r>
                  <a:rPr lang="en-GB" sz="1800" b="1">
                    <a:solidFill>
                      <a:schemeClr val="bg1"/>
                    </a:solidFill>
                  </a:rPr>
                  <a:t> Middleware Bus</a:t>
                </a:r>
              </a:p>
            </p:txBody>
          </p:sp>
          <p:sp>
            <p:nvSpPr>
              <p:cNvPr id="98381" name="Line 99"/>
              <p:cNvSpPr>
                <a:spLocks noChangeShapeType="1"/>
              </p:cNvSpPr>
              <p:nvPr/>
            </p:nvSpPr>
            <p:spPr bwMode="auto">
              <a:xfrm>
                <a:off x="782" y="2958"/>
                <a:ext cx="10" cy="46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8382" name="Line 100"/>
              <p:cNvSpPr>
                <a:spLocks noChangeShapeType="1"/>
              </p:cNvSpPr>
              <p:nvPr/>
            </p:nvSpPr>
            <p:spPr bwMode="auto">
              <a:xfrm>
                <a:off x="2202" y="3072"/>
                <a:ext cx="0" cy="354"/>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sp>
          <p:nvSpPr>
            <p:cNvPr id="98378" name="Rectangle 102"/>
            <p:cNvSpPr>
              <a:spLocks noChangeArrowheads="1"/>
            </p:cNvSpPr>
            <p:nvPr/>
          </p:nvSpPr>
          <p:spPr bwMode="auto">
            <a:xfrm>
              <a:off x="4562" y="2910"/>
              <a:ext cx="673" cy="791"/>
            </a:xfrm>
            <a:prstGeom prst="rect">
              <a:avLst/>
            </a:prstGeom>
            <a:solidFill>
              <a:srgbClr val="FFAC3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79" name="Text Box 103"/>
            <p:cNvSpPr txBox="1">
              <a:spLocks noChangeArrowheads="1"/>
            </p:cNvSpPr>
            <p:nvPr/>
          </p:nvSpPr>
          <p:spPr bwMode="auto">
            <a:xfrm>
              <a:off x="4542" y="3485"/>
              <a:ext cx="713" cy="212"/>
            </a:xfrm>
            <a:prstGeom prst="rect">
              <a:avLst/>
            </a:prstGeom>
            <a:noFill/>
            <a:ln w="9525">
              <a:noFill/>
              <a:miter lim="800000"/>
              <a:headEnd/>
              <a:tailEnd/>
            </a:ln>
          </p:spPr>
          <p:txBody>
            <a:bodyPr wrap="none">
              <a:prstTxWarp prst="textNoShape">
                <a:avLst/>
              </a:prstTxWarp>
              <a:spAutoFit/>
            </a:bodyPr>
            <a:lstStyle/>
            <a:p>
              <a:pPr eaLnBrk="0" hangingPunct="0"/>
              <a:r>
                <a:rPr lang="en-GB" sz="1600" b="1"/>
                <a:t>Container</a:t>
              </a:r>
            </a:p>
          </p:txBody>
        </p:sp>
      </p:grpSp>
      <p:sp>
        <p:nvSpPr>
          <p:cNvPr id="98306"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146C23B8-72DB-43F3-AA72-DBAF4A676267}" type="slidenum">
              <a:rPr lang="en-US" sz="1400"/>
              <a:pPr algn="r" eaLnBrk="0" hangingPunct="0"/>
              <a:t>179</a:t>
            </a:fld>
            <a:endParaRPr lang="en-US" sz="1400"/>
          </a:p>
        </p:txBody>
      </p:sp>
      <p:sp>
        <p:nvSpPr>
          <p:cNvPr id="98307" name="AutoShape 62"/>
          <p:cNvSpPr>
            <a:spLocks noChangeArrowheads="1"/>
          </p:cNvSpPr>
          <p:nvPr/>
        </p:nvSpPr>
        <p:spPr bwMode="auto">
          <a:xfrm>
            <a:off x="4600575" y="4216400"/>
            <a:ext cx="628650"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8308" name="Rectangle 81"/>
          <p:cNvSpPr>
            <a:spLocks noChangeArrowheads="1"/>
          </p:cNvSpPr>
          <p:nvPr/>
        </p:nvSpPr>
        <p:spPr bwMode="auto">
          <a:xfrm>
            <a:off x="4833938" y="4697413"/>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09" name="AutoShape 82"/>
          <p:cNvSpPr>
            <a:spLocks noChangeArrowheads="1"/>
          </p:cNvSpPr>
          <p:nvPr/>
        </p:nvSpPr>
        <p:spPr bwMode="auto">
          <a:xfrm>
            <a:off x="5794375" y="4213225"/>
            <a:ext cx="627063"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8310" name="Rectangle 95"/>
          <p:cNvSpPr>
            <a:spLocks noChangeArrowheads="1"/>
          </p:cNvSpPr>
          <p:nvPr/>
        </p:nvSpPr>
        <p:spPr bwMode="auto">
          <a:xfrm>
            <a:off x="6027738" y="4694238"/>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11" name="AutoShape 104"/>
          <p:cNvSpPr>
            <a:spLocks noChangeArrowheads="1"/>
          </p:cNvSpPr>
          <p:nvPr/>
        </p:nvSpPr>
        <p:spPr bwMode="auto">
          <a:xfrm>
            <a:off x="7424738" y="4645025"/>
            <a:ext cx="628650" cy="527050"/>
          </a:xfrm>
          <a:prstGeom prst="roundRect">
            <a:avLst>
              <a:gd name="adj" fmla="val 16667"/>
            </a:avLst>
          </a:prstGeom>
          <a:solidFill>
            <a:srgbClr val="CCCCCC"/>
          </a:solidFill>
          <a:ln w="9525">
            <a:solidFill>
              <a:schemeClr val="tx1"/>
            </a:solidFill>
            <a:round/>
            <a:headEnd/>
            <a:tailEnd/>
          </a:ln>
        </p:spPr>
        <p:txBody>
          <a:bodyPr wrap="none" anchor="ctr" anchorCtr="1">
            <a:prstTxWarp prst="textNoShape">
              <a:avLst/>
            </a:prstTxWarp>
          </a:bodyPr>
          <a:lstStyle/>
          <a:p>
            <a:pPr algn="ctr" eaLnBrk="0" hangingPunct="0"/>
            <a:r>
              <a:rPr lang="en-GB" b="1">
                <a:latin typeface="Times New Roman" pitchFamily="-123" charset="0"/>
              </a:rPr>
              <a:t>…</a:t>
            </a:r>
          </a:p>
        </p:txBody>
      </p:sp>
      <p:sp>
        <p:nvSpPr>
          <p:cNvPr id="98312" name="Rectangle 86"/>
          <p:cNvSpPr>
            <a:spLocks noChangeArrowheads="1"/>
          </p:cNvSpPr>
          <p:nvPr/>
        </p:nvSpPr>
        <p:spPr bwMode="auto">
          <a:xfrm>
            <a:off x="6345238" y="4291013"/>
            <a:ext cx="53975" cy="5238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nvGrpSpPr>
          <p:cNvPr id="4" name="Group 19"/>
          <p:cNvGrpSpPr>
            <a:grpSpLocks/>
          </p:cNvGrpSpPr>
          <p:nvPr/>
        </p:nvGrpSpPr>
        <p:grpSpPr bwMode="auto">
          <a:xfrm>
            <a:off x="4244975" y="3951288"/>
            <a:ext cx="4205288" cy="1185862"/>
            <a:chOff x="2674" y="2489"/>
            <a:chExt cx="2649" cy="747"/>
          </a:xfrm>
        </p:grpSpPr>
        <p:grpSp>
          <p:nvGrpSpPr>
            <p:cNvPr id="5" name="Group 63"/>
            <p:cNvGrpSpPr>
              <a:grpSpLocks/>
            </p:cNvGrpSpPr>
            <p:nvPr/>
          </p:nvGrpSpPr>
          <p:grpSpPr bwMode="auto">
            <a:xfrm rot="5400000">
              <a:off x="3022" y="2507"/>
              <a:ext cx="157" cy="125"/>
              <a:chOff x="204" y="3349"/>
              <a:chExt cx="259" cy="204"/>
            </a:xfrm>
          </p:grpSpPr>
          <p:sp>
            <p:nvSpPr>
              <p:cNvPr id="98373" name="Line 64"/>
              <p:cNvSpPr>
                <a:spLocks noChangeShapeType="1"/>
              </p:cNvSpPr>
              <p:nvPr/>
            </p:nvSpPr>
            <p:spPr bwMode="auto">
              <a:xfrm flipH="1" flipV="1">
                <a:off x="253" y="3451"/>
                <a:ext cx="21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74" name="Oval 65"/>
              <p:cNvSpPr>
                <a:spLocks noChangeArrowheads="1"/>
              </p:cNvSpPr>
              <p:nvPr/>
            </p:nvSpPr>
            <p:spPr bwMode="auto">
              <a:xfrm>
                <a:off x="204" y="3349"/>
                <a:ext cx="203" cy="204"/>
              </a:xfrm>
              <a:prstGeom prst="ellipse">
                <a:avLst/>
              </a:prstGeom>
              <a:solidFill>
                <a:srgbClr val="336699"/>
              </a:solidFill>
              <a:ln w="9525">
                <a:solidFill>
                  <a:schemeClr val="tx1"/>
                </a:solidFill>
                <a:round/>
                <a:headEnd/>
                <a:tailEnd/>
              </a:ln>
            </p:spPr>
            <p:txBody>
              <a:bodyPr rot="10800000" vert="eaVert" wrap="none" anchor="ctr">
                <a:prstTxWarp prst="textNoShape">
                  <a:avLst/>
                </a:prstTxWarp>
              </a:bodyPr>
              <a:lstStyle/>
              <a:p>
                <a:pPr eaLnBrk="0" hangingPunct="0"/>
                <a:endParaRPr lang="en-US" sz="1800" u="sng"/>
              </a:p>
            </p:txBody>
          </p:sp>
        </p:grpSp>
        <p:sp>
          <p:nvSpPr>
            <p:cNvPr id="98331" name="Line 83"/>
            <p:cNvSpPr>
              <a:spLocks noChangeShapeType="1"/>
            </p:cNvSpPr>
            <p:nvPr/>
          </p:nvSpPr>
          <p:spPr bwMode="auto">
            <a:xfrm rot="5400000" flipH="1" flipV="1">
              <a:off x="3789" y="2583"/>
              <a:ext cx="12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6" name="Group 66"/>
            <p:cNvGrpSpPr>
              <a:grpSpLocks/>
            </p:cNvGrpSpPr>
            <p:nvPr/>
          </p:nvGrpSpPr>
          <p:grpSpPr bwMode="auto">
            <a:xfrm>
              <a:off x="3245" y="2601"/>
              <a:ext cx="299" cy="234"/>
              <a:chOff x="1431" y="3508"/>
              <a:chExt cx="489" cy="384"/>
            </a:xfrm>
          </p:grpSpPr>
          <p:grpSp>
            <p:nvGrpSpPr>
              <p:cNvPr id="7" name="Group 67"/>
              <p:cNvGrpSpPr>
                <a:grpSpLocks/>
              </p:cNvGrpSpPr>
              <p:nvPr/>
            </p:nvGrpSpPr>
            <p:grpSpPr bwMode="auto">
              <a:xfrm>
                <a:off x="1431" y="3679"/>
                <a:ext cx="151" cy="54"/>
                <a:chOff x="1431" y="3679"/>
                <a:chExt cx="151" cy="54"/>
              </a:xfrm>
            </p:grpSpPr>
            <p:sp>
              <p:nvSpPr>
                <p:cNvPr id="98371" name="Line 68"/>
                <p:cNvSpPr>
                  <a:spLocks noChangeShapeType="1"/>
                </p:cNvSpPr>
                <p:nvPr/>
              </p:nvSpPr>
              <p:spPr bwMode="auto">
                <a:xfrm flipH="1">
                  <a:off x="1469" y="3706"/>
                  <a:ext cx="113"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72" name="Rectangle 69"/>
                <p:cNvSpPr>
                  <a:spLocks noChangeArrowheads="1"/>
                </p:cNvSpPr>
                <p:nvPr/>
              </p:nvSpPr>
              <p:spPr bwMode="auto">
                <a:xfrm>
                  <a:off x="1431" y="3679"/>
                  <a:ext cx="56" cy="5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sp>
            <p:nvSpPr>
              <p:cNvPr id="98370" name="AutoShape 70"/>
              <p:cNvSpPr>
                <a:spLocks noChangeArrowheads="1"/>
              </p:cNvSpPr>
              <p:nvPr/>
            </p:nvSpPr>
            <p:spPr bwMode="auto">
              <a:xfrm rot="-5400000">
                <a:off x="1560" y="3532"/>
                <a:ext cx="384"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vert="eaVert" wrap="none" anchor="ctr">
                <a:prstTxWarp prst="textNoShape">
                  <a:avLst/>
                </a:prstTxWarp>
              </a:bodyPr>
              <a:lstStyle/>
              <a:p>
                <a:pPr eaLnBrk="0" hangingPunct="0"/>
                <a:endParaRPr lang="en-US" sz="1800" u="sng"/>
              </a:p>
            </p:txBody>
          </p:sp>
        </p:grpSp>
        <p:grpSp>
          <p:nvGrpSpPr>
            <p:cNvPr id="8" name="Group 71"/>
            <p:cNvGrpSpPr>
              <a:grpSpLocks/>
            </p:cNvGrpSpPr>
            <p:nvPr/>
          </p:nvGrpSpPr>
          <p:grpSpPr bwMode="auto">
            <a:xfrm>
              <a:off x="2675" y="2849"/>
              <a:ext cx="231" cy="117"/>
              <a:chOff x="2765" y="3760"/>
              <a:chExt cx="378" cy="192"/>
            </a:xfrm>
          </p:grpSpPr>
          <p:sp>
            <p:nvSpPr>
              <p:cNvPr id="98367" name="Line 72"/>
              <p:cNvSpPr>
                <a:spLocks noChangeShapeType="1"/>
              </p:cNvSpPr>
              <p:nvPr/>
            </p:nvSpPr>
            <p:spPr bwMode="auto">
              <a:xfrm flipH="1" flipV="1">
                <a:off x="2948" y="3855"/>
                <a:ext cx="19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68" name="AutoShape 73"/>
              <p:cNvSpPr>
                <a:spLocks noChangeArrowheads="1"/>
              </p:cNvSpPr>
              <p:nvPr/>
            </p:nvSpPr>
            <p:spPr bwMode="auto">
              <a:xfrm>
                <a:off x="2765" y="3760"/>
                <a:ext cx="195" cy="192"/>
              </a:xfrm>
              <a:prstGeom prst="chevron">
                <a:avLst>
                  <a:gd name="adj" fmla="val 25391"/>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grpSp>
          <p:nvGrpSpPr>
            <p:cNvPr id="9" name="Group 74"/>
            <p:cNvGrpSpPr>
              <a:grpSpLocks/>
            </p:cNvGrpSpPr>
            <p:nvPr/>
          </p:nvGrpSpPr>
          <p:grpSpPr bwMode="auto">
            <a:xfrm>
              <a:off x="3211" y="2849"/>
              <a:ext cx="248" cy="117"/>
              <a:chOff x="2039" y="3708"/>
              <a:chExt cx="405" cy="192"/>
            </a:xfrm>
          </p:grpSpPr>
          <p:sp>
            <p:nvSpPr>
              <p:cNvPr id="98364" name="Line 75"/>
              <p:cNvSpPr>
                <a:spLocks noChangeShapeType="1"/>
              </p:cNvSpPr>
              <p:nvPr/>
            </p:nvSpPr>
            <p:spPr bwMode="auto">
              <a:xfrm flipH="1" flipV="1">
                <a:off x="2121" y="3804"/>
                <a:ext cx="16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65" name="Rectangle 76"/>
              <p:cNvSpPr>
                <a:spLocks noChangeArrowheads="1"/>
              </p:cNvSpPr>
              <p:nvPr/>
            </p:nvSpPr>
            <p:spPr bwMode="auto">
              <a:xfrm>
                <a:off x="2039" y="3758"/>
                <a:ext cx="81" cy="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66" name="AutoShape 77"/>
              <p:cNvSpPr>
                <a:spLocks noChangeArrowheads="1"/>
              </p:cNvSpPr>
              <p:nvPr/>
            </p:nvSpPr>
            <p:spPr bwMode="auto">
              <a:xfrm>
                <a:off x="2260" y="3708"/>
                <a:ext cx="184" cy="192"/>
              </a:xfrm>
              <a:prstGeom prst="homePlat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grpSp>
          <p:nvGrpSpPr>
            <p:cNvPr id="10" name="Group 78"/>
            <p:cNvGrpSpPr>
              <a:grpSpLocks/>
            </p:cNvGrpSpPr>
            <p:nvPr/>
          </p:nvGrpSpPr>
          <p:grpSpPr bwMode="auto">
            <a:xfrm>
              <a:off x="2674" y="2662"/>
              <a:ext cx="232" cy="124"/>
              <a:chOff x="1884" y="3349"/>
              <a:chExt cx="379" cy="204"/>
            </a:xfrm>
          </p:grpSpPr>
          <p:sp>
            <p:nvSpPr>
              <p:cNvPr id="98362" name="Line 79"/>
              <p:cNvSpPr>
                <a:spLocks noChangeShapeType="1"/>
              </p:cNvSpPr>
              <p:nvPr/>
            </p:nvSpPr>
            <p:spPr bwMode="auto">
              <a:xfrm flipH="1" flipV="1">
                <a:off x="2053" y="3451"/>
                <a:ext cx="21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63" name="Oval 80"/>
              <p:cNvSpPr>
                <a:spLocks noChangeArrowheads="1"/>
              </p:cNvSpPr>
              <p:nvPr/>
            </p:nvSpPr>
            <p:spPr bwMode="auto">
              <a:xfrm>
                <a:off x="1884" y="3349"/>
                <a:ext cx="203" cy="204"/>
              </a:xfrm>
              <a:prstGeom prst="ellipse">
                <a:avLst/>
              </a:prstGeom>
              <a:solidFill>
                <a:srgbClr val="336699"/>
              </a:solidFill>
              <a:ln w="9525">
                <a:solidFill>
                  <a:schemeClr val="tx1"/>
                </a:solidFill>
                <a:round/>
                <a:headEnd/>
                <a:tailEnd/>
              </a:ln>
            </p:spPr>
            <p:txBody>
              <a:bodyPr wrap="none" anchor="ctr">
                <a:prstTxWarp prst="textNoShape">
                  <a:avLst/>
                </a:prstTxWarp>
              </a:bodyPr>
              <a:lstStyle/>
              <a:p>
                <a:pPr eaLnBrk="0" hangingPunct="0"/>
                <a:endParaRPr lang="en-US" sz="1800" u="sng"/>
              </a:p>
            </p:txBody>
          </p:sp>
        </p:grpSp>
        <p:sp>
          <p:nvSpPr>
            <p:cNvPr id="98336" name="Oval 84"/>
            <p:cNvSpPr>
              <a:spLocks noChangeArrowheads="1"/>
            </p:cNvSpPr>
            <p:nvPr/>
          </p:nvSpPr>
          <p:spPr bwMode="auto">
            <a:xfrm rot="5400000">
              <a:off x="3790" y="2489"/>
              <a:ext cx="123" cy="124"/>
            </a:xfrm>
            <a:prstGeom prst="ellipse">
              <a:avLst/>
            </a:prstGeom>
            <a:solidFill>
              <a:srgbClr val="336699"/>
            </a:solidFill>
            <a:ln w="9525">
              <a:solidFill>
                <a:schemeClr val="tx1"/>
              </a:solidFill>
              <a:round/>
              <a:headEnd/>
              <a:tailEnd/>
            </a:ln>
          </p:spPr>
          <p:txBody>
            <a:bodyPr rot="10800000" vert="eaVert" wrap="none" anchor="ctr">
              <a:prstTxWarp prst="textNoShape">
                <a:avLst/>
              </a:prstTxWarp>
            </a:bodyPr>
            <a:lstStyle/>
            <a:p>
              <a:pPr eaLnBrk="0" hangingPunct="0"/>
              <a:endParaRPr lang="en-US" sz="1800" u="sng"/>
            </a:p>
          </p:txBody>
        </p:sp>
        <p:sp>
          <p:nvSpPr>
            <p:cNvPr id="98337" name="Line 85"/>
            <p:cNvSpPr>
              <a:spLocks noChangeShapeType="1"/>
            </p:cNvSpPr>
            <p:nvPr/>
          </p:nvSpPr>
          <p:spPr bwMode="auto">
            <a:xfrm flipH="1" flipV="1">
              <a:off x="4020" y="2722"/>
              <a:ext cx="184" cy="8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38" name="AutoShape 87"/>
            <p:cNvSpPr>
              <a:spLocks noChangeArrowheads="1"/>
            </p:cNvSpPr>
            <p:nvPr/>
          </p:nvSpPr>
          <p:spPr bwMode="auto">
            <a:xfrm rot="-5400000">
              <a:off x="4182" y="2747"/>
              <a:ext cx="234" cy="2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vert="eaVert" wrap="none" anchor="ctr">
              <a:prstTxWarp prst="textNoShape">
                <a:avLst/>
              </a:prstTxWarp>
            </a:bodyPr>
            <a:lstStyle/>
            <a:p>
              <a:pPr eaLnBrk="0" hangingPunct="0"/>
              <a:endParaRPr lang="en-US" sz="1800" u="sng"/>
            </a:p>
          </p:txBody>
        </p:sp>
        <p:sp>
          <p:nvSpPr>
            <p:cNvPr id="98339" name="Line 88"/>
            <p:cNvSpPr>
              <a:spLocks noChangeShapeType="1"/>
            </p:cNvSpPr>
            <p:nvPr/>
          </p:nvSpPr>
          <p:spPr bwMode="auto">
            <a:xfrm flipH="1" flipV="1">
              <a:off x="3539" y="2905"/>
              <a:ext cx="11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40" name="AutoShape 89"/>
            <p:cNvSpPr>
              <a:spLocks noChangeArrowheads="1"/>
            </p:cNvSpPr>
            <p:nvPr/>
          </p:nvSpPr>
          <p:spPr bwMode="auto">
            <a:xfrm>
              <a:off x="3426" y="2848"/>
              <a:ext cx="119" cy="116"/>
            </a:xfrm>
            <a:prstGeom prst="chevron">
              <a:avLst>
                <a:gd name="adj" fmla="val 25647"/>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41" name="Line 90"/>
            <p:cNvSpPr>
              <a:spLocks noChangeShapeType="1"/>
            </p:cNvSpPr>
            <p:nvPr/>
          </p:nvSpPr>
          <p:spPr bwMode="auto">
            <a:xfrm flipH="1" flipV="1">
              <a:off x="4013" y="2906"/>
              <a:ext cx="168" cy="27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42" name="Rectangle 91"/>
            <p:cNvSpPr>
              <a:spLocks noChangeArrowheads="1"/>
            </p:cNvSpPr>
            <p:nvPr/>
          </p:nvSpPr>
          <p:spPr bwMode="auto">
            <a:xfrm>
              <a:off x="3963" y="2878"/>
              <a:ext cx="49" cy="56"/>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43" name="AutoShape 92"/>
            <p:cNvSpPr>
              <a:spLocks noChangeArrowheads="1"/>
            </p:cNvSpPr>
            <p:nvPr/>
          </p:nvSpPr>
          <p:spPr bwMode="auto">
            <a:xfrm>
              <a:off x="4175" y="3107"/>
              <a:ext cx="112" cy="116"/>
            </a:xfrm>
            <a:prstGeom prst="homePlat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44" name="Line 93"/>
            <p:cNvSpPr>
              <a:spLocks noChangeShapeType="1"/>
            </p:cNvSpPr>
            <p:nvPr/>
          </p:nvSpPr>
          <p:spPr bwMode="auto">
            <a:xfrm flipH="1" flipV="1">
              <a:off x="3529" y="2723"/>
              <a:ext cx="128"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45" name="Oval 94"/>
            <p:cNvSpPr>
              <a:spLocks noChangeArrowheads="1"/>
            </p:cNvSpPr>
            <p:nvPr/>
          </p:nvSpPr>
          <p:spPr bwMode="auto">
            <a:xfrm>
              <a:off x="3426" y="2661"/>
              <a:ext cx="124" cy="124"/>
            </a:xfrm>
            <a:prstGeom prst="ellipse">
              <a:avLst/>
            </a:prstGeom>
            <a:solidFill>
              <a:srgbClr val="336699"/>
            </a:solidFill>
            <a:ln w="9525">
              <a:solidFill>
                <a:schemeClr val="tx1"/>
              </a:solidFill>
              <a:round/>
              <a:headEnd/>
              <a:tailEnd/>
            </a:ln>
          </p:spPr>
          <p:txBody>
            <a:bodyPr wrap="none" anchor="ctr">
              <a:prstTxWarp prst="textNoShape">
                <a:avLst/>
              </a:prstTxWarp>
            </a:bodyPr>
            <a:lstStyle/>
            <a:p>
              <a:pPr eaLnBrk="0" hangingPunct="0"/>
              <a:endParaRPr lang="en-US" sz="1800" u="sng"/>
            </a:p>
          </p:txBody>
        </p:sp>
        <p:grpSp>
          <p:nvGrpSpPr>
            <p:cNvPr id="11" name="Group 105"/>
            <p:cNvGrpSpPr>
              <a:grpSpLocks/>
            </p:cNvGrpSpPr>
            <p:nvPr/>
          </p:nvGrpSpPr>
          <p:grpSpPr bwMode="auto">
            <a:xfrm rot="5400000">
              <a:off x="4801" y="2777"/>
              <a:ext cx="157" cy="125"/>
              <a:chOff x="204" y="3349"/>
              <a:chExt cx="259" cy="204"/>
            </a:xfrm>
          </p:grpSpPr>
          <p:sp>
            <p:nvSpPr>
              <p:cNvPr id="98360" name="Line 106"/>
              <p:cNvSpPr>
                <a:spLocks noChangeShapeType="1"/>
              </p:cNvSpPr>
              <p:nvPr/>
            </p:nvSpPr>
            <p:spPr bwMode="auto">
              <a:xfrm flipH="1" flipV="1">
                <a:off x="253" y="3451"/>
                <a:ext cx="21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61" name="Oval 107"/>
              <p:cNvSpPr>
                <a:spLocks noChangeArrowheads="1"/>
              </p:cNvSpPr>
              <p:nvPr/>
            </p:nvSpPr>
            <p:spPr bwMode="auto">
              <a:xfrm>
                <a:off x="204" y="3349"/>
                <a:ext cx="203" cy="204"/>
              </a:xfrm>
              <a:prstGeom prst="ellipse">
                <a:avLst/>
              </a:prstGeom>
              <a:solidFill>
                <a:srgbClr val="336699"/>
              </a:solidFill>
              <a:ln w="9525">
                <a:solidFill>
                  <a:schemeClr val="tx1"/>
                </a:solidFill>
                <a:round/>
                <a:headEnd/>
                <a:tailEnd/>
              </a:ln>
            </p:spPr>
            <p:txBody>
              <a:bodyPr rot="10800000" vert="eaVert" wrap="none" anchor="ctr">
                <a:prstTxWarp prst="textNoShape">
                  <a:avLst/>
                </a:prstTxWarp>
              </a:bodyPr>
              <a:lstStyle/>
              <a:p>
                <a:pPr eaLnBrk="0" hangingPunct="0"/>
                <a:endParaRPr lang="en-US" sz="1800" u="sng"/>
              </a:p>
            </p:txBody>
          </p:sp>
        </p:grpSp>
        <p:grpSp>
          <p:nvGrpSpPr>
            <p:cNvPr id="12" name="Group 108"/>
            <p:cNvGrpSpPr>
              <a:grpSpLocks/>
            </p:cNvGrpSpPr>
            <p:nvPr/>
          </p:nvGrpSpPr>
          <p:grpSpPr bwMode="auto">
            <a:xfrm>
              <a:off x="5024" y="2871"/>
              <a:ext cx="299" cy="234"/>
              <a:chOff x="1431" y="3508"/>
              <a:chExt cx="489" cy="384"/>
            </a:xfrm>
          </p:grpSpPr>
          <p:grpSp>
            <p:nvGrpSpPr>
              <p:cNvPr id="13" name="Group 109"/>
              <p:cNvGrpSpPr>
                <a:grpSpLocks/>
              </p:cNvGrpSpPr>
              <p:nvPr/>
            </p:nvGrpSpPr>
            <p:grpSpPr bwMode="auto">
              <a:xfrm>
                <a:off x="1431" y="3679"/>
                <a:ext cx="151" cy="54"/>
                <a:chOff x="1431" y="3679"/>
                <a:chExt cx="151" cy="54"/>
              </a:xfrm>
            </p:grpSpPr>
            <p:sp>
              <p:nvSpPr>
                <p:cNvPr id="98358" name="Line 110"/>
                <p:cNvSpPr>
                  <a:spLocks noChangeShapeType="1"/>
                </p:cNvSpPr>
                <p:nvPr/>
              </p:nvSpPr>
              <p:spPr bwMode="auto">
                <a:xfrm flipH="1">
                  <a:off x="1469" y="3706"/>
                  <a:ext cx="113" cy="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59" name="Rectangle 111"/>
                <p:cNvSpPr>
                  <a:spLocks noChangeArrowheads="1"/>
                </p:cNvSpPr>
                <p:nvPr/>
              </p:nvSpPr>
              <p:spPr bwMode="auto">
                <a:xfrm>
                  <a:off x="1431" y="3679"/>
                  <a:ext cx="56" cy="54"/>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sp>
            <p:nvSpPr>
              <p:cNvPr id="98357" name="AutoShape 112"/>
              <p:cNvSpPr>
                <a:spLocks noChangeArrowheads="1"/>
              </p:cNvSpPr>
              <p:nvPr/>
            </p:nvSpPr>
            <p:spPr bwMode="auto">
              <a:xfrm rot="-5400000">
                <a:off x="1560" y="3532"/>
                <a:ext cx="384"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4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close/>
                  </a:path>
                </a:pathLst>
              </a:custGeom>
              <a:solidFill>
                <a:srgbClr val="FFFF00"/>
              </a:solidFill>
              <a:ln w="9525">
                <a:solidFill>
                  <a:schemeClr val="tx1"/>
                </a:solidFill>
                <a:miter lim="800000"/>
                <a:headEnd/>
                <a:tailEnd/>
              </a:ln>
            </p:spPr>
            <p:txBody>
              <a:bodyPr vert="eaVert" wrap="none" anchor="ctr">
                <a:prstTxWarp prst="textNoShape">
                  <a:avLst/>
                </a:prstTxWarp>
              </a:bodyPr>
              <a:lstStyle/>
              <a:p>
                <a:pPr eaLnBrk="0" hangingPunct="0"/>
                <a:endParaRPr lang="en-US" sz="1800" u="sng"/>
              </a:p>
            </p:txBody>
          </p:sp>
        </p:grpSp>
        <p:sp>
          <p:nvSpPr>
            <p:cNvPr id="98348" name="Line 113"/>
            <p:cNvSpPr>
              <a:spLocks noChangeShapeType="1"/>
            </p:cNvSpPr>
            <p:nvPr/>
          </p:nvSpPr>
          <p:spPr bwMode="auto">
            <a:xfrm flipH="1" flipV="1">
              <a:off x="4373" y="3166"/>
              <a:ext cx="311"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49" name="AutoShape 114"/>
            <p:cNvSpPr>
              <a:spLocks noChangeArrowheads="1"/>
            </p:cNvSpPr>
            <p:nvPr/>
          </p:nvSpPr>
          <p:spPr bwMode="auto">
            <a:xfrm>
              <a:off x="4261" y="3108"/>
              <a:ext cx="119" cy="117"/>
            </a:xfrm>
            <a:prstGeom prst="chevron">
              <a:avLst>
                <a:gd name="adj" fmla="val 25427"/>
              </a:avLst>
            </a:prstGeom>
            <a:solidFill>
              <a:srgbClr val="FF0000"/>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nvGrpSpPr>
            <p:cNvPr id="14" name="Group 115"/>
            <p:cNvGrpSpPr>
              <a:grpSpLocks/>
            </p:cNvGrpSpPr>
            <p:nvPr/>
          </p:nvGrpSpPr>
          <p:grpSpPr bwMode="auto">
            <a:xfrm>
              <a:off x="4990" y="3119"/>
              <a:ext cx="248" cy="117"/>
              <a:chOff x="2039" y="3708"/>
              <a:chExt cx="405" cy="192"/>
            </a:xfrm>
          </p:grpSpPr>
          <p:sp>
            <p:nvSpPr>
              <p:cNvPr id="98353" name="Line 116"/>
              <p:cNvSpPr>
                <a:spLocks noChangeShapeType="1"/>
              </p:cNvSpPr>
              <p:nvPr/>
            </p:nvSpPr>
            <p:spPr bwMode="auto">
              <a:xfrm flipH="1" flipV="1">
                <a:off x="2121" y="3804"/>
                <a:ext cx="16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54" name="Rectangle 117"/>
              <p:cNvSpPr>
                <a:spLocks noChangeArrowheads="1"/>
              </p:cNvSpPr>
              <p:nvPr/>
            </p:nvSpPr>
            <p:spPr bwMode="auto">
              <a:xfrm>
                <a:off x="2039" y="3758"/>
                <a:ext cx="81" cy="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55" name="AutoShape 118"/>
              <p:cNvSpPr>
                <a:spLocks noChangeArrowheads="1"/>
              </p:cNvSpPr>
              <p:nvPr/>
            </p:nvSpPr>
            <p:spPr bwMode="auto">
              <a:xfrm>
                <a:off x="2260" y="3708"/>
                <a:ext cx="184" cy="192"/>
              </a:xfrm>
              <a:prstGeom prst="homePlate">
                <a:avLst>
                  <a:gd name="adj" fmla="val 25000"/>
                </a:avLst>
              </a:prstGeom>
              <a:solidFill>
                <a:schemeClr val="accent1"/>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grpSp>
        <p:sp>
          <p:nvSpPr>
            <p:cNvPr id="98351" name="Line 119"/>
            <p:cNvSpPr>
              <a:spLocks noChangeShapeType="1"/>
            </p:cNvSpPr>
            <p:nvPr/>
          </p:nvSpPr>
          <p:spPr bwMode="auto">
            <a:xfrm flipH="1" flipV="1">
              <a:off x="4385" y="2869"/>
              <a:ext cx="282" cy="14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352" name="Oval 120"/>
            <p:cNvSpPr>
              <a:spLocks noChangeArrowheads="1"/>
            </p:cNvSpPr>
            <p:nvPr/>
          </p:nvSpPr>
          <p:spPr bwMode="auto">
            <a:xfrm>
              <a:off x="4251" y="2787"/>
              <a:ext cx="124" cy="124"/>
            </a:xfrm>
            <a:prstGeom prst="ellipse">
              <a:avLst/>
            </a:prstGeom>
            <a:solidFill>
              <a:srgbClr val="336699"/>
            </a:solidFill>
            <a:ln w="9525">
              <a:solidFill>
                <a:schemeClr val="tx1"/>
              </a:solidFill>
              <a:round/>
              <a:headEnd/>
              <a:tailEnd/>
            </a:ln>
          </p:spPr>
          <p:txBody>
            <a:bodyPr wrap="none" anchor="ctr">
              <a:prstTxWarp prst="textNoShape">
                <a:avLst/>
              </a:prstTxWarp>
            </a:bodyPr>
            <a:lstStyle/>
            <a:p>
              <a:pPr eaLnBrk="0" hangingPunct="0"/>
              <a:endParaRPr lang="en-US" sz="1800" u="sng"/>
            </a:p>
          </p:txBody>
        </p:sp>
      </p:grpSp>
      <p:sp>
        <p:nvSpPr>
          <p:cNvPr id="98314" name="Rectangle 121"/>
          <p:cNvSpPr>
            <a:spLocks noChangeArrowheads="1"/>
          </p:cNvSpPr>
          <p:nvPr/>
        </p:nvSpPr>
        <p:spPr bwMode="auto">
          <a:xfrm>
            <a:off x="7658100" y="5126038"/>
            <a:ext cx="174625" cy="87312"/>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98315" name="Rectangle 160"/>
          <p:cNvSpPr>
            <a:spLocks noChangeArrowheads="1"/>
          </p:cNvSpPr>
          <p:nvPr/>
        </p:nvSpPr>
        <p:spPr bwMode="auto">
          <a:xfrm>
            <a:off x="444500" y="979488"/>
            <a:ext cx="3303588" cy="3038475"/>
          </a:xfrm>
          <a:prstGeom prst="rect">
            <a:avLst/>
          </a:prstGeom>
          <a:noFill/>
          <a:ln w="12700">
            <a:noFill/>
            <a:miter lim="800000"/>
            <a:headEnd/>
            <a:tailEnd/>
          </a:ln>
        </p:spPr>
        <p:txBody>
          <a:bodyPr>
            <a:prstTxWarp prst="textNoShape">
              <a:avLst/>
            </a:prstTxWarp>
            <a:spAutoFit/>
          </a:bodyPr>
          <a:lstStyle/>
          <a:p>
            <a:pPr>
              <a:lnSpc>
                <a:spcPct val="90000"/>
              </a:lnSpc>
              <a:spcBef>
                <a:spcPct val="20000"/>
              </a:spcBef>
              <a:tabLst>
                <a:tab pos="168275" algn="l"/>
              </a:tabLst>
            </a:pPr>
            <a:r>
              <a:rPr lang="en-US" sz="1800"/>
              <a:t>Components cause additional complexities for fault tolerance since they …</a:t>
            </a:r>
          </a:p>
          <a:p>
            <a:pPr>
              <a:lnSpc>
                <a:spcPct val="90000"/>
              </a:lnSpc>
              <a:spcBef>
                <a:spcPct val="20000"/>
              </a:spcBef>
              <a:buClr>
                <a:srgbClr val="004080"/>
              </a:buClr>
              <a:buFont typeface="Wingdings" pitchFamily="-123" charset="2"/>
              <a:buChar char="§"/>
              <a:tabLst>
                <a:tab pos="168275" algn="l"/>
              </a:tabLst>
            </a:pPr>
            <a:r>
              <a:rPr lang="en-US" sz="1800"/>
              <a:t> can consist of several 		objects</a:t>
            </a:r>
          </a:p>
          <a:p>
            <a:pPr>
              <a:lnSpc>
                <a:spcPct val="90000"/>
              </a:lnSpc>
              <a:spcBef>
                <a:spcPct val="20000"/>
              </a:spcBef>
              <a:buClr>
                <a:srgbClr val="004080"/>
              </a:buClr>
              <a:buFont typeface="Wingdings" pitchFamily="-123" charset="2"/>
              <a:buChar char="§"/>
              <a:tabLst>
                <a:tab pos="168275" algn="l"/>
              </a:tabLst>
            </a:pPr>
            <a:r>
              <a:rPr lang="en-US" sz="1800"/>
              <a:t> have connections that need 	to be maintained</a:t>
            </a:r>
          </a:p>
          <a:p>
            <a:pPr>
              <a:lnSpc>
                <a:spcPct val="90000"/>
              </a:lnSpc>
              <a:spcBef>
                <a:spcPct val="20000"/>
              </a:spcBef>
              <a:buClr>
                <a:srgbClr val="004080"/>
              </a:buClr>
              <a:buFont typeface="Wingdings" pitchFamily="-123" charset="2"/>
              <a:buChar char="§"/>
              <a:tabLst>
                <a:tab pos="168275" algn="l"/>
              </a:tabLst>
            </a:pPr>
            <a:r>
              <a:rPr lang="en-US" sz="1800"/>
              <a:t> are shared objects &amp; have 	no direct control over their 	run-time infrastructure</a:t>
            </a:r>
          </a:p>
          <a:p>
            <a:pPr>
              <a:lnSpc>
                <a:spcPct val="90000"/>
              </a:lnSpc>
              <a:spcBef>
                <a:spcPct val="20000"/>
              </a:spcBef>
              <a:buFontTx/>
              <a:buChar char="•"/>
              <a:tabLst>
                <a:tab pos="168275" algn="l"/>
              </a:tabLst>
            </a:pPr>
            <a:endParaRPr lang="en-US" sz="1800"/>
          </a:p>
        </p:txBody>
      </p:sp>
      <p:sp>
        <p:nvSpPr>
          <p:cNvPr id="98316" name="AutoShape 58"/>
          <p:cNvSpPr>
            <a:spLocks noChangeArrowheads="1"/>
          </p:cNvSpPr>
          <p:nvPr/>
        </p:nvSpPr>
        <p:spPr bwMode="auto">
          <a:xfrm>
            <a:off x="6375400" y="1028700"/>
            <a:ext cx="2328863" cy="1371600"/>
          </a:xfrm>
          <a:prstGeom prst="foldedCorner">
            <a:avLst>
              <a:gd name="adj" fmla="val 12500"/>
            </a:avLst>
          </a:prstGeom>
          <a:solidFill>
            <a:srgbClr val="FFFF66"/>
          </a:solidFill>
          <a:ln w="12700">
            <a:solidFill>
              <a:schemeClr val="tx1"/>
            </a:solidFill>
            <a:round/>
            <a:headEnd/>
            <a:tailEnd/>
          </a:ln>
        </p:spPr>
        <p:txBody>
          <a:bodyPr wrap="none">
            <a:prstTxWarp prst="textNoShape">
              <a:avLst/>
            </a:prstTxWarp>
          </a:bodyPr>
          <a:lstStyle/>
          <a:p>
            <a:pPr eaLnBrk="0" hangingPunct="0"/>
            <a:r>
              <a:rPr lang="en-US" sz="1600"/>
              <a:t>component Archive</a:t>
            </a:r>
          </a:p>
          <a:p>
            <a:pPr eaLnBrk="0" hangingPunct="0"/>
            <a:r>
              <a:rPr lang="en-US" sz="1600"/>
              <a:t>{</a:t>
            </a:r>
          </a:p>
          <a:p>
            <a:pPr eaLnBrk="0" hangingPunct="0"/>
            <a:r>
              <a:rPr lang="en-US" sz="1600"/>
              <a:t>  provides Stream data;</a:t>
            </a:r>
          </a:p>
          <a:p>
            <a:pPr eaLnBrk="0" hangingPunct="0"/>
            <a:r>
              <a:rPr lang="en-US" sz="1600"/>
              <a:t>  provides Admin mgt;</a:t>
            </a:r>
          </a:p>
          <a:p>
            <a:pPr eaLnBrk="0" hangingPunct="0"/>
            <a:r>
              <a:rPr lang="en-US" sz="1600"/>
              <a:t>};</a:t>
            </a:r>
          </a:p>
        </p:txBody>
      </p:sp>
      <p:grpSp>
        <p:nvGrpSpPr>
          <p:cNvPr id="15" name="Group 68"/>
          <p:cNvGrpSpPr>
            <a:grpSpLocks/>
          </p:cNvGrpSpPr>
          <p:nvPr/>
        </p:nvGrpSpPr>
        <p:grpSpPr bwMode="auto">
          <a:xfrm>
            <a:off x="3948113" y="1438275"/>
            <a:ext cx="2820987" cy="2043113"/>
            <a:chOff x="2487" y="906"/>
            <a:chExt cx="1777" cy="1287"/>
          </a:xfrm>
        </p:grpSpPr>
        <p:sp>
          <p:nvSpPr>
            <p:cNvPr id="98327" name="Rectangle 125"/>
            <p:cNvSpPr>
              <a:spLocks noChangeArrowheads="1"/>
            </p:cNvSpPr>
            <p:nvPr/>
          </p:nvSpPr>
          <p:spPr bwMode="auto">
            <a:xfrm>
              <a:off x="3455" y="1698"/>
              <a:ext cx="809" cy="495"/>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Admin </a:t>
              </a:r>
            </a:p>
          </p:txBody>
        </p:sp>
        <p:sp>
          <p:nvSpPr>
            <p:cNvPr id="98328" name="Rectangle 125"/>
            <p:cNvSpPr>
              <a:spLocks noChangeArrowheads="1"/>
            </p:cNvSpPr>
            <p:nvPr/>
          </p:nvSpPr>
          <p:spPr bwMode="auto">
            <a:xfrm>
              <a:off x="3023" y="1298"/>
              <a:ext cx="809" cy="495"/>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Stream </a:t>
              </a:r>
            </a:p>
          </p:txBody>
        </p:sp>
        <p:sp>
          <p:nvSpPr>
            <p:cNvPr id="98329" name="Rectangle 125"/>
            <p:cNvSpPr>
              <a:spLocks noChangeArrowheads="1"/>
            </p:cNvSpPr>
            <p:nvPr/>
          </p:nvSpPr>
          <p:spPr bwMode="auto">
            <a:xfrm>
              <a:off x="2487" y="906"/>
              <a:ext cx="809" cy="495"/>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altLang="zh-CN" sz="1800">
                  <a:ea typeface="宋体" pitchFamily="-123" charset="-122"/>
                  <a:cs typeface="宋体" pitchFamily="-123" charset="-122"/>
                </a:rPr>
                <a:t>Object : </a:t>
              </a:r>
            </a:p>
            <a:p>
              <a:pPr algn="ctr" eaLnBrk="0" hangingPunct="0"/>
              <a:r>
                <a:rPr lang="en-US" altLang="zh-CN" sz="1800">
                  <a:ea typeface="宋体" pitchFamily="-123" charset="-122"/>
                  <a:cs typeface="宋体" pitchFamily="-123" charset="-122"/>
                </a:rPr>
                <a:t>Archive </a:t>
              </a:r>
            </a:p>
          </p:txBody>
        </p:sp>
      </p:grpSp>
      <p:grpSp>
        <p:nvGrpSpPr>
          <p:cNvPr id="16" name="Group 72"/>
          <p:cNvGrpSpPr>
            <a:grpSpLocks/>
          </p:cNvGrpSpPr>
          <p:nvPr/>
        </p:nvGrpSpPr>
        <p:grpSpPr bwMode="auto">
          <a:xfrm>
            <a:off x="4419600" y="2463800"/>
            <a:ext cx="1092200" cy="1905000"/>
            <a:chOff x="2784" y="1552"/>
            <a:chExt cx="688" cy="1200"/>
          </a:xfrm>
        </p:grpSpPr>
        <p:sp>
          <p:nvSpPr>
            <p:cNvPr id="98324" name="Line 73"/>
            <p:cNvSpPr>
              <a:spLocks noChangeShapeType="1"/>
            </p:cNvSpPr>
            <p:nvPr/>
          </p:nvSpPr>
          <p:spPr bwMode="auto">
            <a:xfrm>
              <a:off x="2784" y="1552"/>
              <a:ext cx="232" cy="1200"/>
            </a:xfrm>
            <a:prstGeom prst="line">
              <a:avLst/>
            </a:prstGeom>
            <a:noFill/>
            <a:ln w="38100">
              <a:solidFill>
                <a:schemeClr val="tx2"/>
              </a:solidFill>
              <a:round/>
              <a:headEnd/>
              <a:tailEnd/>
            </a:ln>
          </p:spPr>
          <p:txBody>
            <a:bodyPr wrap="none" anchor="ctr">
              <a:prstTxWarp prst="textNoShape">
                <a:avLst/>
              </a:prstTxWarp>
            </a:bodyPr>
            <a:lstStyle/>
            <a:p>
              <a:endParaRPr lang="en-US"/>
            </a:p>
          </p:txBody>
        </p:sp>
        <p:sp>
          <p:nvSpPr>
            <p:cNvPr id="98325" name="Line 74"/>
            <p:cNvSpPr>
              <a:spLocks noChangeShapeType="1"/>
            </p:cNvSpPr>
            <p:nvPr/>
          </p:nvSpPr>
          <p:spPr bwMode="auto">
            <a:xfrm flipH="1">
              <a:off x="3072" y="1904"/>
              <a:ext cx="168" cy="824"/>
            </a:xfrm>
            <a:prstGeom prst="line">
              <a:avLst/>
            </a:prstGeom>
            <a:noFill/>
            <a:ln w="38100">
              <a:solidFill>
                <a:schemeClr val="tx2"/>
              </a:solidFill>
              <a:round/>
              <a:headEnd/>
              <a:tailEnd/>
            </a:ln>
          </p:spPr>
          <p:txBody>
            <a:bodyPr wrap="none" anchor="ctr">
              <a:prstTxWarp prst="textNoShape">
                <a:avLst/>
              </a:prstTxWarp>
            </a:bodyPr>
            <a:lstStyle/>
            <a:p>
              <a:endParaRPr lang="en-US"/>
            </a:p>
          </p:txBody>
        </p:sp>
        <p:sp>
          <p:nvSpPr>
            <p:cNvPr id="98326" name="Line 75"/>
            <p:cNvSpPr>
              <a:spLocks noChangeShapeType="1"/>
            </p:cNvSpPr>
            <p:nvPr/>
          </p:nvSpPr>
          <p:spPr bwMode="auto">
            <a:xfrm flipH="1">
              <a:off x="3112" y="2288"/>
              <a:ext cx="360" cy="464"/>
            </a:xfrm>
            <a:prstGeom prst="line">
              <a:avLst/>
            </a:prstGeom>
            <a:noFill/>
            <a:ln w="38100">
              <a:solidFill>
                <a:schemeClr val="tx2"/>
              </a:solidFill>
              <a:round/>
              <a:headEnd/>
              <a:tailEnd/>
            </a:ln>
          </p:spPr>
          <p:txBody>
            <a:bodyPr wrap="none" anchor="ctr">
              <a:prstTxWarp prst="textNoShape">
                <a:avLst/>
              </a:prstTxWarp>
            </a:bodyPr>
            <a:lstStyle/>
            <a:p>
              <a:endParaRPr lang="en-US"/>
            </a:p>
          </p:txBody>
        </p:sp>
      </p:grpSp>
      <p:grpSp>
        <p:nvGrpSpPr>
          <p:cNvPr id="17" name="Group 76"/>
          <p:cNvGrpSpPr>
            <a:grpSpLocks/>
          </p:cNvGrpSpPr>
          <p:nvPr/>
        </p:nvGrpSpPr>
        <p:grpSpPr bwMode="auto">
          <a:xfrm>
            <a:off x="5016500" y="1282700"/>
            <a:ext cx="3111500" cy="1638300"/>
            <a:chOff x="3160" y="808"/>
            <a:chExt cx="1960" cy="1032"/>
          </a:xfrm>
        </p:grpSpPr>
        <p:sp>
          <p:nvSpPr>
            <p:cNvPr id="98321" name="Line 77"/>
            <p:cNvSpPr>
              <a:spLocks noChangeShapeType="1"/>
            </p:cNvSpPr>
            <p:nvPr/>
          </p:nvSpPr>
          <p:spPr bwMode="auto">
            <a:xfrm flipV="1">
              <a:off x="4152" y="1304"/>
              <a:ext cx="936" cy="536"/>
            </a:xfrm>
            <a:prstGeom prst="line">
              <a:avLst/>
            </a:prstGeom>
            <a:noFill/>
            <a:ln w="28575">
              <a:solidFill>
                <a:srgbClr val="800040"/>
              </a:solidFill>
              <a:prstDash val="dash"/>
              <a:round/>
              <a:headEnd/>
              <a:tailEnd/>
            </a:ln>
          </p:spPr>
          <p:txBody>
            <a:bodyPr wrap="none" anchor="ctr">
              <a:prstTxWarp prst="textNoShape">
                <a:avLst/>
              </a:prstTxWarp>
            </a:bodyPr>
            <a:lstStyle/>
            <a:p>
              <a:endParaRPr lang="en-US"/>
            </a:p>
          </p:txBody>
        </p:sp>
        <p:sp>
          <p:nvSpPr>
            <p:cNvPr id="98322" name="Line 78"/>
            <p:cNvSpPr>
              <a:spLocks noChangeShapeType="1"/>
            </p:cNvSpPr>
            <p:nvPr/>
          </p:nvSpPr>
          <p:spPr bwMode="auto">
            <a:xfrm flipV="1">
              <a:off x="3744" y="1144"/>
              <a:ext cx="1376" cy="336"/>
            </a:xfrm>
            <a:prstGeom prst="line">
              <a:avLst/>
            </a:prstGeom>
            <a:noFill/>
            <a:ln w="28575">
              <a:solidFill>
                <a:srgbClr val="800040"/>
              </a:solidFill>
              <a:prstDash val="dash"/>
              <a:round/>
              <a:headEnd/>
              <a:tailEnd/>
            </a:ln>
          </p:spPr>
          <p:txBody>
            <a:bodyPr wrap="none" anchor="ctr">
              <a:prstTxWarp prst="textNoShape">
                <a:avLst/>
              </a:prstTxWarp>
            </a:bodyPr>
            <a:lstStyle/>
            <a:p>
              <a:endParaRPr lang="en-US"/>
            </a:p>
          </p:txBody>
        </p:sp>
        <p:sp>
          <p:nvSpPr>
            <p:cNvPr id="98323" name="Line 79"/>
            <p:cNvSpPr>
              <a:spLocks noChangeShapeType="1"/>
            </p:cNvSpPr>
            <p:nvPr/>
          </p:nvSpPr>
          <p:spPr bwMode="auto">
            <a:xfrm flipV="1">
              <a:off x="3160" y="808"/>
              <a:ext cx="1584" cy="312"/>
            </a:xfrm>
            <a:prstGeom prst="line">
              <a:avLst/>
            </a:prstGeom>
            <a:noFill/>
            <a:ln w="28575">
              <a:solidFill>
                <a:srgbClr val="800040"/>
              </a:solidFill>
              <a:prstDash val="dash"/>
              <a:round/>
              <a:headEnd/>
              <a:tailEnd/>
            </a:ln>
          </p:spPr>
          <p:txBody>
            <a:bodyPr wrap="none" anchor="ctr">
              <a:prstTxWarp prst="textNoShape">
                <a:avLst/>
              </a:prstTxWarp>
            </a:bodyPr>
            <a:lstStyle/>
            <a:p>
              <a:endParaRPr lang="en-US"/>
            </a:p>
          </p:txBody>
        </p:sp>
      </p:grpSp>
      <p:sp>
        <p:nvSpPr>
          <p:cNvPr id="81" name="Rectangle 3"/>
          <p:cNvSpPr txBox="1">
            <a:spLocks noChangeArrowheads="1"/>
          </p:cNvSpPr>
          <p:nvPr/>
        </p:nvSpPr>
        <p:spPr bwMode="auto">
          <a:xfrm>
            <a:off x="411163" y="-53975"/>
            <a:ext cx="8509000" cy="587375"/>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Single Component Replication Challenges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DEA51B9-1E76-42F4-8B16-7FFFD7B2CA74}" type="slidenum">
              <a:rPr lang="en-US" smtClean="0"/>
              <a:pPr>
                <a:defRPr/>
              </a:pPr>
              <a:t>18</a:t>
            </a:fld>
            <a:endParaRPr lang="en-US" dirty="0"/>
          </a:p>
        </p:txBody>
      </p:sp>
      <p:sp>
        <p:nvSpPr>
          <p:cNvPr id="8" name="Rectangle 3"/>
          <p:cNvSpPr>
            <a:spLocks noGrp="1" noChangeArrowheads="1"/>
          </p:cNvSpPr>
          <p:nvPr>
            <p:ph type="title" idx="4294967295"/>
          </p:nvPr>
        </p:nvSpPr>
        <p:spPr>
          <a:xfrm>
            <a:off x="-152400" y="47625"/>
            <a:ext cx="9525000" cy="381000"/>
          </a:xfrm>
          <a:noFill/>
        </p:spPr>
        <p:txBody>
          <a:bodyPr/>
          <a:lstStyle/>
          <a:p>
            <a:pPr eaLnBrk="1" hangingPunct="1">
              <a:lnSpc>
                <a:spcPct val="85000"/>
              </a:lnSpc>
            </a:pPr>
            <a:r>
              <a:rPr lang="en-US" dirty="0" smtClean="0"/>
              <a:t>Specification: Fault Tolerance Criteria (3/4)</a:t>
            </a:r>
          </a:p>
        </p:txBody>
      </p:sp>
      <p:sp>
        <p:nvSpPr>
          <p:cNvPr id="10" name="Content Placeholder 70"/>
          <p:cNvSpPr>
            <a:spLocks noGrp="1"/>
          </p:cNvSpPr>
          <p:nvPr>
            <p:ph sz="half" idx="1"/>
          </p:nvPr>
        </p:nvSpPr>
        <p:spPr>
          <a:xfrm>
            <a:off x="381000" y="533400"/>
            <a:ext cx="8077200" cy="1524000"/>
          </a:xfrm>
        </p:spPr>
        <p:txBody>
          <a:bodyPr/>
          <a:lstStyle/>
          <a:p>
            <a:pPr>
              <a:buClr>
                <a:srgbClr val="C00000"/>
              </a:buClr>
              <a:buFont typeface="Wingdings" pitchFamily="2" charset="2"/>
              <a:buChar char="§"/>
            </a:pPr>
            <a:r>
              <a:rPr lang="en-US" sz="2000" b="1" dirty="0" smtClean="0"/>
              <a:t>Scenario 2:</a:t>
            </a:r>
            <a:r>
              <a:rPr lang="en-US" sz="2000" dirty="0" smtClean="0"/>
              <a:t> Must tolerate </a:t>
            </a:r>
            <a:r>
              <a:rPr lang="en-US" sz="2000" dirty="0" err="1" smtClean="0"/>
              <a:t>Bohrbugs</a:t>
            </a:r>
            <a:endParaRPr lang="en-US" sz="2000" dirty="0" smtClean="0"/>
          </a:p>
          <a:p>
            <a:pPr lvl="1">
              <a:buClr>
                <a:srgbClr val="C00000"/>
              </a:buClr>
              <a:buFont typeface="Wingdings" pitchFamily="2" charset="2"/>
              <a:buChar char="§"/>
            </a:pPr>
            <a:r>
              <a:rPr lang="en-US" sz="1800" dirty="0" smtClean="0"/>
              <a:t>A </a:t>
            </a:r>
            <a:r>
              <a:rPr lang="en-US" sz="1800" dirty="0" err="1" smtClean="0"/>
              <a:t>Bohrbug</a:t>
            </a:r>
            <a:r>
              <a:rPr lang="en-US" sz="1800" dirty="0" smtClean="0"/>
              <a:t> repeats itself predictably when the same state reoccurs</a:t>
            </a:r>
          </a:p>
          <a:p>
            <a:pPr>
              <a:buClr>
                <a:srgbClr val="C00000"/>
              </a:buClr>
              <a:buFont typeface="Wingdings" pitchFamily="2" charset="2"/>
              <a:buChar char="§"/>
            </a:pPr>
            <a:r>
              <a:rPr lang="en-US" sz="2000" dirty="0" smtClean="0"/>
              <a:t>Preventing </a:t>
            </a:r>
            <a:r>
              <a:rPr lang="en-US" sz="2000" dirty="0" err="1" smtClean="0"/>
              <a:t>Bohrbugs</a:t>
            </a:r>
            <a:r>
              <a:rPr lang="en-US" sz="2000" dirty="0" smtClean="0"/>
              <a:t> by “reliability through diversity”</a:t>
            </a:r>
          </a:p>
          <a:p>
            <a:pPr lvl="1">
              <a:buClr>
                <a:srgbClr val="C00000"/>
              </a:buClr>
              <a:buFont typeface="Wingdings" pitchFamily="2" charset="2"/>
              <a:buChar char="§"/>
            </a:pPr>
            <a:r>
              <a:rPr lang="en-US" sz="1800" dirty="0" smtClean="0"/>
              <a:t>Diversity via non-isomorphic replication</a:t>
            </a:r>
          </a:p>
        </p:txBody>
      </p:sp>
      <p:pic>
        <p:nvPicPr>
          <p:cNvPr id="11" name="Content Placeholder 9" descr="end-to-end-small.png"/>
          <p:cNvPicPr>
            <a:picLocks noGrp="1" noChangeAspect="1"/>
          </p:cNvPicPr>
          <p:nvPr>
            <p:ph sz="half" idx="1"/>
          </p:nvPr>
        </p:nvPicPr>
        <p:blipFill>
          <a:blip r:embed="rId3" cstate="print"/>
          <a:stretch>
            <a:fillRect/>
          </a:stretch>
        </p:blipFill>
        <p:spPr>
          <a:xfrm>
            <a:off x="2667000" y="1981200"/>
            <a:ext cx="3864035" cy="1371600"/>
          </a:xfrm>
        </p:spPr>
      </p:pic>
      <p:pic>
        <p:nvPicPr>
          <p:cNvPr id="12" name="Picture 11" descr="end-to-end-noniso.png"/>
          <p:cNvPicPr>
            <a:picLocks noChangeAspect="1"/>
          </p:cNvPicPr>
          <p:nvPr/>
        </p:nvPicPr>
        <p:blipFill>
          <a:blip r:embed="rId4" cstate="print"/>
          <a:stretch>
            <a:fillRect/>
          </a:stretch>
        </p:blipFill>
        <p:spPr>
          <a:xfrm>
            <a:off x="126223" y="4724400"/>
            <a:ext cx="3974645" cy="1410861"/>
          </a:xfrm>
          <a:prstGeom prst="rect">
            <a:avLst/>
          </a:prstGeom>
        </p:spPr>
      </p:pic>
      <p:sp>
        <p:nvSpPr>
          <p:cNvPr id="14" name="TextBox 13"/>
          <p:cNvSpPr txBox="1"/>
          <p:nvPr/>
        </p:nvSpPr>
        <p:spPr>
          <a:xfrm>
            <a:off x="1219200" y="3399472"/>
            <a:ext cx="2286000" cy="1477328"/>
          </a:xfrm>
          <a:prstGeom prst="rect">
            <a:avLst/>
          </a:prstGeom>
          <a:noFill/>
        </p:spPr>
        <p:txBody>
          <a:bodyPr wrap="square" rtlCol="0">
            <a:spAutoFit/>
          </a:bodyPr>
          <a:lstStyle/>
          <a:p>
            <a:r>
              <a:rPr lang="en-US" sz="1800" b="1" dirty="0" smtClean="0"/>
              <a:t>Non-isomorphic</a:t>
            </a:r>
          </a:p>
          <a:p>
            <a:r>
              <a:rPr lang="en-US" sz="1800" b="1" dirty="0" smtClean="0"/>
              <a:t>work-flow</a:t>
            </a:r>
          </a:p>
          <a:p>
            <a:r>
              <a:rPr lang="en-US" sz="1800" b="1" dirty="0" smtClean="0"/>
              <a:t>and </a:t>
            </a:r>
          </a:p>
          <a:p>
            <a:r>
              <a:rPr lang="en-US" sz="1800" b="1" dirty="0" smtClean="0"/>
              <a:t>implementation</a:t>
            </a:r>
          </a:p>
          <a:p>
            <a:r>
              <a:rPr lang="en-US" sz="1800" b="1" dirty="0" smtClean="0"/>
              <a:t>of Replica</a:t>
            </a:r>
            <a:endParaRPr lang="en-US" sz="1800" b="1" dirty="0"/>
          </a:p>
        </p:txBody>
      </p:sp>
      <p:sp>
        <p:nvSpPr>
          <p:cNvPr id="20" name="Bent-Up Arrow 19"/>
          <p:cNvSpPr/>
          <p:nvPr/>
        </p:nvSpPr>
        <p:spPr bwMode="auto">
          <a:xfrm rot="10800000">
            <a:off x="685800" y="2713672"/>
            <a:ext cx="1524000" cy="1447800"/>
          </a:xfrm>
          <a:prstGeom prst="bentUpArrow">
            <a:avLst>
              <a:gd name="adj1" fmla="val 13972"/>
              <a:gd name="adj2" fmla="val 16478"/>
              <a:gd name="adj3" fmla="val 22995"/>
            </a:avLst>
          </a:prstGeom>
          <a:solidFill>
            <a:srgbClr val="99CC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1" name="Bent-Up Arrow 20"/>
          <p:cNvSpPr/>
          <p:nvPr/>
        </p:nvSpPr>
        <p:spPr bwMode="auto">
          <a:xfrm rot="10800000" flipH="1">
            <a:off x="6781800" y="2637472"/>
            <a:ext cx="1600200" cy="1600200"/>
          </a:xfrm>
          <a:prstGeom prst="bentUpArrow">
            <a:avLst>
              <a:gd name="adj1" fmla="val 13972"/>
              <a:gd name="adj2" fmla="val 16478"/>
              <a:gd name="adj3" fmla="val 22995"/>
            </a:avLst>
          </a:prstGeom>
          <a:solidFill>
            <a:srgbClr val="99CC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2" name="TextBox 21"/>
          <p:cNvSpPr txBox="1"/>
          <p:nvPr/>
        </p:nvSpPr>
        <p:spPr>
          <a:xfrm>
            <a:off x="4800600" y="3505200"/>
            <a:ext cx="3657600" cy="1138773"/>
          </a:xfrm>
          <a:prstGeom prst="rect">
            <a:avLst/>
          </a:prstGeom>
          <a:noFill/>
        </p:spPr>
        <p:txBody>
          <a:bodyPr wrap="square" rtlCol="0">
            <a:spAutoFit/>
          </a:bodyPr>
          <a:lstStyle/>
          <a:p>
            <a:r>
              <a:rPr lang="en-US" sz="1800" b="1" dirty="0" smtClean="0"/>
              <a:t>Different </a:t>
            </a:r>
          </a:p>
          <a:p>
            <a:r>
              <a:rPr lang="en-US" sz="1800" b="1" dirty="0" smtClean="0"/>
              <a:t>End-to-end </a:t>
            </a:r>
          </a:p>
          <a:p>
            <a:r>
              <a:rPr lang="en-US" sz="1800" b="1" dirty="0" err="1" smtClean="0"/>
              <a:t>QoS</a:t>
            </a:r>
            <a:r>
              <a:rPr lang="en-US" sz="1800" b="1" dirty="0" smtClean="0"/>
              <a:t> </a:t>
            </a:r>
          </a:p>
          <a:p>
            <a:r>
              <a:rPr lang="en-US" sz="1400" b="1" dirty="0" smtClean="0"/>
              <a:t>(thread pools, deadlines, priorities)</a:t>
            </a:r>
          </a:p>
        </p:txBody>
      </p:sp>
      <p:sp>
        <p:nvSpPr>
          <p:cNvPr id="24" name="TextBox 23"/>
          <p:cNvSpPr txBox="1"/>
          <p:nvPr/>
        </p:nvSpPr>
        <p:spPr>
          <a:xfrm>
            <a:off x="1981200" y="6248400"/>
            <a:ext cx="5410200" cy="415498"/>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Whole operational string must failover</a:t>
            </a:r>
            <a:endParaRPr lang="en-US" b="1" dirty="0">
              <a:solidFill>
                <a:srgbClr val="FF0000"/>
              </a:solidFill>
            </a:endParaRPr>
          </a:p>
        </p:txBody>
      </p:sp>
      <p:pic>
        <p:nvPicPr>
          <p:cNvPr id="25" name="Content Placeholder 9" descr="end-to-end-small.png"/>
          <p:cNvPicPr>
            <a:picLocks noGrp="1" noChangeAspect="1"/>
          </p:cNvPicPr>
          <p:nvPr>
            <p:ph sz="half" idx="1"/>
          </p:nvPr>
        </p:nvPicPr>
        <p:blipFill>
          <a:blip r:embed="rId3" cstate="print"/>
          <a:stretch>
            <a:fillRect/>
          </a:stretch>
        </p:blipFill>
        <p:spPr>
          <a:xfrm>
            <a:off x="4953000" y="4839861"/>
            <a:ext cx="3864035" cy="1371600"/>
          </a:xfrm>
        </p:spPr>
      </p:pic>
      <p:sp>
        <p:nvSpPr>
          <p:cNvPr id="23" name="Freeform 22"/>
          <p:cNvSpPr/>
          <p:nvPr/>
        </p:nvSpPr>
        <p:spPr bwMode="auto">
          <a:xfrm>
            <a:off x="4800600" y="5217107"/>
            <a:ext cx="4191000" cy="726493"/>
          </a:xfrm>
          <a:custGeom>
            <a:avLst/>
            <a:gdLst>
              <a:gd name="connsiteX0" fmla="*/ 0 w 6183086"/>
              <a:gd name="connsiteY0" fmla="*/ 1259893 h 1259893"/>
              <a:gd name="connsiteX1" fmla="*/ 87086 w 6183086"/>
              <a:gd name="connsiteY1" fmla="*/ 1230864 h 1259893"/>
              <a:gd name="connsiteX2" fmla="*/ 130629 w 6183086"/>
              <a:gd name="connsiteY2" fmla="*/ 1216350 h 1259893"/>
              <a:gd name="connsiteX3" fmla="*/ 986972 w 6183086"/>
              <a:gd name="connsiteY3" fmla="*/ 1216350 h 1259893"/>
              <a:gd name="connsiteX4" fmla="*/ 1103086 w 6183086"/>
              <a:gd name="connsiteY4" fmla="*/ 1143779 h 1259893"/>
              <a:gd name="connsiteX5" fmla="*/ 1233715 w 6183086"/>
              <a:gd name="connsiteY5" fmla="*/ 1056693 h 1259893"/>
              <a:gd name="connsiteX6" fmla="*/ 1277258 w 6183086"/>
              <a:gd name="connsiteY6" fmla="*/ 1027664 h 1259893"/>
              <a:gd name="connsiteX7" fmla="*/ 1407886 w 6183086"/>
              <a:gd name="connsiteY7" fmla="*/ 926064 h 1259893"/>
              <a:gd name="connsiteX8" fmla="*/ 1451429 w 6183086"/>
              <a:gd name="connsiteY8" fmla="*/ 897036 h 1259893"/>
              <a:gd name="connsiteX9" fmla="*/ 1494972 w 6183086"/>
              <a:gd name="connsiteY9" fmla="*/ 853493 h 1259893"/>
              <a:gd name="connsiteX10" fmla="*/ 1538515 w 6183086"/>
              <a:gd name="connsiteY10" fmla="*/ 838979 h 1259893"/>
              <a:gd name="connsiteX11" fmla="*/ 1582058 w 6183086"/>
              <a:gd name="connsiteY11" fmla="*/ 809950 h 1259893"/>
              <a:gd name="connsiteX12" fmla="*/ 1669143 w 6183086"/>
              <a:gd name="connsiteY12" fmla="*/ 780921 h 1259893"/>
              <a:gd name="connsiteX13" fmla="*/ 1799772 w 6183086"/>
              <a:gd name="connsiteY13" fmla="*/ 751893 h 1259893"/>
              <a:gd name="connsiteX14" fmla="*/ 3193143 w 6183086"/>
              <a:gd name="connsiteY14" fmla="*/ 766407 h 1259893"/>
              <a:gd name="connsiteX15" fmla="*/ 3730172 w 6183086"/>
              <a:gd name="connsiteY15" fmla="*/ 780921 h 1259893"/>
              <a:gd name="connsiteX16" fmla="*/ 4296229 w 6183086"/>
              <a:gd name="connsiteY16" fmla="*/ 766407 h 1259893"/>
              <a:gd name="connsiteX17" fmla="*/ 4397829 w 6183086"/>
              <a:gd name="connsiteY17" fmla="*/ 722864 h 1259893"/>
              <a:gd name="connsiteX18" fmla="*/ 4499429 w 6183086"/>
              <a:gd name="connsiteY18" fmla="*/ 606750 h 1259893"/>
              <a:gd name="connsiteX19" fmla="*/ 4557486 w 6183086"/>
              <a:gd name="connsiteY19" fmla="*/ 519664 h 1259893"/>
              <a:gd name="connsiteX20" fmla="*/ 4586515 w 6183086"/>
              <a:gd name="connsiteY20" fmla="*/ 476121 h 1259893"/>
              <a:gd name="connsiteX21" fmla="*/ 4630058 w 6183086"/>
              <a:gd name="connsiteY21" fmla="*/ 447093 h 1259893"/>
              <a:gd name="connsiteX22" fmla="*/ 4702629 w 6183086"/>
              <a:gd name="connsiteY22" fmla="*/ 360007 h 1259893"/>
              <a:gd name="connsiteX23" fmla="*/ 4789715 w 6183086"/>
              <a:gd name="connsiteY23" fmla="*/ 287436 h 1259893"/>
              <a:gd name="connsiteX24" fmla="*/ 4833258 w 6183086"/>
              <a:gd name="connsiteY24" fmla="*/ 272921 h 1259893"/>
              <a:gd name="connsiteX25" fmla="*/ 4920343 w 6183086"/>
              <a:gd name="connsiteY25" fmla="*/ 200350 h 1259893"/>
              <a:gd name="connsiteX26" fmla="*/ 4963886 w 6183086"/>
              <a:gd name="connsiteY26" fmla="*/ 171321 h 1259893"/>
              <a:gd name="connsiteX27" fmla="*/ 5050972 w 6183086"/>
              <a:gd name="connsiteY27" fmla="*/ 142293 h 1259893"/>
              <a:gd name="connsiteX28" fmla="*/ 5094515 w 6183086"/>
              <a:gd name="connsiteY28" fmla="*/ 113264 h 1259893"/>
              <a:gd name="connsiteX29" fmla="*/ 5152572 w 6183086"/>
              <a:gd name="connsiteY29" fmla="*/ 98750 h 1259893"/>
              <a:gd name="connsiteX30" fmla="*/ 5196115 w 6183086"/>
              <a:gd name="connsiteY30" fmla="*/ 84236 h 1259893"/>
              <a:gd name="connsiteX31" fmla="*/ 5254172 w 6183086"/>
              <a:gd name="connsiteY31" fmla="*/ 69721 h 1259893"/>
              <a:gd name="connsiteX32" fmla="*/ 5341258 w 6183086"/>
              <a:gd name="connsiteY32" fmla="*/ 40693 h 1259893"/>
              <a:gd name="connsiteX33" fmla="*/ 6183086 w 6183086"/>
              <a:gd name="connsiteY33" fmla="*/ 26179 h 12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83086" h="1259893">
                <a:moveTo>
                  <a:pt x="0" y="1259893"/>
                </a:moveTo>
                <a:lnTo>
                  <a:pt x="87086" y="1230864"/>
                </a:lnTo>
                <a:lnTo>
                  <a:pt x="130629" y="1216350"/>
                </a:lnTo>
                <a:cubicBezTo>
                  <a:pt x="287571" y="1220178"/>
                  <a:pt x="758522" y="1247502"/>
                  <a:pt x="986972" y="1216350"/>
                </a:cubicBezTo>
                <a:cubicBezTo>
                  <a:pt x="1021228" y="1211679"/>
                  <a:pt x="1078520" y="1160975"/>
                  <a:pt x="1103086" y="1143779"/>
                </a:cubicBezTo>
                <a:cubicBezTo>
                  <a:pt x="1103171" y="1143720"/>
                  <a:pt x="1211900" y="1071236"/>
                  <a:pt x="1233715" y="1056693"/>
                </a:cubicBezTo>
                <a:cubicBezTo>
                  <a:pt x="1248229" y="1047017"/>
                  <a:pt x="1264923" y="1039999"/>
                  <a:pt x="1277258" y="1027664"/>
                </a:cubicBezTo>
                <a:cubicBezTo>
                  <a:pt x="1345469" y="959452"/>
                  <a:pt x="1303722" y="995506"/>
                  <a:pt x="1407886" y="926064"/>
                </a:cubicBezTo>
                <a:cubicBezTo>
                  <a:pt x="1422400" y="916388"/>
                  <a:pt x="1439094" y="909371"/>
                  <a:pt x="1451429" y="897036"/>
                </a:cubicBezTo>
                <a:cubicBezTo>
                  <a:pt x="1465943" y="882522"/>
                  <a:pt x="1477893" y="864879"/>
                  <a:pt x="1494972" y="853493"/>
                </a:cubicBezTo>
                <a:cubicBezTo>
                  <a:pt x="1507702" y="845006"/>
                  <a:pt x="1524001" y="843817"/>
                  <a:pt x="1538515" y="838979"/>
                </a:cubicBezTo>
                <a:cubicBezTo>
                  <a:pt x="1553029" y="829303"/>
                  <a:pt x="1566117" y="817035"/>
                  <a:pt x="1582058" y="809950"/>
                </a:cubicBezTo>
                <a:cubicBezTo>
                  <a:pt x="1610019" y="797523"/>
                  <a:pt x="1640115" y="790597"/>
                  <a:pt x="1669143" y="780921"/>
                </a:cubicBezTo>
                <a:cubicBezTo>
                  <a:pt x="1740601" y="757102"/>
                  <a:pt x="1697603" y="768921"/>
                  <a:pt x="1799772" y="751893"/>
                </a:cubicBezTo>
                <a:lnTo>
                  <a:pt x="3193143" y="766407"/>
                </a:lnTo>
                <a:cubicBezTo>
                  <a:pt x="3372198" y="769100"/>
                  <a:pt x="3551097" y="780921"/>
                  <a:pt x="3730172" y="780921"/>
                </a:cubicBezTo>
                <a:cubicBezTo>
                  <a:pt x="3918920" y="780921"/>
                  <a:pt x="4107543" y="771245"/>
                  <a:pt x="4296229" y="766407"/>
                </a:cubicBezTo>
                <a:cubicBezTo>
                  <a:pt x="4334531" y="756832"/>
                  <a:pt x="4369763" y="754940"/>
                  <a:pt x="4397829" y="722864"/>
                </a:cubicBezTo>
                <a:cubicBezTo>
                  <a:pt x="4516363" y="587397"/>
                  <a:pt x="4401457" y="672065"/>
                  <a:pt x="4499429" y="606750"/>
                </a:cubicBezTo>
                <a:lnTo>
                  <a:pt x="4557486" y="519664"/>
                </a:lnTo>
                <a:cubicBezTo>
                  <a:pt x="4567162" y="505150"/>
                  <a:pt x="4572001" y="485797"/>
                  <a:pt x="4586515" y="476121"/>
                </a:cubicBezTo>
                <a:lnTo>
                  <a:pt x="4630058" y="447093"/>
                </a:lnTo>
                <a:cubicBezTo>
                  <a:pt x="4654444" y="373932"/>
                  <a:pt x="4628818" y="423274"/>
                  <a:pt x="4702629" y="360007"/>
                </a:cubicBezTo>
                <a:cubicBezTo>
                  <a:pt x="4747571" y="321485"/>
                  <a:pt x="4738386" y="313100"/>
                  <a:pt x="4789715" y="287436"/>
                </a:cubicBezTo>
                <a:cubicBezTo>
                  <a:pt x="4803399" y="280594"/>
                  <a:pt x="4819574" y="279763"/>
                  <a:pt x="4833258" y="272921"/>
                </a:cubicBezTo>
                <a:cubicBezTo>
                  <a:pt x="4887312" y="245894"/>
                  <a:pt x="4872193" y="240475"/>
                  <a:pt x="4920343" y="200350"/>
                </a:cubicBezTo>
                <a:cubicBezTo>
                  <a:pt x="4933744" y="189183"/>
                  <a:pt x="4947945" y="178406"/>
                  <a:pt x="4963886" y="171321"/>
                </a:cubicBezTo>
                <a:cubicBezTo>
                  <a:pt x="4991848" y="158894"/>
                  <a:pt x="5050972" y="142293"/>
                  <a:pt x="5050972" y="142293"/>
                </a:cubicBezTo>
                <a:cubicBezTo>
                  <a:pt x="5065486" y="132617"/>
                  <a:pt x="5078481" y="120136"/>
                  <a:pt x="5094515" y="113264"/>
                </a:cubicBezTo>
                <a:cubicBezTo>
                  <a:pt x="5112850" y="105406"/>
                  <a:pt x="5133392" y="104230"/>
                  <a:pt x="5152572" y="98750"/>
                </a:cubicBezTo>
                <a:cubicBezTo>
                  <a:pt x="5167283" y="94547"/>
                  <a:pt x="5181404" y="88439"/>
                  <a:pt x="5196115" y="84236"/>
                </a:cubicBezTo>
                <a:cubicBezTo>
                  <a:pt x="5215295" y="78756"/>
                  <a:pt x="5235065" y="75453"/>
                  <a:pt x="5254172" y="69721"/>
                </a:cubicBezTo>
                <a:cubicBezTo>
                  <a:pt x="5283480" y="60928"/>
                  <a:pt x="5310846" y="44072"/>
                  <a:pt x="5341258" y="40693"/>
                </a:cubicBezTo>
                <a:cubicBezTo>
                  <a:pt x="5707503" y="0"/>
                  <a:pt x="5428075" y="26179"/>
                  <a:pt x="6183086" y="26179"/>
                </a:cubicBezTo>
              </a:path>
            </a:pathLst>
          </a:custGeom>
          <a:noFill/>
          <a:ln w="254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1" grpId="0" animBg="1"/>
      <p:bldP spid="22" grpId="0"/>
      <p:bldP spid="24" grpId="0" animBg="1"/>
      <p:bldP spid="23" grpId="0" animBg="1"/>
      <p:bldP spid="23" grpId="1"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a:xfrm>
            <a:off x="454025" y="-76200"/>
            <a:ext cx="8326438" cy="663575"/>
          </a:xfrm>
        </p:spPr>
        <p:txBody>
          <a:bodyPr/>
          <a:lstStyle/>
          <a:p>
            <a:r>
              <a:rPr lang="en-US" dirty="0"/>
              <a:t>Single Component Replication Solutions</a:t>
            </a:r>
          </a:p>
        </p:txBody>
      </p:sp>
      <p:sp>
        <p:nvSpPr>
          <p:cNvPr id="100354" name="Rectangle 3"/>
          <p:cNvSpPr>
            <a:spLocks noGrp="1" noChangeArrowheads="1"/>
          </p:cNvSpPr>
          <p:nvPr>
            <p:ph type="body" idx="4294967295"/>
          </p:nvPr>
        </p:nvSpPr>
        <p:spPr>
          <a:xfrm>
            <a:off x="1390650" y="1495425"/>
            <a:ext cx="6054725" cy="647700"/>
          </a:xfrm>
        </p:spPr>
        <p:txBody>
          <a:bodyPr/>
          <a:lstStyle/>
          <a:p>
            <a:pPr marL="55563" indent="-55563" algn="ctr">
              <a:buFont typeface="Wingdings" pitchFamily="-123" charset="2"/>
              <a:buNone/>
            </a:pPr>
            <a:r>
              <a:rPr lang="en-US" b="1"/>
              <a:t>Solution Part 1:</a:t>
            </a:r>
            <a:r>
              <a:rPr lang="en-US"/>
              <a:t> Hierarchical naming scheme for grouping objects implementing one component</a:t>
            </a:r>
          </a:p>
        </p:txBody>
      </p:sp>
      <p:grpSp>
        <p:nvGrpSpPr>
          <p:cNvPr id="2" name="Group 68"/>
          <p:cNvGrpSpPr>
            <a:grpSpLocks/>
          </p:cNvGrpSpPr>
          <p:nvPr/>
        </p:nvGrpSpPr>
        <p:grpSpPr bwMode="auto">
          <a:xfrm>
            <a:off x="4725988" y="3467100"/>
            <a:ext cx="2589212" cy="1206500"/>
            <a:chOff x="1353" y="3176"/>
            <a:chExt cx="1631" cy="760"/>
          </a:xfrm>
        </p:grpSpPr>
        <p:sp>
          <p:nvSpPr>
            <p:cNvPr id="128059" name="Oval 59"/>
            <p:cNvSpPr>
              <a:spLocks noChangeArrowheads="1"/>
            </p:cNvSpPr>
            <p:nvPr/>
          </p:nvSpPr>
          <p:spPr bwMode="auto">
            <a:xfrm>
              <a:off x="1353" y="3625"/>
              <a:ext cx="1631" cy="311"/>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400" b="1"/>
                <a:t>“Archive”</a:t>
              </a:r>
            </a:p>
          </p:txBody>
        </p:sp>
        <p:sp>
          <p:nvSpPr>
            <p:cNvPr id="100359" name="Oval 60"/>
            <p:cNvSpPr>
              <a:spLocks noChangeArrowheads="1"/>
            </p:cNvSpPr>
            <p:nvPr/>
          </p:nvSpPr>
          <p:spPr bwMode="auto">
            <a:xfrm>
              <a:off x="2256" y="3384"/>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R1</a:t>
              </a:r>
            </a:p>
          </p:txBody>
        </p:sp>
        <p:sp>
          <p:nvSpPr>
            <p:cNvPr id="100360" name="Oval 61"/>
            <p:cNvSpPr>
              <a:spLocks noChangeArrowheads="1"/>
            </p:cNvSpPr>
            <p:nvPr/>
          </p:nvSpPr>
          <p:spPr bwMode="auto">
            <a:xfrm>
              <a:off x="1992" y="3176"/>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R2</a:t>
              </a:r>
            </a:p>
          </p:txBody>
        </p:sp>
        <p:sp>
          <p:nvSpPr>
            <p:cNvPr id="100361" name="Oval 62"/>
            <p:cNvSpPr>
              <a:spLocks noChangeArrowheads="1"/>
            </p:cNvSpPr>
            <p:nvPr/>
          </p:nvSpPr>
          <p:spPr bwMode="auto">
            <a:xfrm>
              <a:off x="1752" y="3416"/>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R3</a:t>
              </a:r>
            </a:p>
          </p:txBody>
        </p:sp>
      </p:grpSp>
      <p:sp>
        <p:nvSpPr>
          <p:cNvPr id="100356" name="AutoShape 58"/>
          <p:cNvSpPr>
            <a:spLocks noChangeArrowheads="1"/>
          </p:cNvSpPr>
          <p:nvPr/>
        </p:nvSpPr>
        <p:spPr bwMode="auto">
          <a:xfrm>
            <a:off x="1841500" y="2768600"/>
            <a:ext cx="2328863" cy="1371600"/>
          </a:xfrm>
          <a:prstGeom prst="foldedCorner">
            <a:avLst>
              <a:gd name="adj" fmla="val 12500"/>
            </a:avLst>
          </a:prstGeom>
          <a:solidFill>
            <a:srgbClr val="FFFF66"/>
          </a:solidFill>
          <a:ln w="12700">
            <a:solidFill>
              <a:schemeClr val="tx1"/>
            </a:solidFill>
            <a:round/>
            <a:headEnd/>
            <a:tailEnd/>
          </a:ln>
        </p:spPr>
        <p:txBody>
          <a:bodyPr wrap="none">
            <a:prstTxWarp prst="textNoShape">
              <a:avLst/>
            </a:prstTxWarp>
          </a:bodyPr>
          <a:lstStyle/>
          <a:p>
            <a:pPr eaLnBrk="0" hangingPunct="0"/>
            <a:r>
              <a:rPr lang="en-US" sz="1600"/>
              <a:t>component Archive</a:t>
            </a:r>
          </a:p>
          <a:p>
            <a:pPr eaLnBrk="0" hangingPunct="0"/>
            <a:r>
              <a:rPr lang="en-US" sz="1600"/>
              <a:t>{</a:t>
            </a:r>
          </a:p>
          <a:p>
            <a:pPr eaLnBrk="0" hangingPunct="0"/>
            <a:endParaRPr lang="en-US" sz="1600"/>
          </a:p>
          <a:p>
            <a:pPr eaLnBrk="0" hangingPunct="0"/>
            <a:endParaRPr lang="en-US" sz="1600"/>
          </a:p>
          <a:p>
            <a:pPr eaLnBrk="0" hangingPunct="0"/>
            <a:r>
              <a:rPr lang="en-US" sz="1600"/>
              <a:t>};</a:t>
            </a:r>
          </a:p>
        </p:txBody>
      </p:sp>
      <p:sp>
        <p:nvSpPr>
          <p:cNvPr id="100357"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5AD444C4-7056-4E3D-8A3E-94B1E4947E48}" type="slidenum">
              <a:rPr lang="en-US" sz="1400"/>
              <a:pPr algn="r" eaLnBrk="0" hangingPunct="0"/>
              <a:t>180</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a:grpSpLocks/>
          </p:cNvGrpSpPr>
          <p:nvPr/>
        </p:nvGrpSpPr>
        <p:grpSpPr bwMode="auto">
          <a:xfrm>
            <a:off x="4725988" y="3467100"/>
            <a:ext cx="2589212" cy="1206500"/>
            <a:chOff x="1353" y="3176"/>
            <a:chExt cx="1631" cy="760"/>
          </a:xfrm>
        </p:grpSpPr>
        <p:sp>
          <p:nvSpPr>
            <p:cNvPr id="128059" name="Oval 59"/>
            <p:cNvSpPr>
              <a:spLocks noChangeArrowheads="1"/>
            </p:cNvSpPr>
            <p:nvPr/>
          </p:nvSpPr>
          <p:spPr bwMode="auto">
            <a:xfrm>
              <a:off x="1353" y="3625"/>
              <a:ext cx="1631" cy="311"/>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400" b="1"/>
                <a:t>“Archive”</a:t>
              </a:r>
            </a:p>
          </p:txBody>
        </p:sp>
        <p:sp>
          <p:nvSpPr>
            <p:cNvPr id="102412" name="Oval 60"/>
            <p:cNvSpPr>
              <a:spLocks noChangeArrowheads="1"/>
            </p:cNvSpPr>
            <p:nvPr/>
          </p:nvSpPr>
          <p:spPr bwMode="auto">
            <a:xfrm>
              <a:off x="2256" y="3384"/>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R1</a:t>
              </a:r>
            </a:p>
          </p:txBody>
        </p:sp>
        <p:sp>
          <p:nvSpPr>
            <p:cNvPr id="102413" name="Oval 61"/>
            <p:cNvSpPr>
              <a:spLocks noChangeArrowheads="1"/>
            </p:cNvSpPr>
            <p:nvPr/>
          </p:nvSpPr>
          <p:spPr bwMode="auto">
            <a:xfrm>
              <a:off x="1992" y="3176"/>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R2</a:t>
              </a:r>
            </a:p>
          </p:txBody>
        </p:sp>
        <p:sp>
          <p:nvSpPr>
            <p:cNvPr id="102414" name="Oval 62"/>
            <p:cNvSpPr>
              <a:spLocks noChangeArrowheads="1"/>
            </p:cNvSpPr>
            <p:nvPr/>
          </p:nvSpPr>
          <p:spPr bwMode="auto">
            <a:xfrm>
              <a:off x="1752" y="3416"/>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R3</a:t>
              </a:r>
            </a:p>
          </p:txBody>
        </p:sp>
      </p:grpSp>
      <p:grpSp>
        <p:nvGrpSpPr>
          <p:cNvPr id="3" name="Group 69"/>
          <p:cNvGrpSpPr>
            <a:grpSpLocks/>
          </p:cNvGrpSpPr>
          <p:nvPr/>
        </p:nvGrpSpPr>
        <p:grpSpPr bwMode="auto">
          <a:xfrm>
            <a:off x="2681288" y="4635500"/>
            <a:ext cx="2589212" cy="1206500"/>
            <a:chOff x="2001" y="3400"/>
            <a:chExt cx="1631" cy="760"/>
          </a:xfrm>
        </p:grpSpPr>
        <p:sp>
          <p:nvSpPr>
            <p:cNvPr id="128070" name="Oval 70"/>
            <p:cNvSpPr>
              <a:spLocks noChangeArrowheads="1"/>
            </p:cNvSpPr>
            <p:nvPr/>
          </p:nvSpPr>
          <p:spPr bwMode="auto">
            <a:xfrm>
              <a:off x="2001" y="3849"/>
              <a:ext cx="1631" cy="311"/>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400" b="1"/>
                <a:t>“Archive.data”</a:t>
              </a:r>
            </a:p>
          </p:txBody>
        </p:sp>
        <p:sp>
          <p:nvSpPr>
            <p:cNvPr id="102408" name="Oval 71"/>
            <p:cNvSpPr>
              <a:spLocks noChangeArrowheads="1"/>
            </p:cNvSpPr>
            <p:nvPr/>
          </p:nvSpPr>
          <p:spPr bwMode="auto">
            <a:xfrm>
              <a:off x="2904" y="3608"/>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R1</a:t>
              </a:r>
            </a:p>
          </p:txBody>
        </p:sp>
        <p:sp>
          <p:nvSpPr>
            <p:cNvPr id="102409" name="Oval 72"/>
            <p:cNvSpPr>
              <a:spLocks noChangeArrowheads="1"/>
            </p:cNvSpPr>
            <p:nvPr/>
          </p:nvSpPr>
          <p:spPr bwMode="auto">
            <a:xfrm>
              <a:off x="2640" y="340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R2</a:t>
              </a:r>
            </a:p>
          </p:txBody>
        </p:sp>
        <p:sp>
          <p:nvSpPr>
            <p:cNvPr id="102410" name="Oval 73"/>
            <p:cNvSpPr>
              <a:spLocks noChangeArrowheads="1"/>
            </p:cNvSpPr>
            <p:nvPr/>
          </p:nvSpPr>
          <p:spPr bwMode="auto">
            <a:xfrm>
              <a:off x="2400" y="364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R3</a:t>
              </a:r>
            </a:p>
          </p:txBody>
        </p:sp>
      </p:grpSp>
      <p:sp>
        <p:nvSpPr>
          <p:cNvPr id="102403" name="AutoShape 58"/>
          <p:cNvSpPr>
            <a:spLocks noChangeArrowheads="1"/>
          </p:cNvSpPr>
          <p:nvPr/>
        </p:nvSpPr>
        <p:spPr bwMode="auto">
          <a:xfrm>
            <a:off x="1841500" y="2768600"/>
            <a:ext cx="2328863" cy="1371600"/>
          </a:xfrm>
          <a:prstGeom prst="foldedCorner">
            <a:avLst>
              <a:gd name="adj" fmla="val 12500"/>
            </a:avLst>
          </a:prstGeom>
          <a:solidFill>
            <a:srgbClr val="FFFF66"/>
          </a:solidFill>
          <a:ln w="12700">
            <a:solidFill>
              <a:schemeClr val="tx1"/>
            </a:solidFill>
            <a:round/>
            <a:headEnd/>
            <a:tailEnd/>
          </a:ln>
        </p:spPr>
        <p:txBody>
          <a:bodyPr wrap="none">
            <a:prstTxWarp prst="textNoShape">
              <a:avLst/>
            </a:prstTxWarp>
          </a:bodyPr>
          <a:lstStyle/>
          <a:p>
            <a:pPr eaLnBrk="0" hangingPunct="0"/>
            <a:r>
              <a:rPr lang="en-US" sz="1600"/>
              <a:t>component Archive</a:t>
            </a:r>
          </a:p>
          <a:p>
            <a:pPr eaLnBrk="0" hangingPunct="0"/>
            <a:r>
              <a:rPr lang="en-US" sz="1600"/>
              <a:t>{</a:t>
            </a:r>
          </a:p>
          <a:p>
            <a:pPr eaLnBrk="0" hangingPunct="0"/>
            <a:r>
              <a:rPr lang="en-US" sz="1600"/>
              <a:t>  provides Stream data;</a:t>
            </a:r>
          </a:p>
          <a:p>
            <a:pPr eaLnBrk="0" hangingPunct="0"/>
            <a:endParaRPr lang="en-US" sz="1600"/>
          </a:p>
          <a:p>
            <a:pPr eaLnBrk="0" hangingPunct="0"/>
            <a:r>
              <a:rPr lang="en-US" sz="1600"/>
              <a:t>};</a:t>
            </a:r>
          </a:p>
        </p:txBody>
      </p:sp>
      <p:sp>
        <p:nvSpPr>
          <p:cNvPr id="102404"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BE9A9225-E9C8-4102-8039-0A41291DB22F}" type="slidenum">
              <a:rPr lang="en-US" sz="1400"/>
              <a:pPr algn="r" eaLnBrk="0" hangingPunct="0"/>
              <a:t>181</a:t>
            </a:fld>
            <a:endParaRPr lang="en-US" sz="1400"/>
          </a:p>
        </p:txBody>
      </p:sp>
      <p:sp>
        <p:nvSpPr>
          <p:cNvPr id="17" name="Rectangle 3"/>
          <p:cNvSpPr txBox="1">
            <a:spLocks noChangeArrowheads="1"/>
          </p:cNvSpPr>
          <p:nvPr/>
        </p:nvSpPr>
        <p:spPr bwMode="auto">
          <a:xfrm>
            <a:off x="1390650" y="1495425"/>
            <a:ext cx="6054725" cy="641350"/>
          </a:xfrm>
          <a:prstGeom prst="rect">
            <a:avLst/>
          </a:prstGeom>
          <a:noFill/>
          <a:ln w="9525">
            <a:noFill/>
            <a:miter lim="800000"/>
            <a:headEnd/>
            <a:tailEnd/>
          </a:ln>
        </p:spPr>
        <p:txBody>
          <a:bodyPr lIns="92075" tIns="46038" rIns="92075" bIns="46038">
            <a:prstTxWarp prst="textNoShape">
              <a:avLst/>
            </a:prstTxWarp>
            <a:spAutoFit/>
          </a:bodyPr>
          <a:lstStyle/>
          <a:p>
            <a:pPr marL="55563" indent="-55563" algn="ctr" eaLnBrk="0" hangingPunct="0">
              <a:lnSpc>
                <a:spcPct val="90000"/>
              </a:lnSpc>
              <a:spcBef>
                <a:spcPct val="75000"/>
              </a:spcBef>
              <a:buClr>
                <a:srgbClr val="006699"/>
              </a:buClr>
              <a:buFont typeface="Wingdings" pitchFamily="-123" charset="2"/>
              <a:buNone/>
              <a:defRPr/>
            </a:pPr>
            <a:r>
              <a:rPr lang="en-US" sz="2000" b="1" kern="0">
                <a:latin typeface="+mn-lt"/>
              </a:rPr>
              <a:t>Solution Part 1:</a:t>
            </a:r>
            <a:r>
              <a:rPr lang="en-US" sz="2000" kern="0">
                <a:latin typeface="+mn-lt"/>
              </a:rPr>
              <a:t> Hierarchical naming scheme for grouping objects implementing one component</a:t>
            </a:r>
            <a:endParaRPr lang="en-US" sz="2000" kern="0" dirty="0">
              <a:latin typeface="+mn-lt"/>
            </a:endParaRPr>
          </a:p>
        </p:txBody>
      </p:sp>
      <p:sp>
        <p:nvSpPr>
          <p:cNvPr id="16" name="Rectangle 2"/>
          <p:cNvSpPr txBox="1">
            <a:spLocks noChangeArrowheads="1"/>
          </p:cNvSpPr>
          <p:nvPr/>
        </p:nvSpPr>
        <p:spPr bwMode="auto">
          <a:xfrm>
            <a:off x="454025" y="-76200"/>
            <a:ext cx="8326438" cy="663575"/>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Single Component Replication Solutions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a:grpSpLocks/>
          </p:cNvGrpSpPr>
          <p:nvPr/>
        </p:nvGrpSpPr>
        <p:grpSpPr bwMode="auto">
          <a:xfrm>
            <a:off x="4725988" y="3467100"/>
            <a:ext cx="2589212" cy="1206500"/>
            <a:chOff x="1353" y="3176"/>
            <a:chExt cx="1631" cy="760"/>
          </a:xfrm>
        </p:grpSpPr>
        <p:sp>
          <p:nvSpPr>
            <p:cNvPr id="128059" name="Oval 59"/>
            <p:cNvSpPr>
              <a:spLocks noChangeArrowheads="1"/>
            </p:cNvSpPr>
            <p:nvPr/>
          </p:nvSpPr>
          <p:spPr bwMode="auto">
            <a:xfrm>
              <a:off x="1353" y="3625"/>
              <a:ext cx="1631" cy="311"/>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400" b="1"/>
                <a:t>“Archive”</a:t>
              </a:r>
            </a:p>
          </p:txBody>
        </p:sp>
        <p:sp>
          <p:nvSpPr>
            <p:cNvPr id="104465" name="Oval 60"/>
            <p:cNvSpPr>
              <a:spLocks noChangeArrowheads="1"/>
            </p:cNvSpPr>
            <p:nvPr/>
          </p:nvSpPr>
          <p:spPr bwMode="auto">
            <a:xfrm>
              <a:off x="2256" y="3384"/>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R1</a:t>
              </a:r>
            </a:p>
          </p:txBody>
        </p:sp>
        <p:sp>
          <p:nvSpPr>
            <p:cNvPr id="104466" name="Oval 61"/>
            <p:cNvSpPr>
              <a:spLocks noChangeArrowheads="1"/>
            </p:cNvSpPr>
            <p:nvPr/>
          </p:nvSpPr>
          <p:spPr bwMode="auto">
            <a:xfrm>
              <a:off x="1992" y="3176"/>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R2</a:t>
              </a:r>
            </a:p>
          </p:txBody>
        </p:sp>
        <p:sp>
          <p:nvSpPr>
            <p:cNvPr id="104467" name="Oval 62"/>
            <p:cNvSpPr>
              <a:spLocks noChangeArrowheads="1"/>
            </p:cNvSpPr>
            <p:nvPr/>
          </p:nvSpPr>
          <p:spPr bwMode="auto">
            <a:xfrm>
              <a:off x="1752" y="3416"/>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R3</a:t>
              </a:r>
            </a:p>
          </p:txBody>
        </p:sp>
      </p:grpSp>
      <p:grpSp>
        <p:nvGrpSpPr>
          <p:cNvPr id="3" name="Group 69"/>
          <p:cNvGrpSpPr>
            <a:grpSpLocks/>
          </p:cNvGrpSpPr>
          <p:nvPr/>
        </p:nvGrpSpPr>
        <p:grpSpPr bwMode="auto">
          <a:xfrm>
            <a:off x="2681288" y="4635500"/>
            <a:ext cx="2589212" cy="1206500"/>
            <a:chOff x="2001" y="3400"/>
            <a:chExt cx="1631" cy="760"/>
          </a:xfrm>
        </p:grpSpPr>
        <p:sp>
          <p:nvSpPr>
            <p:cNvPr id="128070" name="Oval 70"/>
            <p:cNvSpPr>
              <a:spLocks noChangeArrowheads="1"/>
            </p:cNvSpPr>
            <p:nvPr/>
          </p:nvSpPr>
          <p:spPr bwMode="auto">
            <a:xfrm>
              <a:off x="2001" y="3849"/>
              <a:ext cx="1631" cy="311"/>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400" b="1"/>
                <a:t>“Archive.data”</a:t>
              </a:r>
            </a:p>
          </p:txBody>
        </p:sp>
        <p:sp>
          <p:nvSpPr>
            <p:cNvPr id="104461" name="Oval 71"/>
            <p:cNvSpPr>
              <a:spLocks noChangeArrowheads="1"/>
            </p:cNvSpPr>
            <p:nvPr/>
          </p:nvSpPr>
          <p:spPr bwMode="auto">
            <a:xfrm>
              <a:off x="2904" y="3608"/>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R1</a:t>
              </a:r>
            </a:p>
          </p:txBody>
        </p:sp>
        <p:sp>
          <p:nvSpPr>
            <p:cNvPr id="104462" name="Oval 72"/>
            <p:cNvSpPr>
              <a:spLocks noChangeArrowheads="1"/>
            </p:cNvSpPr>
            <p:nvPr/>
          </p:nvSpPr>
          <p:spPr bwMode="auto">
            <a:xfrm>
              <a:off x="2640" y="340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R2</a:t>
              </a:r>
            </a:p>
          </p:txBody>
        </p:sp>
        <p:sp>
          <p:nvSpPr>
            <p:cNvPr id="104463" name="Oval 73"/>
            <p:cNvSpPr>
              <a:spLocks noChangeArrowheads="1"/>
            </p:cNvSpPr>
            <p:nvPr/>
          </p:nvSpPr>
          <p:spPr bwMode="auto">
            <a:xfrm>
              <a:off x="2400" y="364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R3</a:t>
              </a:r>
            </a:p>
          </p:txBody>
        </p:sp>
      </p:grpSp>
      <p:grpSp>
        <p:nvGrpSpPr>
          <p:cNvPr id="4" name="Group 67"/>
          <p:cNvGrpSpPr>
            <a:grpSpLocks/>
          </p:cNvGrpSpPr>
          <p:nvPr/>
        </p:nvGrpSpPr>
        <p:grpSpPr bwMode="auto">
          <a:xfrm>
            <a:off x="5754688" y="5029200"/>
            <a:ext cx="2589212" cy="1206500"/>
            <a:chOff x="2001" y="3400"/>
            <a:chExt cx="1631" cy="760"/>
          </a:xfrm>
        </p:grpSpPr>
        <p:sp>
          <p:nvSpPr>
            <p:cNvPr id="128063" name="Oval 63"/>
            <p:cNvSpPr>
              <a:spLocks noChangeArrowheads="1"/>
            </p:cNvSpPr>
            <p:nvPr/>
          </p:nvSpPr>
          <p:spPr bwMode="auto">
            <a:xfrm>
              <a:off x="2001" y="3849"/>
              <a:ext cx="1631" cy="311"/>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sz="1400" b="1"/>
                <a:t>“Archive.mgt”</a:t>
              </a:r>
            </a:p>
          </p:txBody>
        </p:sp>
        <p:sp>
          <p:nvSpPr>
            <p:cNvPr id="104457" name="Oval 64"/>
            <p:cNvSpPr>
              <a:spLocks noChangeArrowheads="1"/>
            </p:cNvSpPr>
            <p:nvPr/>
          </p:nvSpPr>
          <p:spPr bwMode="auto">
            <a:xfrm>
              <a:off x="2904" y="3608"/>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R1</a:t>
              </a:r>
            </a:p>
          </p:txBody>
        </p:sp>
        <p:sp>
          <p:nvSpPr>
            <p:cNvPr id="104458" name="Oval 65"/>
            <p:cNvSpPr>
              <a:spLocks noChangeArrowheads="1"/>
            </p:cNvSpPr>
            <p:nvPr/>
          </p:nvSpPr>
          <p:spPr bwMode="auto">
            <a:xfrm>
              <a:off x="2640" y="340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R2</a:t>
              </a:r>
            </a:p>
          </p:txBody>
        </p:sp>
        <p:sp>
          <p:nvSpPr>
            <p:cNvPr id="104459" name="Oval 66"/>
            <p:cNvSpPr>
              <a:spLocks noChangeArrowheads="1"/>
            </p:cNvSpPr>
            <p:nvPr/>
          </p:nvSpPr>
          <p:spPr bwMode="auto">
            <a:xfrm>
              <a:off x="2400" y="3640"/>
              <a:ext cx="312" cy="288"/>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800"/>
                <a:t>R3</a:t>
              </a:r>
            </a:p>
          </p:txBody>
        </p:sp>
      </p:grpSp>
      <p:sp>
        <p:nvSpPr>
          <p:cNvPr id="104452" name="AutoShape 58"/>
          <p:cNvSpPr>
            <a:spLocks noChangeArrowheads="1"/>
          </p:cNvSpPr>
          <p:nvPr/>
        </p:nvSpPr>
        <p:spPr bwMode="auto">
          <a:xfrm>
            <a:off x="1841500" y="2768600"/>
            <a:ext cx="2328863" cy="1371600"/>
          </a:xfrm>
          <a:prstGeom prst="foldedCorner">
            <a:avLst>
              <a:gd name="adj" fmla="val 12500"/>
            </a:avLst>
          </a:prstGeom>
          <a:solidFill>
            <a:srgbClr val="FFFF66"/>
          </a:solidFill>
          <a:ln w="12700">
            <a:solidFill>
              <a:schemeClr val="tx1"/>
            </a:solidFill>
            <a:round/>
            <a:headEnd/>
            <a:tailEnd/>
          </a:ln>
        </p:spPr>
        <p:txBody>
          <a:bodyPr wrap="none">
            <a:prstTxWarp prst="textNoShape">
              <a:avLst/>
            </a:prstTxWarp>
          </a:bodyPr>
          <a:lstStyle/>
          <a:p>
            <a:pPr eaLnBrk="0" hangingPunct="0"/>
            <a:r>
              <a:rPr lang="en-US" sz="1600"/>
              <a:t>component Archive</a:t>
            </a:r>
          </a:p>
          <a:p>
            <a:pPr eaLnBrk="0" hangingPunct="0"/>
            <a:r>
              <a:rPr lang="en-US" sz="1600"/>
              <a:t>{</a:t>
            </a:r>
          </a:p>
          <a:p>
            <a:pPr eaLnBrk="0" hangingPunct="0"/>
            <a:r>
              <a:rPr lang="en-US" sz="1600"/>
              <a:t>  provides Stream data;</a:t>
            </a:r>
          </a:p>
          <a:p>
            <a:pPr eaLnBrk="0" hangingPunct="0"/>
            <a:r>
              <a:rPr lang="en-US" sz="1600"/>
              <a:t>  provides Admin mgt;</a:t>
            </a:r>
          </a:p>
          <a:p>
            <a:pPr eaLnBrk="0" hangingPunct="0"/>
            <a:r>
              <a:rPr lang="en-US" sz="1600"/>
              <a:t>};</a:t>
            </a:r>
          </a:p>
        </p:txBody>
      </p:sp>
      <p:sp>
        <p:nvSpPr>
          <p:cNvPr id="104453"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BC9FD534-0A33-447C-9323-1E0636F84CB0}" type="slidenum">
              <a:rPr lang="en-US" sz="1400"/>
              <a:pPr algn="r" eaLnBrk="0" hangingPunct="0"/>
              <a:t>182</a:t>
            </a:fld>
            <a:endParaRPr lang="en-US" sz="1400"/>
          </a:p>
        </p:txBody>
      </p:sp>
      <p:sp>
        <p:nvSpPr>
          <p:cNvPr id="22" name="Rectangle 3"/>
          <p:cNvSpPr txBox="1">
            <a:spLocks noChangeArrowheads="1"/>
          </p:cNvSpPr>
          <p:nvPr/>
        </p:nvSpPr>
        <p:spPr bwMode="auto">
          <a:xfrm>
            <a:off x="1390650" y="1495425"/>
            <a:ext cx="6054725" cy="641350"/>
          </a:xfrm>
          <a:prstGeom prst="rect">
            <a:avLst/>
          </a:prstGeom>
          <a:noFill/>
          <a:ln w="9525">
            <a:noFill/>
            <a:miter lim="800000"/>
            <a:headEnd/>
            <a:tailEnd/>
          </a:ln>
        </p:spPr>
        <p:txBody>
          <a:bodyPr lIns="92075" tIns="46038" rIns="92075" bIns="46038">
            <a:prstTxWarp prst="textNoShape">
              <a:avLst/>
            </a:prstTxWarp>
            <a:spAutoFit/>
          </a:bodyPr>
          <a:lstStyle/>
          <a:p>
            <a:pPr marL="55563" indent="-55563" algn="ctr" eaLnBrk="0" hangingPunct="0">
              <a:lnSpc>
                <a:spcPct val="90000"/>
              </a:lnSpc>
              <a:spcBef>
                <a:spcPct val="75000"/>
              </a:spcBef>
              <a:buClr>
                <a:srgbClr val="006699"/>
              </a:buClr>
              <a:buFont typeface="Wingdings" pitchFamily="-123" charset="2"/>
              <a:buNone/>
              <a:defRPr/>
            </a:pPr>
            <a:r>
              <a:rPr lang="en-US" sz="2000" b="1" kern="0">
                <a:latin typeface="+mn-lt"/>
              </a:rPr>
              <a:t>Solution Part 1:</a:t>
            </a:r>
            <a:r>
              <a:rPr lang="en-US" sz="2000" kern="0">
                <a:latin typeface="+mn-lt"/>
              </a:rPr>
              <a:t> Hierarchical naming scheme for grouping objects implementing one component</a:t>
            </a:r>
            <a:endParaRPr lang="en-US" sz="2000" kern="0" dirty="0">
              <a:latin typeface="+mn-lt"/>
            </a:endParaRPr>
          </a:p>
        </p:txBody>
      </p:sp>
      <p:sp>
        <p:nvSpPr>
          <p:cNvPr id="21" name="Rectangle 2"/>
          <p:cNvSpPr txBox="1">
            <a:spLocks noChangeArrowheads="1"/>
          </p:cNvSpPr>
          <p:nvPr/>
        </p:nvSpPr>
        <p:spPr bwMode="auto">
          <a:xfrm>
            <a:off x="454025" y="-76200"/>
            <a:ext cx="8326438" cy="663575"/>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Single Component Replication Solutions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9"/>
          <p:cNvSpPr>
            <a:spLocks noChangeArrowheads="1"/>
          </p:cNvSpPr>
          <p:nvPr/>
        </p:nvSpPr>
        <p:spPr bwMode="auto">
          <a:xfrm flipV="1">
            <a:off x="2022475" y="4154488"/>
            <a:ext cx="1457325" cy="1570037"/>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06498" name="Rectangle 3"/>
          <p:cNvSpPr>
            <a:spLocks noGrp="1" noChangeArrowheads="1"/>
          </p:cNvSpPr>
          <p:nvPr>
            <p:ph type="body" idx="4294967295"/>
          </p:nvPr>
        </p:nvSpPr>
        <p:spPr>
          <a:xfrm>
            <a:off x="869950" y="1524000"/>
            <a:ext cx="7400925" cy="641350"/>
          </a:xfrm>
        </p:spPr>
        <p:txBody>
          <a:bodyPr/>
          <a:lstStyle/>
          <a:p>
            <a:pPr>
              <a:buFont typeface="Wingdings" pitchFamily="-123" charset="2"/>
              <a:buNone/>
            </a:pPr>
            <a:r>
              <a:rPr lang="en-US" b="1"/>
              <a:t>Solution Part 2:</a:t>
            </a:r>
            <a:r>
              <a:rPr lang="en-US"/>
              <a:t> Integration of FLARE into a fault tolerant component server</a:t>
            </a:r>
          </a:p>
        </p:txBody>
      </p:sp>
      <p:sp>
        <p:nvSpPr>
          <p:cNvPr id="106499" name="Rectangle 2"/>
          <p:cNvSpPr>
            <a:spLocks noChangeArrowheads="1"/>
          </p:cNvSpPr>
          <p:nvPr/>
        </p:nvSpPr>
        <p:spPr bwMode="auto">
          <a:xfrm flipV="1">
            <a:off x="2346325" y="4730750"/>
            <a:ext cx="579438" cy="86201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06500" name="Rectangle 4"/>
          <p:cNvSpPr>
            <a:spLocks noChangeArrowheads="1"/>
          </p:cNvSpPr>
          <p:nvPr/>
        </p:nvSpPr>
        <p:spPr bwMode="auto">
          <a:xfrm flipV="1">
            <a:off x="558800" y="4370388"/>
            <a:ext cx="579438" cy="449262"/>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06501" name="AutoShape 5"/>
          <p:cNvSpPr>
            <a:spLocks noChangeArrowheads="1"/>
          </p:cNvSpPr>
          <p:nvPr/>
        </p:nvSpPr>
        <p:spPr bwMode="auto">
          <a:xfrm>
            <a:off x="631825" y="4473575"/>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06502" name="Rectangle 6"/>
          <p:cNvSpPr>
            <a:spLocks noChangeArrowheads="1"/>
          </p:cNvSpPr>
          <p:nvPr/>
        </p:nvSpPr>
        <p:spPr bwMode="auto">
          <a:xfrm>
            <a:off x="1320800" y="3627438"/>
            <a:ext cx="579438" cy="39528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06503" name="Rectangle 7"/>
          <p:cNvSpPr>
            <a:spLocks noChangeArrowheads="1"/>
          </p:cNvSpPr>
          <p:nvPr/>
        </p:nvSpPr>
        <p:spPr bwMode="auto">
          <a:xfrm>
            <a:off x="1320800" y="2997200"/>
            <a:ext cx="1339850" cy="588963"/>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06504" name="Rectangle 8"/>
          <p:cNvSpPr>
            <a:spLocks noChangeArrowheads="1"/>
          </p:cNvSpPr>
          <p:nvPr/>
        </p:nvSpPr>
        <p:spPr bwMode="auto">
          <a:xfrm>
            <a:off x="2117725" y="3365500"/>
            <a:ext cx="542925" cy="492125"/>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06505" name="Rectangle 9"/>
          <p:cNvSpPr>
            <a:spLocks noChangeArrowheads="1"/>
          </p:cNvSpPr>
          <p:nvPr/>
        </p:nvSpPr>
        <p:spPr bwMode="auto">
          <a:xfrm>
            <a:off x="1973263" y="3590925"/>
            <a:ext cx="288925" cy="303213"/>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06506" name="Rectangle 10"/>
          <p:cNvSpPr>
            <a:spLocks noChangeArrowheads="1"/>
          </p:cNvSpPr>
          <p:nvPr/>
        </p:nvSpPr>
        <p:spPr bwMode="auto">
          <a:xfrm>
            <a:off x="2262188" y="3370263"/>
            <a:ext cx="434975" cy="165100"/>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06507" name="Rectangle 11"/>
          <p:cNvSpPr>
            <a:spLocks noChangeArrowheads="1"/>
          </p:cNvSpPr>
          <p:nvPr/>
        </p:nvSpPr>
        <p:spPr bwMode="auto">
          <a:xfrm>
            <a:off x="2154238" y="3486150"/>
            <a:ext cx="506412" cy="4095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06508" name="AutoShape 12"/>
          <p:cNvSpPr>
            <a:spLocks noChangeArrowheads="1"/>
          </p:cNvSpPr>
          <p:nvPr/>
        </p:nvSpPr>
        <p:spPr bwMode="auto">
          <a:xfrm>
            <a:off x="2190750" y="3036888"/>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06509" name="AutoShape 14"/>
          <p:cNvCxnSpPr>
            <a:cxnSpLocks noChangeShapeType="1"/>
          </p:cNvCxnSpPr>
          <p:nvPr/>
        </p:nvCxnSpPr>
        <p:spPr bwMode="auto">
          <a:xfrm rot="10800000">
            <a:off x="1827213" y="3448050"/>
            <a:ext cx="363537" cy="163513"/>
          </a:xfrm>
          <a:prstGeom prst="bentConnector3">
            <a:avLst>
              <a:gd name="adj1" fmla="val 49782"/>
            </a:avLst>
          </a:prstGeom>
          <a:noFill/>
          <a:ln w="3175">
            <a:solidFill>
              <a:srgbClr val="5D5D5D"/>
            </a:solidFill>
            <a:prstDash val="dash"/>
            <a:miter lim="800000"/>
            <a:headEnd/>
            <a:tailEnd type="none" w="sm" len="sm"/>
          </a:ln>
        </p:spPr>
      </p:cxnSp>
      <p:cxnSp>
        <p:nvCxnSpPr>
          <p:cNvPr id="106510" name="AutoShape 15"/>
          <p:cNvCxnSpPr>
            <a:cxnSpLocks noChangeShapeType="1"/>
            <a:stCxn id="106536" idx="1"/>
          </p:cNvCxnSpPr>
          <p:nvPr/>
        </p:nvCxnSpPr>
        <p:spPr bwMode="auto">
          <a:xfrm rot="10800000" flipV="1">
            <a:off x="1827213" y="3686175"/>
            <a:ext cx="363537" cy="165100"/>
          </a:xfrm>
          <a:prstGeom prst="bentConnector3">
            <a:avLst>
              <a:gd name="adj1" fmla="val 50000"/>
            </a:avLst>
          </a:prstGeom>
          <a:noFill/>
          <a:ln w="3175">
            <a:solidFill>
              <a:srgbClr val="5D5D5D"/>
            </a:solidFill>
            <a:prstDash val="dash"/>
            <a:miter lim="800000"/>
            <a:headEnd/>
            <a:tailEnd type="none" w="sm" len="sm"/>
          </a:ln>
        </p:spPr>
      </p:cxnSp>
      <p:cxnSp>
        <p:nvCxnSpPr>
          <p:cNvPr id="106511" name="AutoShape 16"/>
          <p:cNvCxnSpPr>
            <a:cxnSpLocks noChangeShapeType="1"/>
          </p:cNvCxnSpPr>
          <p:nvPr/>
        </p:nvCxnSpPr>
        <p:spPr bwMode="auto">
          <a:xfrm rot="10800000" flipV="1">
            <a:off x="1827213" y="3201988"/>
            <a:ext cx="363537" cy="163512"/>
          </a:xfrm>
          <a:prstGeom prst="bentConnector3">
            <a:avLst>
              <a:gd name="adj1" fmla="val 49782"/>
            </a:avLst>
          </a:prstGeom>
          <a:noFill/>
          <a:ln w="3175">
            <a:solidFill>
              <a:srgbClr val="5D5D5D"/>
            </a:solidFill>
            <a:prstDash val="dash"/>
            <a:miter lim="800000"/>
            <a:headEnd type="none" w="sm" len="sm"/>
            <a:tailEnd type="none" w="sm" len="sm"/>
          </a:ln>
        </p:spPr>
      </p:cxnSp>
      <p:sp>
        <p:nvSpPr>
          <p:cNvPr id="106512" name="AutoShape 17"/>
          <p:cNvSpPr>
            <a:spLocks noChangeArrowheads="1"/>
          </p:cNvSpPr>
          <p:nvPr/>
        </p:nvSpPr>
        <p:spPr bwMode="auto">
          <a:xfrm>
            <a:off x="1392238" y="3243263"/>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6513" name="AutoShape 18"/>
          <p:cNvSpPr>
            <a:spLocks noChangeArrowheads="1"/>
          </p:cNvSpPr>
          <p:nvPr/>
        </p:nvSpPr>
        <p:spPr bwMode="auto">
          <a:xfrm>
            <a:off x="1392238" y="3652838"/>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6514" name="Rectangle 19"/>
          <p:cNvSpPr>
            <a:spLocks noChangeArrowheads="1"/>
          </p:cNvSpPr>
          <p:nvPr/>
        </p:nvSpPr>
        <p:spPr bwMode="auto">
          <a:xfrm flipV="1">
            <a:off x="1320800" y="4144963"/>
            <a:ext cx="579438" cy="903287"/>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06515" name="Rectangle 20"/>
          <p:cNvSpPr>
            <a:spLocks noChangeArrowheads="1"/>
          </p:cNvSpPr>
          <p:nvPr/>
        </p:nvSpPr>
        <p:spPr bwMode="auto">
          <a:xfrm>
            <a:off x="2954338" y="3471863"/>
            <a:ext cx="500062" cy="45243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06516" name="Rectangle 21"/>
          <p:cNvSpPr>
            <a:spLocks noChangeArrowheads="1"/>
          </p:cNvSpPr>
          <p:nvPr/>
        </p:nvSpPr>
        <p:spPr bwMode="auto">
          <a:xfrm>
            <a:off x="558800" y="3386138"/>
            <a:ext cx="579438" cy="45085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06517" name="AutoShape 22"/>
          <p:cNvCxnSpPr>
            <a:cxnSpLocks noChangeShapeType="1"/>
          </p:cNvCxnSpPr>
          <p:nvPr/>
        </p:nvCxnSpPr>
        <p:spPr bwMode="auto">
          <a:xfrm rot="10800000" flipV="1">
            <a:off x="1066800" y="3365500"/>
            <a:ext cx="325438" cy="204788"/>
          </a:xfrm>
          <a:prstGeom prst="bentConnector3">
            <a:avLst>
              <a:gd name="adj1" fmla="val 49755"/>
            </a:avLst>
          </a:prstGeom>
          <a:noFill/>
          <a:ln w="3175">
            <a:solidFill>
              <a:srgbClr val="5D5D5D"/>
            </a:solidFill>
            <a:prstDash val="dash"/>
            <a:miter lim="800000"/>
            <a:headEnd type="none" w="sm" len="sm"/>
            <a:tailEnd type="none" w="sm" len="sm"/>
          </a:ln>
        </p:spPr>
      </p:cxnSp>
      <p:cxnSp>
        <p:nvCxnSpPr>
          <p:cNvPr id="106518" name="AutoShape 23"/>
          <p:cNvCxnSpPr>
            <a:cxnSpLocks noChangeShapeType="1"/>
          </p:cNvCxnSpPr>
          <p:nvPr/>
        </p:nvCxnSpPr>
        <p:spPr bwMode="auto">
          <a:xfrm rot="10800000">
            <a:off x="1066800" y="3652838"/>
            <a:ext cx="325438" cy="123825"/>
          </a:xfrm>
          <a:prstGeom prst="bentConnector3">
            <a:avLst>
              <a:gd name="adj1" fmla="val 49755"/>
            </a:avLst>
          </a:prstGeom>
          <a:noFill/>
          <a:ln w="3175">
            <a:solidFill>
              <a:srgbClr val="5D5D5D"/>
            </a:solidFill>
            <a:prstDash val="dash"/>
            <a:miter lim="800000"/>
            <a:headEnd/>
            <a:tailEnd type="none" w="sm" len="sm"/>
          </a:ln>
        </p:spPr>
      </p:cxnSp>
      <p:sp>
        <p:nvSpPr>
          <p:cNvPr id="106519" name="AutoShape 24"/>
          <p:cNvSpPr>
            <a:spLocks noChangeArrowheads="1"/>
          </p:cNvSpPr>
          <p:nvPr/>
        </p:nvSpPr>
        <p:spPr bwMode="auto">
          <a:xfrm>
            <a:off x="631825" y="34480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6520" name="AutoShape 25"/>
          <p:cNvSpPr>
            <a:spLocks noChangeArrowheads="1"/>
          </p:cNvSpPr>
          <p:nvPr/>
        </p:nvSpPr>
        <p:spPr bwMode="auto">
          <a:xfrm>
            <a:off x="1392238" y="4678363"/>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6521" name="AutoShape 26"/>
          <p:cNvSpPr>
            <a:spLocks noChangeArrowheads="1"/>
          </p:cNvSpPr>
          <p:nvPr/>
        </p:nvSpPr>
        <p:spPr bwMode="auto">
          <a:xfrm>
            <a:off x="1392238" y="4268788"/>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6522" name="AutoShape 27"/>
          <p:cNvSpPr>
            <a:spLocks noChangeArrowheads="1"/>
          </p:cNvSpPr>
          <p:nvPr/>
        </p:nvSpPr>
        <p:spPr bwMode="auto">
          <a:xfrm>
            <a:off x="2987675" y="35623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06523" name="AutoShape 29"/>
          <p:cNvCxnSpPr>
            <a:cxnSpLocks noChangeShapeType="1"/>
            <a:stCxn id="106522" idx="1"/>
            <a:endCxn id="106512" idx="3"/>
          </p:cNvCxnSpPr>
          <p:nvPr/>
        </p:nvCxnSpPr>
        <p:spPr bwMode="auto">
          <a:xfrm rot="10800000">
            <a:off x="1827213" y="3367088"/>
            <a:ext cx="1160462" cy="319087"/>
          </a:xfrm>
          <a:prstGeom prst="bentConnector3">
            <a:avLst>
              <a:gd name="adj1" fmla="val 49931"/>
            </a:avLst>
          </a:prstGeom>
          <a:noFill/>
          <a:ln w="9525">
            <a:solidFill>
              <a:srgbClr val="5D5D5D"/>
            </a:solidFill>
            <a:prstDash val="dash"/>
            <a:miter lim="800000"/>
            <a:headEnd/>
            <a:tailEnd type="none" w="sm" len="sm"/>
          </a:ln>
        </p:spPr>
      </p:cxnSp>
      <p:cxnSp>
        <p:nvCxnSpPr>
          <p:cNvPr id="106524" name="AutoShape 30"/>
          <p:cNvCxnSpPr>
            <a:cxnSpLocks noChangeShapeType="1"/>
            <a:endCxn id="106513" idx="3"/>
          </p:cNvCxnSpPr>
          <p:nvPr/>
        </p:nvCxnSpPr>
        <p:spPr bwMode="auto">
          <a:xfrm rot="10800000" flipV="1">
            <a:off x="1827213" y="3671888"/>
            <a:ext cx="1160462" cy="104775"/>
          </a:xfrm>
          <a:prstGeom prst="bentConnector3">
            <a:avLst>
              <a:gd name="adj1" fmla="val 49931"/>
            </a:avLst>
          </a:prstGeom>
          <a:noFill/>
          <a:ln w="3175">
            <a:solidFill>
              <a:srgbClr val="5D5D5D"/>
            </a:solidFill>
            <a:prstDash val="dash"/>
            <a:miter lim="800000"/>
            <a:headEnd/>
            <a:tailEnd type="none" w="sm" len="sm"/>
          </a:ln>
        </p:spPr>
      </p:cxnSp>
      <p:cxnSp>
        <p:nvCxnSpPr>
          <p:cNvPr id="106525" name="AutoShape 31"/>
          <p:cNvCxnSpPr>
            <a:cxnSpLocks noChangeShapeType="1"/>
            <a:stCxn id="106522" idx="1"/>
            <a:endCxn id="106536" idx="3"/>
          </p:cNvCxnSpPr>
          <p:nvPr/>
        </p:nvCxnSpPr>
        <p:spPr bwMode="auto">
          <a:xfrm rot="10800000">
            <a:off x="2625725" y="3686175"/>
            <a:ext cx="361950" cy="0"/>
          </a:xfrm>
          <a:prstGeom prst="straightConnector1">
            <a:avLst/>
          </a:prstGeom>
          <a:noFill/>
          <a:ln w="9525">
            <a:solidFill>
              <a:srgbClr val="5D5D5D"/>
            </a:solidFill>
            <a:prstDash val="dash"/>
            <a:round/>
            <a:headEnd/>
            <a:tailEnd type="none" w="sm" len="sm"/>
          </a:ln>
        </p:spPr>
      </p:cxnSp>
      <p:grpSp>
        <p:nvGrpSpPr>
          <p:cNvPr id="2" name="Group 32"/>
          <p:cNvGrpSpPr>
            <a:grpSpLocks/>
          </p:cNvGrpSpPr>
          <p:nvPr/>
        </p:nvGrpSpPr>
        <p:grpSpPr bwMode="auto">
          <a:xfrm>
            <a:off x="1066800" y="3611563"/>
            <a:ext cx="325438" cy="1190625"/>
            <a:chOff x="1728" y="2112"/>
            <a:chExt cx="432" cy="1392"/>
          </a:xfrm>
        </p:grpSpPr>
        <p:cxnSp>
          <p:nvCxnSpPr>
            <p:cNvPr id="106545" name="AutoShape 33"/>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06546" name="AutoShape 34"/>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sp>
        <p:nvSpPr>
          <p:cNvPr id="106527" name="AutoShape 38"/>
          <p:cNvSpPr>
            <a:spLocks noChangeArrowheads="1"/>
          </p:cNvSpPr>
          <p:nvPr/>
        </p:nvSpPr>
        <p:spPr bwMode="auto">
          <a:xfrm>
            <a:off x="2273300" y="4622800"/>
            <a:ext cx="762000" cy="990600"/>
          </a:xfrm>
          <a:prstGeom prst="can">
            <a:avLst>
              <a:gd name="adj" fmla="val 21251"/>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800" u="sng"/>
          </a:p>
        </p:txBody>
      </p:sp>
      <p:sp>
        <p:nvSpPr>
          <p:cNvPr id="106528" name="Rectangle 40"/>
          <p:cNvSpPr>
            <a:spLocks noChangeArrowheads="1"/>
          </p:cNvSpPr>
          <p:nvPr/>
        </p:nvSpPr>
        <p:spPr bwMode="auto">
          <a:xfrm>
            <a:off x="2441575" y="4195763"/>
            <a:ext cx="457200" cy="312737"/>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000"/>
              <a:t>Host</a:t>
            </a:r>
          </a:p>
          <a:p>
            <a:pPr algn="ctr" eaLnBrk="0" hangingPunct="0"/>
            <a:r>
              <a:rPr lang="en-US" sz="1000"/>
              <a:t>Monitor</a:t>
            </a:r>
          </a:p>
        </p:txBody>
      </p:sp>
      <p:sp>
        <p:nvSpPr>
          <p:cNvPr id="106529" name="Rectangle 41"/>
          <p:cNvSpPr>
            <a:spLocks noChangeArrowheads="1"/>
          </p:cNvSpPr>
          <p:nvPr/>
        </p:nvSpPr>
        <p:spPr bwMode="auto">
          <a:xfrm>
            <a:off x="1092200" y="3403600"/>
            <a:ext cx="457200" cy="3127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000"/>
              <a:t>Host</a:t>
            </a:r>
          </a:p>
          <a:p>
            <a:pPr algn="ctr" eaLnBrk="0" hangingPunct="0"/>
            <a:r>
              <a:rPr lang="en-US" sz="1000"/>
              <a:t>Monitor</a:t>
            </a:r>
          </a:p>
        </p:txBody>
      </p:sp>
      <p:sp>
        <p:nvSpPr>
          <p:cNvPr id="106530" name="AutoShape 50"/>
          <p:cNvSpPr>
            <a:spLocks noChangeArrowheads="1"/>
          </p:cNvSpPr>
          <p:nvPr/>
        </p:nvSpPr>
        <p:spPr bwMode="auto">
          <a:xfrm>
            <a:off x="2419350" y="52641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6531" name="AutoShape 51"/>
          <p:cNvSpPr>
            <a:spLocks noChangeArrowheads="1"/>
          </p:cNvSpPr>
          <p:nvPr/>
        </p:nvSpPr>
        <p:spPr bwMode="auto">
          <a:xfrm>
            <a:off x="2419350" y="4854575"/>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06532" name="AutoShape 52"/>
          <p:cNvCxnSpPr>
            <a:cxnSpLocks noChangeShapeType="1"/>
            <a:stCxn id="106531" idx="1"/>
            <a:endCxn id="106520" idx="3"/>
          </p:cNvCxnSpPr>
          <p:nvPr/>
        </p:nvCxnSpPr>
        <p:spPr bwMode="auto">
          <a:xfrm rot="10800000">
            <a:off x="1827213" y="4802188"/>
            <a:ext cx="592137" cy="176212"/>
          </a:xfrm>
          <a:prstGeom prst="bentConnector3">
            <a:avLst>
              <a:gd name="adj1" fmla="val 49866"/>
            </a:avLst>
          </a:prstGeom>
          <a:noFill/>
          <a:ln w="3175">
            <a:solidFill>
              <a:srgbClr val="5D5D5D"/>
            </a:solidFill>
            <a:prstDash val="dash"/>
            <a:miter lim="800000"/>
            <a:headEnd/>
            <a:tailEnd type="none" w="sm" len="sm"/>
          </a:ln>
        </p:spPr>
      </p:cxnSp>
      <p:cxnSp>
        <p:nvCxnSpPr>
          <p:cNvPr id="106533" name="AutoShape 53"/>
          <p:cNvCxnSpPr>
            <a:cxnSpLocks noChangeShapeType="1"/>
            <a:stCxn id="106531" idx="1"/>
            <a:endCxn id="106521" idx="3"/>
          </p:cNvCxnSpPr>
          <p:nvPr/>
        </p:nvCxnSpPr>
        <p:spPr bwMode="auto">
          <a:xfrm rot="10800000">
            <a:off x="1827213" y="4392613"/>
            <a:ext cx="592137" cy="585787"/>
          </a:xfrm>
          <a:prstGeom prst="bentConnector3">
            <a:avLst>
              <a:gd name="adj1" fmla="val 49866"/>
            </a:avLst>
          </a:prstGeom>
          <a:noFill/>
          <a:ln w="3175">
            <a:solidFill>
              <a:srgbClr val="5D5D5D"/>
            </a:solidFill>
            <a:prstDash val="dash"/>
            <a:miter lim="800000"/>
            <a:headEnd/>
            <a:tailEnd type="none" w="sm" len="sm"/>
          </a:ln>
        </p:spPr>
      </p:cxnSp>
      <p:cxnSp>
        <p:nvCxnSpPr>
          <p:cNvPr id="106534" name="AutoShape 54"/>
          <p:cNvCxnSpPr>
            <a:cxnSpLocks noChangeShapeType="1"/>
            <a:stCxn id="106530" idx="1"/>
            <a:endCxn id="106520" idx="3"/>
          </p:cNvCxnSpPr>
          <p:nvPr/>
        </p:nvCxnSpPr>
        <p:spPr bwMode="auto">
          <a:xfrm rot="10800000">
            <a:off x="1827213" y="4802188"/>
            <a:ext cx="592137" cy="585787"/>
          </a:xfrm>
          <a:prstGeom prst="bentConnector3">
            <a:avLst>
              <a:gd name="adj1" fmla="val 49866"/>
            </a:avLst>
          </a:prstGeom>
          <a:noFill/>
          <a:ln w="3175">
            <a:solidFill>
              <a:srgbClr val="5D5D5D"/>
            </a:solidFill>
            <a:prstDash val="dash"/>
            <a:miter lim="800000"/>
            <a:headEnd type="none" w="sm" len="sm"/>
            <a:tailEnd type="none" w="sm" len="sm"/>
          </a:ln>
        </p:spPr>
      </p:cxnSp>
      <p:sp>
        <p:nvSpPr>
          <p:cNvPr id="138317" name="Rectangle 77"/>
          <p:cNvSpPr>
            <a:spLocks noChangeArrowheads="1"/>
          </p:cNvSpPr>
          <p:nvPr/>
        </p:nvSpPr>
        <p:spPr bwMode="auto">
          <a:xfrm>
            <a:off x="4622800" y="2601913"/>
            <a:ext cx="1371600" cy="8382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Replication</a:t>
            </a:r>
          </a:p>
          <a:p>
            <a:pPr algn="ctr" eaLnBrk="0" hangingPunct="0">
              <a:defRPr/>
            </a:pPr>
            <a:r>
              <a:rPr lang="en-US" sz="1800">
                <a:latin typeface="Arial" pitchFamily="-52" charset="0"/>
                <a:ea typeface="ＭＳ Ｐゴシック" pitchFamily="-52" charset="-128"/>
                <a:cs typeface="ＭＳ Ｐゴシック" pitchFamily="-52" charset="-128"/>
              </a:rPr>
              <a:t>Manager</a:t>
            </a:r>
          </a:p>
        </p:txBody>
      </p:sp>
      <p:sp>
        <p:nvSpPr>
          <p:cNvPr id="106536" name="AutoShape 13"/>
          <p:cNvSpPr>
            <a:spLocks noChangeArrowheads="1"/>
          </p:cNvSpPr>
          <p:nvPr/>
        </p:nvSpPr>
        <p:spPr bwMode="auto">
          <a:xfrm>
            <a:off x="2190750" y="35623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6537" name="Rectangle 42"/>
          <p:cNvSpPr>
            <a:spLocks noChangeArrowheads="1"/>
          </p:cNvSpPr>
          <p:nvPr/>
        </p:nvSpPr>
        <p:spPr bwMode="auto">
          <a:xfrm>
            <a:off x="2463800" y="3403600"/>
            <a:ext cx="457200" cy="3127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000"/>
              <a:t>Host</a:t>
            </a:r>
          </a:p>
          <a:p>
            <a:pPr algn="ctr" eaLnBrk="0" hangingPunct="0"/>
            <a:r>
              <a:rPr lang="en-US" sz="1000"/>
              <a:t>Monitor</a:t>
            </a:r>
          </a:p>
        </p:txBody>
      </p:sp>
      <p:sp>
        <p:nvSpPr>
          <p:cNvPr id="138318" name="Rectangle 78"/>
          <p:cNvSpPr>
            <a:spLocks noChangeArrowheads="1"/>
          </p:cNvSpPr>
          <p:nvPr/>
        </p:nvSpPr>
        <p:spPr bwMode="auto">
          <a:xfrm>
            <a:off x="2171700" y="3808413"/>
            <a:ext cx="990600" cy="762000"/>
          </a:xfrm>
          <a:prstGeom prst="rect">
            <a:avLst/>
          </a:prstGeom>
          <a:solidFill>
            <a:schemeClr val="bg1"/>
          </a:solidFill>
          <a:ln w="9525">
            <a:solidFill>
              <a:schemeClr val="tx1"/>
            </a:solidFill>
            <a:miter lim="800000"/>
            <a:headEnd/>
            <a:tailEnd/>
          </a:ln>
          <a:effectLst>
            <a:outerShdw blurRad="63500" dist="38099" dir="2700000" algn="ctr" rotWithShape="0">
              <a:srgbClr val="336699">
                <a:alpha val="74997"/>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Host</a:t>
            </a:r>
          </a:p>
          <a:p>
            <a:pPr algn="ctr" eaLnBrk="0" hangingPunct="0">
              <a:defRPr/>
            </a:pPr>
            <a:r>
              <a:rPr lang="en-US" sz="1800">
                <a:latin typeface="Arial" pitchFamily="-52" charset="0"/>
                <a:ea typeface="ＭＳ Ｐゴシック" pitchFamily="-52" charset="-128"/>
                <a:cs typeface="ＭＳ Ｐゴシック" pitchFamily="-52" charset="-128"/>
              </a:rPr>
              <a:t>Monitor</a:t>
            </a:r>
          </a:p>
        </p:txBody>
      </p:sp>
      <p:cxnSp>
        <p:nvCxnSpPr>
          <p:cNvPr id="106539" name="AutoShape 109"/>
          <p:cNvCxnSpPr>
            <a:cxnSpLocks noChangeShapeType="1"/>
            <a:stCxn id="138318" idx="3"/>
            <a:endCxn id="138317" idx="1"/>
          </p:cNvCxnSpPr>
          <p:nvPr/>
        </p:nvCxnSpPr>
        <p:spPr bwMode="auto">
          <a:xfrm flipV="1">
            <a:off x="3162300" y="3021013"/>
            <a:ext cx="1460500" cy="1168400"/>
          </a:xfrm>
          <a:prstGeom prst="straightConnector1">
            <a:avLst/>
          </a:prstGeom>
          <a:noFill/>
          <a:ln w="9525">
            <a:solidFill>
              <a:schemeClr val="tx1"/>
            </a:solidFill>
            <a:prstDash val="dash"/>
            <a:round/>
            <a:headEnd/>
            <a:tailEnd/>
          </a:ln>
        </p:spPr>
      </p:cxnSp>
      <p:cxnSp>
        <p:nvCxnSpPr>
          <p:cNvPr id="106540" name="AutoShape 110"/>
          <p:cNvCxnSpPr>
            <a:cxnSpLocks noChangeShapeType="1"/>
            <a:stCxn id="106537" idx="3"/>
            <a:endCxn id="138317" idx="1"/>
          </p:cNvCxnSpPr>
          <p:nvPr/>
        </p:nvCxnSpPr>
        <p:spPr bwMode="auto">
          <a:xfrm flipV="1">
            <a:off x="2921000" y="3021013"/>
            <a:ext cx="1701800" cy="539750"/>
          </a:xfrm>
          <a:prstGeom prst="straightConnector1">
            <a:avLst/>
          </a:prstGeom>
          <a:noFill/>
          <a:ln w="9525">
            <a:solidFill>
              <a:schemeClr val="tx1"/>
            </a:solidFill>
            <a:prstDash val="dash"/>
            <a:round/>
            <a:headEnd/>
            <a:tailEnd/>
          </a:ln>
        </p:spPr>
      </p:cxnSp>
      <p:cxnSp>
        <p:nvCxnSpPr>
          <p:cNvPr id="106541" name="AutoShape 111"/>
          <p:cNvCxnSpPr>
            <a:cxnSpLocks noChangeShapeType="1"/>
            <a:stCxn id="106529" idx="3"/>
            <a:endCxn id="138317" idx="1"/>
          </p:cNvCxnSpPr>
          <p:nvPr/>
        </p:nvCxnSpPr>
        <p:spPr bwMode="auto">
          <a:xfrm flipV="1">
            <a:off x="1549400" y="3021013"/>
            <a:ext cx="3073400" cy="539750"/>
          </a:xfrm>
          <a:prstGeom prst="straightConnector1">
            <a:avLst/>
          </a:prstGeom>
          <a:noFill/>
          <a:ln w="9525">
            <a:solidFill>
              <a:schemeClr val="tx1"/>
            </a:solidFill>
            <a:prstDash val="dash"/>
            <a:round/>
            <a:headEnd/>
            <a:tailEnd/>
          </a:ln>
        </p:spPr>
      </p:cxnSp>
      <p:sp>
        <p:nvSpPr>
          <p:cNvPr id="128048" name="AutoShape 48"/>
          <p:cNvSpPr>
            <a:spLocks noChangeArrowheads="1"/>
          </p:cNvSpPr>
          <p:nvPr/>
        </p:nvSpPr>
        <p:spPr bwMode="auto">
          <a:xfrm>
            <a:off x="4483100" y="4432300"/>
            <a:ext cx="2679700" cy="1206500"/>
          </a:xfrm>
          <a:prstGeom prst="wedgeRectCallout">
            <a:avLst>
              <a:gd name="adj1" fmla="val -97333"/>
              <a:gd name="adj2" fmla="val -70394"/>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prstTxWarp prst="textNoShape">
              <a:avLst/>
            </a:prstTxWarp>
          </a:bodyPr>
          <a:lstStyle/>
          <a:p>
            <a:pPr eaLnBrk="0" hangingPunct="0">
              <a:defRPr/>
            </a:pPr>
            <a:r>
              <a:rPr lang="en-US" sz="1800"/>
              <a:t>FLARe infrastructure coexists with Component Runtime Infrastructure</a:t>
            </a:r>
          </a:p>
        </p:txBody>
      </p:sp>
      <p:sp>
        <p:nvSpPr>
          <p:cNvPr id="106543"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8120A67A-36DA-4752-A1C9-417D7641024C}" type="slidenum">
              <a:rPr lang="en-US" sz="1400"/>
              <a:pPr algn="r" eaLnBrk="0" hangingPunct="0"/>
              <a:t>183</a:t>
            </a:fld>
            <a:endParaRPr lang="en-US" sz="1400"/>
          </a:p>
        </p:txBody>
      </p:sp>
      <p:sp>
        <p:nvSpPr>
          <p:cNvPr id="52" name="Rectangle 2"/>
          <p:cNvSpPr txBox="1">
            <a:spLocks noChangeArrowheads="1"/>
          </p:cNvSpPr>
          <p:nvPr/>
        </p:nvSpPr>
        <p:spPr bwMode="auto">
          <a:xfrm>
            <a:off x="454025" y="-76200"/>
            <a:ext cx="8326438" cy="663575"/>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Single Component Replication Solutions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8"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9"/>
          <p:cNvSpPr>
            <a:spLocks noChangeArrowheads="1"/>
          </p:cNvSpPr>
          <p:nvPr/>
        </p:nvSpPr>
        <p:spPr bwMode="auto">
          <a:xfrm flipV="1">
            <a:off x="2022475" y="4154488"/>
            <a:ext cx="1457325" cy="1570037"/>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08546" name="Rectangle 4"/>
          <p:cNvSpPr>
            <a:spLocks noGrp="1" noChangeArrowheads="1"/>
          </p:cNvSpPr>
          <p:nvPr>
            <p:ph type="body" idx="4294967295"/>
          </p:nvPr>
        </p:nvSpPr>
        <p:spPr>
          <a:xfrm>
            <a:off x="869950" y="1524000"/>
            <a:ext cx="7400925" cy="641350"/>
          </a:xfrm>
        </p:spPr>
        <p:txBody>
          <a:bodyPr/>
          <a:lstStyle/>
          <a:p>
            <a:pPr>
              <a:buFont typeface="Wingdings" pitchFamily="-123" charset="2"/>
              <a:buNone/>
            </a:pPr>
            <a:r>
              <a:rPr lang="en-US" b="1"/>
              <a:t>Solution Part 2:</a:t>
            </a:r>
            <a:r>
              <a:rPr lang="en-US"/>
              <a:t> Integration of FLARE into a fault tolerant component server</a:t>
            </a:r>
          </a:p>
        </p:txBody>
      </p:sp>
      <p:sp>
        <p:nvSpPr>
          <p:cNvPr id="108547" name="Rectangle 2"/>
          <p:cNvSpPr>
            <a:spLocks noChangeArrowheads="1"/>
          </p:cNvSpPr>
          <p:nvPr/>
        </p:nvSpPr>
        <p:spPr bwMode="auto">
          <a:xfrm flipV="1">
            <a:off x="2346325" y="4730750"/>
            <a:ext cx="579438" cy="86201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08548" name="Rectangle 4"/>
          <p:cNvSpPr>
            <a:spLocks noChangeArrowheads="1"/>
          </p:cNvSpPr>
          <p:nvPr/>
        </p:nvSpPr>
        <p:spPr bwMode="auto">
          <a:xfrm flipV="1">
            <a:off x="558800" y="4370388"/>
            <a:ext cx="579438" cy="449262"/>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08549" name="AutoShape 5"/>
          <p:cNvSpPr>
            <a:spLocks noChangeArrowheads="1"/>
          </p:cNvSpPr>
          <p:nvPr/>
        </p:nvSpPr>
        <p:spPr bwMode="auto">
          <a:xfrm>
            <a:off x="631825" y="4473575"/>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08550" name="Rectangle 6"/>
          <p:cNvSpPr>
            <a:spLocks noChangeArrowheads="1"/>
          </p:cNvSpPr>
          <p:nvPr/>
        </p:nvSpPr>
        <p:spPr bwMode="auto">
          <a:xfrm>
            <a:off x="1320800" y="3627438"/>
            <a:ext cx="579438" cy="39528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08551" name="Rectangle 7"/>
          <p:cNvSpPr>
            <a:spLocks noChangeArrowheads="1"/>
          </p:cNvSpPr>
          <p:nvPr/>
        </p:nvSpPr>
        <p:spPr bwMode="auto">
          <a:xfrm>
            <a:off x="1320800" y="2997200"/>
            <a:ext cx="1339850" cy="588963"/>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08552" name="Rectangle 8"/>
          <p:cNvSpPr>
            <a:spLocks noChangeArrowheads="1"/>
          </p:cNvSpPr>
          <p:nvPr/>
        </p:nvSpPr>
        <p:spPr bwMode="auto">
          <a:xfrm>
            <a:off x="2117725" y="3365500"/>
            <a:ext cx="542925" cy="492125"/>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08553" name="Rectangle 9"/>
          <p:cNvSpPr>
            <a:spLocks noChangeArrowheads="1"/>
          </p:cNvSpPr>
          <p:nvPr/>
        </p:nvSpPr>
        <p:spPr bwMode="auto">
          <a:xfrm>
            <a:off x="1973263" y="3590925"/>
            <a:ext cx="288925" cy="303213"/>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08554" name="Rectangle 10"/>
          <p:cNvSpPr>
            <a:spLocks noChangeArrowheads="1"/>
          </p:cNvSpPr>
          <p:nvPr/>
        </p:nvSpPr>
        <p:spPr bwMode="auto">
          <a:xfrm>
            <a:off x="2262188" y="3370263"/>
            <a:ext cx="434975" cy="165100"/>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08555" name="Rectangle 11"/>
          <p:cNvSpPr>
            <a:spLocks noChangeArrowheads="1"/>
          </p:cNvSpPr>
          <p:nvPr/>
        </p:nvSpPr>
        <p:spPr bwMode="auto">
          <a:xfrm>
            <a:off x="2154238" y="3486150"/>
            <a:ext cx="506412" cy="4095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08556" name="AutoShape 12"/>
          <p:cNvSpPr>
            <a:spLocks noChangeArrowheads="1"/>
          </p:cNvSpPr>
          <p:nvPr/>
        </p:nvSpPr>
        <p:spPr bwMode="auto">
          <a:xfrm>
            <a:off x="2190750" y="3036888"/>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08557" name="AutoShape 14"/>
          <p:cNvCxnSpPr>
            <a:cxnSpLocks noChangeShapeType="1"/>
          </p:cNvCxnSpPr>
          <p:nvPr/>
        </p:nvCxnSpPr>
        <p:spPr bwMode="auto">
          <a:xfrm rot="10800000">
            <a:off x="1827213" y="3448050"/>
            <a:ext cx="363537" cy="163513"/>
          </a:xfrm>
          <a:prstGeom prst="bentConnector3">
            <a:avLst>
              <a:gd name="adj1" fmla="val 49782"/>
            </a:avLst>
          </a:prstGeom>
          <a:noFill/>
          <a:ln w="3175">
            <a:solidFill>
              <a:srgbClr val="5D5D5D"/>
            </a:solidFill>
            <a:prstDash val="dash"/>
            <a:miter lim="800000"/>
            <a:headEnd/>
            <a:tailEnd type="none" w="sm" len="sm"/>
          </a:ln>
        </p:spPr>
      </p:cxnSp>
      <p:cxnSp>
        <p:nvCxnSpPr>
          <p:cNvPr id="108558" name="AutoShape 15"/>
          <p:cNvCxnSpPr>
            <a:cxnSpLocks noChangeShapeType="1"/>
            <a:stCxn id="108584" idx="1"/>
          </p:cNvCxnSpPr>
          <p:nvPr/>
        </p:nvCxnSpPr>
        <p:spPr bwMode="auto">
          <a:xfrm rot="10800000" flipV="1">
            <a:off x="1827213" y="3686175"/>
            <a:ext cx="363537" cy="165100"/>
          </a:xfrm>
          <a:prstGeom prst="bentConnector3">
            <a:avLst>
              <a:gd name="adj1" fmla="val 50000"/>
            </a:avLst>
          </a:prstGeom>
          <a:noFill/>
          <a:ln w="3175">
            <a:solidFill>
              <a:srgbClr val="5D5D5D"/>
            </a:solidFill>
            <a:prstDash val="dash"/>
            <a:miter lim="800000"/>
            <a:headEnd/>
            <a:tailEnd type="none" w="sm" len="sm"/>
          </a:ln>
        </p:spPr>
      </p:cxnSp>
      <p:cxnSp>
        <p:nvCxnSpPr>
          <p:cNvPr id="108559" name="AutoShape 16"/>
          <p:cNvCxnSpPr>
            <a:cxnSpLocks noChangeShapeType="1"/>
          </p:cNvCxnSpPr>
          <p:nvPr/>
        </p:nvCxnSpPr>
        <p:spPr bwMode="auto">
          <a:xfrm rot="10800000" flipV="1">
            <a:off x="1827213" y="3201988"/>
            <a:ext cx="363537" cy="163512"/>
          </a:xfrm>
          <a:prstGeom prst="bentConnector3">
            <a:avLst>
              <a:gd name="adj1" fmla="val 49782"/>
            </a:avLst>
          </a:prstGeom>
          <a:noFill/>
          <a:ln w="3175">
            <a:solidFill>
              <a:srgbClr val="5D5D5D"/>
            </a:solidFill>
            <a:prstDash val="dash"/>
            <a:miter lim="800000"/>
            <a:headEnd type="none" w="sm" len="sm"/>
            <a:tailEnd type="none" w="sm" len="sm"/>
          </a:ln>
        </p:spPr>
      </p:cxnSp>
      <p:sp>
        <p:nvSpPr>
          <p:cNvPr id="108560" name="AutoShape 17"/>
          <p:cNvSpPr>
            <a:spLocks noChangeArrowheads="1"/>
          </p:cNvSpPr>
          <p:nvPr/>
        </p:nvSpPr>
        <p:spPr bwMode="auto">
          <a:xfrm>
            <a:off x="1392238" y="3243263"/>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8561" name="AutoShape 18"/>
          <p:cNvSpPr>
            <a:spLocks noChangeArrowheads="1"/>
          </p:cNvSpPr>
          <p:nvPr/>
        </p:nvSpPr>
        <p:spPr bwMode="auto">
          <a:xfrm>
            <a:off x="1392238" y="3652838"/>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8562" name="Rectangle 19"/>
          <p:cNvSpPr>
            <a:spLocks noChangeArrowheads="1"/>
          </p:cNvSpPr>
          <p:nvPr/>
        </p:nvSpPr>
        <p:spPr bwMode="auto">
          <a:xfrm flipV="1">
            <a:off x="1320800" y="4144963"/>
            <a:ext cx="579438" cy="903287"/>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08563" name="Rectangle 20"/>
          <p:cNvSpPr>
            <a:spLocks noChangeArrowheads="1"/>
          </p:cNvSpPr>
          <p:nvPr/>
        </p:nvSpPr>
        <p:spPr bwMode="auto">
          <a:xfrm>
            <a:off x="2954338" y="3471863"/>
            <a:ext cx="500062" cy="45243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08564" name="Rectangle 21"/>
          <p:cNvSpPr>
            <a:spLocks noChangeArrowheads="1"/>
          </p:cNvSpPr>
          <p:nvPr/>
        </p:nvSpPr>
        <p:spPr bwMode="auto">
          <a:xfrm>
            <a:off x="558800" y="3386138"/>
            <a:ext cx="579438" cy="45085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08565" name="AutoShape 22"/>
          <p:cNvCxnSpPr>
            <a:cxnSpLocks noChangeShapeType="1"/>
          </p:cNvCxnSpPr>
          <p:nvPr/>
        </p:nvCxnSpPr>
        <p:spPr bwMode="auto">
          <a:xfrm rot="10800000" flipV="1">
            <a:off x="1066800" y="3365500"/>
            <a:ext cx="325438" cy="204788"/>
          </a:xfrm>
          <a:prstGeom prst="bentConnector3">
            <a:avLst>
              <a:gd name="adj1" fmla="val 49755"/>
            </a:avLst>
          </a:prstGeom>
          <a:noFill/>
          <a:ln w="3175">
            <a:solidFill>
              <a:srgbClr val="5D5D5D"/>
            </a:solidFill>
            <a:prstDash val="dash"/>
            <a:miter lim="800000"/>
            <a:headEnd type="none" w="sm" len="sm"/>
            <a:tailEnd type="none" w="sm" len="sm"/>
          </a:ln>
        </p:spPr>
      </p:cxnSp>
      <p:cxnSp>
        <p:nvCxnSpPr>
          <p:cNvPr id="108566" name="AutoShape 23"/>
          <p:cNvCxnSpPr>
            <a:cxnSpLocks noChangeShapeType="1"/>
          </p:cNvCxnSpPr>
          <p:nvPr/>
        </p:nvCxnSpPr>
        <p:spPr bwMode="auto">
          <a:xfrm rot="10800000">
            <a:off x="1066800" y="3652838"/>
            <a:ext cx="325438" cy="123825"/>
          </a:xfrm>
          <a:prstGeom prst="bentConnector3">
            <a:avLst>
              <a:gd name="adj1" fmla="val 49755"/>
            </a:avLst>
          </a:prstGeom>
          <a:noFill/>
          <a:ln w="3175">
            <a:solidFill>
              <a:srgbClr val="5D5D5D"/>
            </a:solidFill>
            <a:prstDash val="dash"/>
            <a:miter lim="800000"/>
            <a:headEnd/>
            <a:tailEnd type="none" w="sm" len="sm"/>
          </a:ln>
        </p:spPr>
      </p:cxnSp>
      <p:sp>
        <p:nvSpPr>
          <p:cNvPr id="108567" name="AutoShape 24"/>
          <p:cNvSpPr>
            <a:spLocks noChangeArrowheads="1"/>
          </p:cNvSpPr>
          <p:nvPr/>
        </p:nvSpPr>
        <p:spPr bwMode="auto">
          <a:xfrm>
            <a:off x="631825" y="34480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8568" name="AutoShape 25"/>
          <p:cNvSpPr>
            <a:spLocks noChangeArrowheads="1"/>
          </p:cNvSpPr>
          <p:nvPr/>
        </p:nvSpPr>
        <p:spPr bwMode="auto">
          <a:xfrm>
            <a:off x="1392238" y="4678363"/>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8569" name="AutoShape 26"/>
          <p:cNvSpPr>
            <a:spLocks noChangeArrowheads="1"/>
          </p:cNvSpPr>
          <p:nvPr/>
        </p:nvSpPr>
        <p:spPr bwMode="auto">
          <a:xfrm>
            <a:off x="1392238" y="4268788"/>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8570" name="AutoShape 27"/>
          <p:cNvSpPr>
            <a:spLocks noChangeArrowheads="1"/>
          </p:cNvSpPr>
          <p:nvPr/>
        </p:nvSpPr>
        <p:spPr bwMode="auto">
          <a:xfrm>
            <a:off x="2987675" y="35623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08571" name="AutoShape 29"/>
          <p:cNvCxnSpPr>
            <a:cxnSpLocks noChangeShapeType="1"/>
            <a:stCxn id="108570" idx="1"/>
            <a:endCxn id="108560" idx="3"/>
          </p:cNvCxnSpPr>
          <p:nvPr/>
        </p:nvCxnSpPr>
        <p:spPr bwMode="auto">
          <a:xfrm rot="10800000">
            <a:off x="1827213" y="3367088"/>
            <a:ext cx="1160462" cy="319087"/>
          </a:xfrm>
          <a:prstGeom prst="bentConnector3">
            <a:avLst>
              <a:gd name="adj1" fmla="val 49931"/>
            </a:avLst>
          </a:prstGeom>
          <a:noFill/>
          <a:ln w="9525">
            <a:solidFill>
              <a:srgbClr val="5D5D5D"/>
            </a:solidFill>
            <a:prstDash val="dash"/>
            <a:miter lim="800000"/>
            <a:headEnd/>
            <a:tailEnd type="none" w="sm" len="sm"/>
          </a:ln>
        </p:spPr>
      </p:cxnSp>
      <p:cxnSp>
        <p:nvCxnSpPr>
          <p:cNvPr id="108572" name="AutoShape 30"/>
          <p:cNvCxnSpPr>
            <a:cxnSpLocks noChangeShapeType="1"/>
            <a:endCxn id="108561" idx="3"/>
          </p:cNvCxnSpPr>
          <p:nvPr/>
        </p:nvCxnSpPr>
        <p:spPr bwMode="auto">
          <a:xfrm rot="10800000" flipV="1">
            <a:off x="1827213" y="3671888"/>
            <a:ext cx="1160462" cy="104775"/>
          </a:xfrm>
          <a:prstGeom prst="bentConnector3">
            <a:avLst>
              <a:gd name="adj1" fmla="val 49931"/>
            </a:avLst>
          </a:prstGeom>
          <a:noFill/>
          <a:ln w="3175">
            <a:solidFill>
              <a:srgbClr val="5D5D5D"/>
            </a:solidFill>
            <a:prstDash val="dash"/>
            <a:miter lim="800000"/>
            <a:headEnd/>
            <a:tailEnd type="none" w="sm" len="sm"/>
          </a:ln>
        </p:spPr>
      </p:cxnSp>
      <p:cxnSp>
        <p:nvCxnSpPr>
          <p:cNvPr id="108573" name="AutoShape 31"/>
          <p:cNvCxnSpPr>
            <a:cxnSpLocks noChangeShapeType="1"/>
            <a:stCxn id="108570" idx="1"/>
            <a:endCxn id="108584" idx="3"/>
          </p:cNvCxnSpPr>
          <p:nvPr/>
        </p:nvCxnSpPr>
        <p:spPr bwMode="auto">
          <a:xfrm rot="10800000">
            <a:off x="2625725" y="3686175"/>
            <a:ext cx="361950" cy="0"/>
          </a:xfrm>
          <a:prstGeom prst="straightConnector1">
            <a:avLst/>
          </a:prstGeom>
          <a:noFill/>
          <a:ln w="9525">
            <a:solidFill>
              <a:srgbClr val="5D5D5D"/>
            </a:solidFill>
            <a:prstDash val="dash"/>
            <a:round/>
            <a:headEnd/>
            <a:tailEnd type="none" w="sm" len="sm"/>
          </a:ln>
        </p:spPr>
      </p:cxnSp>
      <p:grpSp>
        <p:nvGrpSpPr>
          <p:cNvPr id="2" name="Group 32"/>
          <p:cNvGrpSpPr>
            <a:grpSpLocks/>
          </p:cNvGrpSpPr>
          <p:nvPr/>
        </p:nvGrpSpPr>
        <p:grpSpPr bwMode="auto">
          <a:xfrm>
            <a:off x="1066800" y="3611563"/>
            <a:ext cx="325438" cy="1190625"/>
            <a:chOff x="1728" y="2112"/>
            <a:chExt cx="432" cy="1392"/>
          </a:xfrm>
        </p:grpSpPr>
        <p:cxnSp>
          <p:nvCxnSpPr>
            <p:cNvPr id="108605" name="AutoShape 33"/>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08606" name="AutoShape 34"/>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sp>
        <p:nvSpPr>
          <p:cNvPr id="108575" name="AutoShape 38"/>
          <p:cNvSpPr>
            <a:spLocks noChangeArrowheads="1"/>
          </p:cNvSpPr>
          <p:nvPr/>
        </p:nvSpPr>
        <p:spPr bwMode="auto">
          <a:xfrm>
            <a:off x="2273300" y="4622800"/>
            <a:ext cx="762000" cy="990600"/>
          </a:xfrm>
          <a:prstGeom prst="can">
            <a:avLst>
              <a:gd name="adj" fmla="val 21251"/>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800" u="sng"/>
          </a:p>
        </p:txBody>
      </p:sp>
      <p:sp>
        <p:nvSpPr>
          <p:cNvPr id="108576" name="Rectangle 40"/>
          <p:cNvSpPr>
            <a:spLocks noChangeArrowheads="1"/>
          </p:cNvSpPr>
          <p:nvPr/>
        </p:nvSpPr>
        <p:spPr bwMode="auto">
          <a:xfrm>
            <a:off x="2441575" y="4195763"/>
            <a:ext cx="457200" cy="312737"/>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000"/>
              <a:t>Host</a:t>
            </a:r>
          </a:p>
          <a:p>
            <a:pPr algn="ctr" eaLnBrk="0" hangingPunct="0"/>
            <a:r>
              <a:rPr lang="en-US" sz="1000"/>
              <a:t>Monitor</a:t>
            </a:r>
          </a:p>
        </p:txBody>
      </p:sp>
      <p:sp>
        <p:nvSpPr>
          <p:cNvPr id="108577" name="Rectangle 41"/>
          <p:cNvSpPr>
            <a:spLocks noChangeArrowheads="1"/>
          </p:cNvSpPr>
          <p:nvPr/>
        </p:nvSpPr>
        <p:spPr bwMode="auto">
          <a:xfrm>
            <a:off x="1092200" y="3403600"/>
            <a:ext cx="457200" cy="3127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000"/>
              <a:t>Host</a:t>
            </a:r>
          </a:p>
          <a:p>
            <a:pPr algn="ctr" eaLnBrk="0" hangingPunct="0"/>
            <a:r>
              <a:rPr lang="en-US" sz="1000"/>
              <a:t>Monitor</a:t>
            </a:r>
          </a:p>
        </p:txBody>
      </p:sp>
      <p:sp>
        <p:nvSpPr>
          <p:cNvPr id="108578" name="AutoShape 50"/>
          <p:cNvSpPr>
            <a:spLocks noChangeArrowheads="1"/>
          </p:cNvSpPr>
          <p:nvPr/>
        </p:nvSpPr>
        <p:spPr bwMode="auto">
          <a:xfrm>
            <a:off x="2419350" y="52641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8579" name="AutoShape 51"/>
          <p:cNvSpPr>
            <a:spLocks noChangeArrowheads="1"/>
          </p:cNvSpPr>
          <p:nvPr/>
        </p:nvSpPr>
        <p:spPr bwMode="auto">
          <a:xfrm>
            <a:off x="2419350" y="4854575"/>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08580" name="AutoShape 52"/>
          <p:cNvCxnSpPr>
            <a:cxnSpLocks noChangeShapeType="1"/>
            <a:stCxn id="108579" idx="1"/>
            <a:endCxn id="108568" idx="3"/>
          </p:cNvCxnSpPr>
          <p:nvPr/>
        </p:nvCxnSpPr>
        <p:spPr bwMode="auto">
          <a:xfrm rot="10800000">
            <a:off x="1827213" y="4802188"/>
            <a:ext cx="592137" cy="176212"/>
          </a:xfrm>
          <a:prstGeom prst="bentConnector3">
            <a:avLst>
              <a:gd name="adj1" fmla="val 49866"/>
            </a:avLst>
          </a:prstGeom>
          <a:noFill/>
          <a:ln w="3175">
            <a:solidFill>
              <a:srgbClr val="5D5D5D"/>
            </a:solidFill>
            <a:prstDash val="dash"/>
            <a:miter lim="800000"/>
            <a:headEnd/>
            <a:tailEnd type="none" w="sm" len="sm"/>
          </a:ln>
        </p:spPr>
      </p:cxnSp>
      <p:cxnSp>
        <p:nvCxnSpPr>
          <p:cNvPr id="108581" name="AutoShape 53"/>
          <p:cNvCxnSpPr>
            <a:cxnSpLocks noChangeShapeType="1"/>
            <a:stCxn id="108579" idx="1"/>
            <a:endCxn id="108569" idx="3"/>
          </p:cNvCxnSpPr>
          <p:nvPr/>
        </p:nvCxnSpPr>
        <p:spPr bwMode="auto">
          <a:xfrm rot="10800000">
            <a:off x="1827213" y="4392613"/>
            <a:ext cx="592137" cy="585787"/>
          </a:xfrm>
          <a:prstGeom prst="bentConnector3">
            <a:avLst>
              <a:gd name="adj1" fmla="val 49866"/>
            </a:avLst>
          </a:prstGeom>
          <a:noFill/>
          <a:ln w="3175">
            <a:solidFill>
              <a:srgbClr val="5D5D5D"/>
            </a:solidFill>
            <a:prstDash val="dash"/>
            <a:miter lim="800000"/>
            <a:headEnd/>
            <a:tailEnd type="none" w="sm" len="sm"/>
          </a:ln>
        </p:spPr>
      </p:cxnSp>
      <p:cxnSp>
        <p:nvCxnSpPr>
          <p:cNvPr id="108582" name="AutoShape 54"/>
          <p:cNvCxnSpPr>
            <a:cxnSpLocks noChangeShapeType="1"/>
            <a:stCxn id="108578" idx="1"/>
            <a:endCxn id="108568" idx="3"/>
          </p:cNvCxnSpPr>
          <p:nvPr/>
        </p:nvCxnSpPr>
        <p:spPr bwMode="auto">
          <a:xfrm rot="10800000">
            <a:off x="1827213" y="4802188"/>
            <a:ext cx="592137" cy="585787"/>
          </a:xfrm>
          <a:prstGeom prst="bentConnector3">
            <a:avLst>
              <a:gd name="adj1" fmla="val 49866"/>
            </a:avLst>
          </a:prstGeom>
          <a:noFill/>
          <a:ln w="3175">
            <a:solidFill>
              <a:srgbClr val="5D5D5D"/>
            </a:solidFill>
            <a:prstDash val="dash"/>
            <a:miter lim="800000"/>
            <a:headEnd type="none" w="sm" len="sm"/>
            <a:tailEnd type="none" w="sm" len="sm"/>
          </a:ln>
        </p:spPr>
      </p:cxnSp>
      <p:sp>
        <p:nvSpPr>
          <p:cNvPr id="138317" name="Rectangle 77"/>
          <p:cNvSpPr>
            <a:spLocks noChangeArrowheads="1"/>
          </p:cNvSpPr>
          <p:nvPr/>
        </p:nvSpPr>
        <p:spPr bwMode="auto">
          <a:xfrm>
            <a:off x="4622800" y="2601913"/>
            <a:ext cx="1371600" cy="8382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Replication</a:t>
            </a:r>
          </a:p>
          <a:p>
            <a:pPr algn="ctr" eaLnBrk="0" hangingPunct="0">
              <a:defRPr/>
            </a:pPr>
            <a:r>
              <a:rPr lang="en-US" sz="1800">
                <a:latin typeface="Arial" pitchFamily="-52" charset="0"/>
                <a:ea typeface="ＭＳ Ｐゴシック" pitchFamily="-52" charset="-128"/>
                <a:cs typeface="ＭＳ Ｐゴシック" pitchFamily="-52" charset="-128"/>
              </a:rPr>
              <a:t>Manager</a:t>
            </a:r>
          </a:p>
        </p:txBody>
      </p:sp>
      <p:sp>
        <p:nvSpPr>
          <p:cNvPr id="108584" name="AutoShape 13"/>
          <p:cNvSpPr>
            <a:spLocks noChangeArrowheads="1"/>
          </p:cNvSpPr>
          <p:nvPr/>
        </p:nvSpPr>
        <p:spPr bwMode="auto">
          <a:xfrm>
            <a:off x="2190750" y="35623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08585" name="Rectangle 42"/>
          <p:cNvSpPr>
            <a:spLocks noChangeArrowheads="1"/>
          </p:cNvSpPr>
          <p:nvPr/>
        </p:nvSpPr>
        <p:spPr bwMode="auto">
          <a:xfrm>
            <a:off x="2463800" y="3403600"/>
            <a:ext cx="457200" cy="3127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000"/>
              <a:t>Host</a:t>
            </a:r>
          </a:p>
          <a:p>
            <a:pPr algn="ctr" eaLnBrk="0" hangingPunct="0"/>
            <a:r>
              <a:rPr lang="en-US" sz="1000"/>
              <a:t>Monitor</a:t>
            </a:r>
          </a:p>
        </p:txBody>
      </p:sp>
      <p:sp>
        <p:nvSpPr>
          <p:cNvPr id="138318" name="Rectangle 78"/>
          <p:cNvSpPr>
            <a:spLocks noChangeArrowheads="1"/>
          </p:cNvSpPr>
          <p:nvPr/>
        </p:nvSpPr>
        <p:spPr bwMode="auto">
          <a:xfrm>
            <a:off x="2171700" y="3808413"/>
            <a:ext cx="990600" cy="762000"/>
          </a:xfrm>
          <a:prstGeom prst="rect">
            <a:avLst/>
          </a:prstGeom>
          <a:solidFill>
            <a:schemeClr val="bg1"/>
          </a:solidFill>
          <a:ln w="9525">
            <a:solidFill>
              <a:schemeClr val="tx1"/>
            </a:solidFill>
            <a:miter lim="800000"/>
            <a:headEnd/>
            <a:tailEnd/>
          </a:ln>
          <a:effectLst>
            <a:outerShdw blurRad="63500" dist="38099" dir="2700000" algn="ctr" rotWithShape="0">
              <a:srgbClr val="336699">
                <a:alpha val="74997"/>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Host</a:t>
            </a:r>
          </a:p>
          <a:p>
            <a:pPr algn="ctr" eaLnBrk="0" hangingPunct="0">
              <a:defRPr/>
            </a:pPr>
            <a:r>
              <a:rPr lang="en-US" sz="1800">
                <a:latin typeface="Arial" pitchFamily="-52" charset="0"/>
                <a:ea typeface="ＭＳ Ｐゴシック" pitchFamily="-52" charset="-128"/>
                <a:cs typeface="ＭＳ Ｐゴシック" pitchFamily="-52" charset="-128"/>
              </a:rPr>
              <a:t>Monitor</a:t>
            </a:r>
          </a:p>
        </p:txBody>
      </p:sp>
      <p:cxnSp>
        <p:nvCxnSpPr>
          <p:cNvPr id="108587" name="AutoShape 47"/>
          <p:cNvCxnSpPr>
            <a:cxnSpLocks noChangeShapeType="1"/>
            <a:stCxn id="138318" idx="3"/>
            <a:endCxn id="138317" idx="1"/>
          </p:cNvCxnSpPr>
          <p:nvPr/>
        </p:nvCxnSpPr>
        <p:spPr bwMode="auto">
          <a:xfrm flipV="1">
            <a:off x="3162300" y="3021013"/>
            <a:ext cx="1460500" cy="1168400"/>
          </a:xfrm>
          <a:prstGeom prst="straightConnector1">
            <a:avLst/>
          </a:prstGeom>
          <a:noFill/>
          <a:ln w="9525">
            <a:solidFill>
              <a:schemeClr val="tx1"/>
            </a:solidFill>
            <a:prstDash val="dash"/>
            <a:round/>
            <a:headEnd/>
            <a:tailEnd/>
          </a:ln>
        </p:spPr>
      </p:cxnSp>
      <p:cxnSp>
        <p:nvCxnSpPr>
          <p:cNvPr id="108588" name="AutoShape 48"/>
          <p:cNvCxnSpPr>
            <a:cxnSpLocks noChangeShapeType="1"/>
            <a:stCxn id="108585" idx="3"/>
            <a:endCxn id="138317" idx="1"/>
          </p:cNvCxnSpPr>
          <p:nvPr/>
        </p:nvCxnSpPr>
        <p:spPr bwMode="auto">
          <a:xfrm flipV="1">
            <a:off x="2921000" y="3021013"/>
            <a:ext cx="1701800" cy="539750"/>
          </a:xfrm>
          <a:prstGeom prst="straightConnector1">
            <a:avLst/>
          </a:prstGeom>
          <a:noFill/>
          <a:ln w="9525">
            <a:solidFill>
              <a:schemeClr val="tx1"/>
            </a:solidFill>
            <a:prstDash val="dash"/>
            <a:round/>
            <a:headEnd/>
            <a:tailEnd/>
          </a:ln>
        </p:spPr>
      </p:cxnSp>
      <p:cxnSp>
        <p:nvCxnSpPr>
          <p:cNvPr id="108589" name="AutoShape 49"/>
          <p:cNvCxnSpPr>
            <a:cxnSpLocks noChangeShapeType="1"/>
            <a:stCxn id="108577" idx="3"/>
            <a:endCxn id="138317" idx="1"/>
          </p:cNvCxnSpPr>
          <p:nvPr/>
        </p:nvCxnSpPr>
        <p:spPr bwMode="auto">
          <a:xfrm flipV="1">
            <a:off x="1549400" y="3021013"/>
            <a:ext cx="3073400" cy="539750"/>
          </a:xfrm>
          <a:prstGeom prst="straightConnector1">
            <a:avLst/>
          </a:prstGeom>
          <a:noFill/>
          <a:ln w="9525">
            <a:solidFill>
              <a:schemeClr val="tx1"/>
            </a:solidFill>
            <a:prstDash val="dash"/>
            <a:round/>
            <a:headEnd/>
            <a:tailEnd/>
          </a:ln>
        </p:spPr>
      </p:cxnSp>
      <p:sp>
        <p:nvSpPr>
          <p:cNvPr id="138315" name="Rectangle 75"/>
          <p:cNvSpPr>
            <a:spLocks noChangeArrowheads="1"/>
          </p:cNvSpPr>
          <p:nvPr/>
        </p:nvSpPr>
        <p:spPr bwMode="auto">
          <a:xfrm>
            <a:off x="4038600" y="3859213"/>
            <a:ext cx="4635500" cy="25527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algn="ctr" eaLnBrk="0" hangingPunct="0">
              <a:defRPr/>
            </a:pPr>
            <a:r>
              <a:rPr lang="en-US" sz="1800"/>
              <a:t>Component Server</a:t>
            </a:r>
          </a:p>
        </p:txBody>
      </p:sp>
      <p:sp>
        <p:nvSpPr>
          <p:cNvPr id="108591" name="Rectangle 76"/>
          <p:cNvSpPr>
            <a:spLocks noChangeArrowheads="1"/>
          </p:cNvSpPr>
          <p:nvPr/>
        </p:nvSpPr>
        <p:spPr bwMode="auto">
          <a:xfrm>
            <a:off x="6337300" y="3948113"/>
            <a:ext cx="2235200" cy="1371600"/>
          </a:xfrm>
          <a:prstGeom prst="rect">
            <a:avLst/>
          </a:prstGeom>
          <a:solidFill>
            <a:srgbClr val="E6E6E6"/>
          </a:solidFill>
          <a:ln w="9525">
            <a:solidFill>
              <a:schemeClr val="tx1"/>
            </a:solidFill>
            <a:miter lim="800000"/>
            <a:headEnd/>
            <a:tailEnd/>
          </a:ln>
        </p:spPr>
        <p:txBody>
          <a:bodyPr wrap="none" anchor="b">
            <a:prstTxWarp prst="textNoShape">
              <a:avLst/>
            </a:prstTxWarp>
          </a:bodyPr>
          <a:lstStyle/>
          <a:p>
            <a:pPr algn="ctr" eaLnBrk="0" hangingPunct="0"/>
            <a:r>
              <a:rPr lang="en-US" sz="1600"/>
              <a:t>Container</a:t>
            </a:r>
          </a:p>
        </p:txBody>
      </p:sp>
      <p:cxnSp>
        <p:nvCxnSpPr>
          <p:cNvPr id="108592" name="AutoShape 82"/>
          <p:cNvCxnSpPr>
            <a:cxnSpLocks noChangeShapeType="1"/>
            <a:stCxn id="108594" idx="0"/>
            <a:endCxn id="108595" idx="2"/>
          </p:cNvCxnSpPr>
          <p:nvPr/>
        </p:nvCxnSpPr>
        <p:spPr bwMode="auto">
          <a:xfrm flipV="1">
            <a:off x="4746625" y="4640263"/>
            <a:ext cx="0" cy="222250"/>
          </a:xfrm>
          <a:prstGeom prst="straightConnector1">
            <a:avLst/>
          </a:prstGeom>
          <a:noFill/>
          <a:ln w="9525">
            <a:solidFill>
              <a:schemeClr val="tx1"/>
            </a:solidFill>
            <a:round/>
            <a:headEnd type="triangle" w="med" len="med"/>
            <a:tailEnd type="triangle" w="med" len="med"/>
          </a:ln>
        </p:spPr>
      </p:cxnSp>
      <p:cxnSp>
        <p:nvCxnSpPr>
          <p:cNvPr id="108593" name="AutoShape 85"/>
          <p:cNvCxnSpPr>
            <a:cxnSpLocks noChangeShapeType="1"/>
            <a:stCxn id="108595" idx="0"/>
          </p:cNvCxnSpPr>
          <p:nvPr/>
        </p:nvCxnSpPr>
        <p:spPr bwMode="auto">
          <a:xfrm rot="-5400000">
            <a:off x="4691063" y="3495675"/>
            <a:ext cx="673100" cy="561975"/>
          </a:xfrm>
          <a:prstGeom prst="bentConnector3">
            <a:avLst>
              <a:gd name="adj1" fmla="val 50000"/>
            </a:avLst>
          </a:prstGeom>
          <a:noFill/>
          <a:ln w="9525">
            <a:solidFill>
              <a:schemeClr val="tx1"/>
            </a:solidFill>
            <a:miter lim="800000"/>
            <a:headEnd type="triangle" w="med" len="med"/>
            <a:tailEnd type="triangle" w="med" len="med"/>
          </a:ln>
        </p:spPr>
      </p:cxnSp>
      <p:sp>
        <p:nvSpPr>
          <p:cNvPr id="108594" name="AutoShape 55"/>
          <p:cNvSpPr>
            <a:spLocks noChangeArrowheads="1"/>
          </p:cNvSpPr>
          <p:nvPr/>
        </p:nvSpPr>
        <p:spPr bwMode="auto">
          <a:xfrm>
            <a:off x="4279900" y="4862513"/>
            <a:ext cx="9318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Request</a:t>
            </a:r>
          </a:p>
          <a:p>
            <a:pPr algn="ctr"/>
            <a:r>
              <a:rPr lang="en-US" sz="1400">
                <a:solidFill>
                  <a:schemeClr val="bg1"/>
                </a:solidFill>
              </a:rPr>
              <a:t>Interceptor</a:t>
            </a:r>
          </a:p>
        </p:txBody>
      </p:sp>
      <p:sp>
        <p:nvSpPr>
          <p:cNvPr id="108595" name="AutoShape 56"/>
          <p:cNvSpPr>
            <a:spLocks noChangeArrowheads="1"/>
          </p:cNvSpPr>
          <p:nvPr/>
        </p:nvSpPr>
        <p:spPr bwMode="auto">
          <a:xfrm>
            <a:off x="4279900" y="4113213"/>
            <a:ext cx="9318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Forwarding</a:t>
            </a:r>
          </a:p>
          <a:p>
            <a:pPr algn="ctr"/>
            <a:r>
              <a:rPr lang="en-US" sz="1400">
                <a:solidFill>
                  <a:schemeClr val="bg1"/>
                </a:solidFill>
              </a:rPr>
              <a:t>Agent</a:t>
            </a:r>
          </a:p>
        </p:txBody>
      </p:sp>
      <p:sp>
        <p:nvSpPr>
          <p:cNvPr id="108596" name="AutoShape 57"/>
          <p:cNvSpPr>
            <a:spLocks noChangeArrowheads="1"/>
          </p:cNvSpPr>
          <p:nvPr/>
        </p:nvSpPr>
        <p:spPr bwMode="auto">
          <a:xfrm>
            <a:off x="5549900" y="4113213"/>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800">
                <a:solidFill>
                  <a:schemeClr val="bg1"/>
                </a:solidFill>
              </a:rPr>
              <a:t>SSA</a:t>
            </a:r>
          </a:p>
        </p:txBody>
      </p:sp>
      <p:sp>
        <p:nvSpPr>
          <p:cNvPr id="108597" name="AutoShape 58"/>
          <p:cNvSpPr>
            <a:spLocks noChangeArrowheads="1"/>
          </p:cNvSpPr>
          <p:nvPr/>
        </p:nvSpPr>
        <p:spPr bwMode="auto">
          <a:xfrm>
            <a:off x="6972300" y="5484813"/>
            <a:ext cx="10080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IOR</a:t>
            </a:r>
          </a:p>
          <a:p>
            <a:pPr algn="ctr"/>
            <a:r>
              <a:rPr lang="en-US" sz="1400">
                <a:solidFill>
                  <a:schemeClr val="bg1"/>
                </a:solidFill>
              </a:rPr>
              <a:t>Interceptor</a:t>
            </a:r>
          </a:p>
        </p:txBody>
      </p:sp>
      <p:sp>
        <p:nvSpPr>
          <p:cNvPr id="108598" name="AutoShape 68"/>
          <p:cNvSpPr>
            <a:spLocks noChangeArrowheads="1"/>
          </p:cNvSpPr>
          <p:nvPr/>
        </p:nvSpPr>
        <p:spPr bwMode="auto">
          <a:xfrm rot="5400000">
            <a:off x="2273300" y="4633913"/>
            <a:ext cx="2540000" cy="1003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438 w 21600"/>
              <a:gd name="T13" fmla="*/ 5438 h 21600"/>
              <a:gd name="T14" fmla="*/ 16162 w 21600"/>
              <a:gd name="T15" fmla="*/ 16162 h 21600"/>
            </a:gdLst>
            <a:ahLst/>
            <a:cxnLst>
              <a:cxn ang="T8">
                <a:pos x="T0" y="T1"/>
              </a:cxn>
              <a:cxn ang="T9">
                <a:pos x="T2" y="T3"/>
              </a:cxn>
              <a:cxn ang="T10">
                <a:pos x="T4" y="T5"/>
              </a:cxn>
              <a:cxn ang="T11">
                <a:pos x="T6" y="T7"/>
              </a:cxn>
            </a:cxnLst>
            <a:rect l="T12" t="T13" r="T14" b="T15"/>
            <a:pathLst>
              <a:path w="21600" h="21600">
                <a:moveTo>
                  <a:pt x="0" y="0"/>
                </a:moveTo>
                <a:lnTo>
                  <a:pt x="7276" y="21600"/>
                </a:lnTo>
                <a:lnTo>
                  <a:pt x="14324" y="21600"/>
                </a:lnTo>
                <a:lnTo>
                  <a:pt x="21600" y="0"/>
                </a:lnTo>
                <a:close/>
              </a:path>
            </a:pathLst>
          </a:custGeom>
          <a:gradFill rotWithShape="0">
            <a:gsLst>
              <a:gs pos="0">
                <a:srgbClr val="FFFFFF"/>
              </a:gs>
              <a:gs pos="100000">
                <a:srgbClr val="CCCCCC"/>
              </a:gs>
            </a:gsLst>
            <a:lin ang="0" scaled="1"/>
          </a:gradFill>
          <a:ln w="9525">
            <a:solidFill>
              <a:schemeClr val="tx1"/>
            </a:solidFill>
            <a:miter lim="800000"/>
            <a:headEnd/>
            <a:tailEnd/>
          </a:ln>
        </p:spPr>
        <p:txBody>
          <a:bodyPr wrap="none" anchor="ctr">
            <a:prstTxWarp prst="textNoShape">
              <a:avLst/>
            </a:prstTxWarp>
          </a:bodyPr>
          <a:lstStyle/>
          <a:p>
            <a:endParaRPr lang="en-US" b="1"/>
          </a:p>
        </p:txBody>
      </p:sp>
      <p:cxnSp>
        <p:nvCxnSpPr>
          <p:cNvPr id="108599" name="AutoShape 88"/>
          <p:cNvCxnSpPr>
            <a:cxnSpLocks noChangeShapeType="1"/>
            <a:endCxn id="108600" idx="1"/>
          </p:cNvCxnSpPr>
          <p:nvPr/>
        </p:nvCxnSpPr>
        <p:spPr bwMode="auto">
          <a:xfrm>
            <a:off x="3162300" y="4189413"/>
            <a:ext cx="1117600" cy="1685925"/>
          </a:xfrm>
          <a:prstGeom prst="bentConnector3">
            <a:avLst>
              <a:gd name="adj1" fmla="val 50000"/>
            </a:avLst>
          </a:prstGeom>
          <a:noFill/>
          <a:ln w="9525">
            <a:solidFill>
              <a:schemeClr val="tx1"/>
            </a:solidFill>
            <a:miter lim="800000"/>
            <a:headEnd type="triangle" w="med" len="med"/>
            <a:tailEnd type="triangle" w="med" len="med"/>
          </a:ln>
        </p:spPr>
      </p:cxnSp>
      <p:sp>
        <p:nvSpPr>
          <p:cNvPr id="108600" name="AutoShape 70"/>
          <p:cNvSpPr>
            <a:spLocks noChangeArrowheads="1"/>
          </p:cNvSpPr>
          <p:nvPr/>
        </p:nvSpPr>
        <p:spPr bwMode="auto">
          <a:xfrm>
            <a:off x="4279900" y="5611813"/>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HM</a:t>
            </a:r>
          </a:p>
          <a:p>
            <a:pPr algn="ctr"/>
            <a:r>
              <a:rPr lang="en-US" sz="1400">
                <a:solidFill>
                  <a:schemeClr val="bg1"/>
                </a:solidFill>
              </a:rPr>
              <a:t>thread</a:t>
            </a:r>
          </a:p>
        </p:txBody>
      </p:sp>
      <p:cxnSp>
        <p:nvCxnSpPr>
          <p:cNvPr id="108601" name="AutoShape 71"/>
          <p:cNvCxnSpPr>
            <a:cxnSpLocks noChangeShapeType="1"/>
            <a:stCxn id="108596" idx="0"/>
          </p:cNvCxnSpPr>
          <p:nvPr/>
        </p:nvCxnSpPr>
        <p:spPr bwMode="auto">
          <a:xfrm rot="5400000" flipH="1">
            <a:off x="5246688" y="3502025"/>
            <a:ext cx="673100" cy="549275"/>
          </a:xfrm>
          <a:prstGeom prst="bentConnector3">
            <a:avLst>
              <a:gd name="adj1" fmla="val 50000"/>
            </a:avLst>
          </a:prstGeom>
          <a:noFill/>
          <a:ln w="9525">
            <a:solidFill>
              <a:schemeClr val="tx1"/>
            </a:solidFill>
            <a:miter lim="800000"/>
            <a:headEnd type="triangle" w="med" len="med"/>
            <a:tailEnd type="triangle" w="med" len="med"/>
          </a:ln>
        </p:spPr>
      </p:cxnSp>
      <p:sp>
        <p:nvSpPr>
          <p:cNvPr id="128048" name="AutoShape 48"/>
          <p:cNvSpPr>
            <a:spLocks noChangeArrowheads="1"/>
          </p:cNvSpPr>
          <p:nvPr/>
        </p:nvSpPr>
        <p:spPr bwMode="auto">
          <a:xfrm>
            <a:off x="469900" y="5257800"/>
            <a:ext cx="2679700" cy="1206500"/>
          </a:xfrm>
          <a:prstGeom prst="wedgeRectCallout">
            <a:avLst>
              <a:gd name="adj1" fmla="val 130630"/>
              <a:gd name="adj2" fmla="val -51449"/>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All client &amp; server side entities related to FLARe are instantiated in a component server</a:t>
            </a:r>
          </a:p>
        </p:txBody>
      </p:sp>
      <p:sp>
        <p:nvSpPr>
          <p:cNvPr id="108603"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3FD380B7-5FAF-4F99-B955-84D8A703504E}" type="slidenum">
              <a:rPr lang="en-US" sz="1400"/>
              <a:pPr algn="r" eaLnBrk="0" hangingPunct="0"/>
              <a:t>184</a:t>
            </a:fld>
            <a:endParaRPr lang="en-US" sz="1400"/>
          </a:p>
        </p:txBody>
      </p:sp>
      <p:sp>
        <p:nvSpPr>
          <p:cNvPr id="64" name="Rectangle 2"/>
          <p:cNvSpPr txBox="1">
            <a:spLocks noChangeArrowheads="1"/>
          </p:cNvSpPr>
          <p:nvPr/>
        </p:nvSpPr>
        <p:spPr bwMode="auto">
          <a:xfrm>
            <a:off x="454025" y="-76200"/>
            <a:ext cx="8326438" cy="663575"/>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Single Component Replication Solutions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8"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9"/>
          <p:cNvSpPr>
            <a:spLocks noChangeArrowheads="1"/>
          </p:cNvSpPr>
          <p:nvPr/>
        </p:nvSpPr>
        <p:spPr bwMode="auto">
          <a:xfrm flipV="1">
            <a:off x="2022475" y="4154488"/>
            <a:ext cx="1457325" cy="1570037"/>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10594" name="Rectangle 4"/>
          <p:cNvSpPr>
            <a:spLocks noGrp="1" noChangeArrowheads="1"/>
          </p:cNvSpPr>
          <p:nvPr>
            <p:ph type="body" idx="4294967295"/>
          </p:nvPr>
        </p:nvSpPr>
        <p:spPr>
          <a:xfrm>
            <a:off x="869950" y="1524000"/>
            <a:ext cx="7400925" cy="641350"/>
          </a:xfrm>
        </p:spPr>
        <p:txBody>
          <a:bodyPr/>
          <a:lstStyle/>
          <a:p>
            <a:pPr>
              <a:buFont typeface="Wingdings" pitchFamily="-123" charset="2"/>
              <a:buNone/>
            </a:pPr>
            <a:r>
              <a:rPr lang="en-US" b="1"/>
              <a:t>Solution Part 2:</a:t>
            </a:r>
            <a:r>
              <a:rPr lang="en-US"/>
              <a:t> Integration of FLARE into a fault tolerant component server</a:t>
            </a:r>
          </a:p>
        </p:txBody>
      </p:sp>
      <p:sp>
        <p:nvSpPr>
          <p:cNvPr id="110595" name="Rectangle 2"/>
          <p:cNvSpPr>
            <a:spLocks noChangeArrowheads="1"/>
          </p:cNvSpPr>
          <p:nvPr/>
        </p:nvSpPr>
        <p:spPr bwMode="auto">
          <a:xfrm flipV="1">
            <a:off x="2346325" y="4730750"/>
            <a:ext cx="579438" cy="86201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10596" name="Rectangle 4"/>
          <p:cNvSpPr>
            <a:spLocks noChangeArrowheads="1"/>
          </p:cNvSpPr>
          <p:nvPr/>
        </p:nvSpPr>
        <p:spPr bwMode="auto">
          <a:xfrm flipV="1">
            <a:off x="558800" y="4370388"/>
            <a:ext cx="579438" cy="449262"/>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10597" name="AutoShape 5"/>
          <p:cNvSpPr>
            <a:spLocks noChangeArrowheads="1"/>
          </p:cNvSpPr>
          <p:nvPr/>
        </p:nvSpPr>
        <p:spPr bwMode="auto">
          <a:xfrm>
            <a:off x="631825" y="4473575"/>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10598" name="Rectangle 6"/>
          <p:cNvSpPr>
            <a:spLocks noChangeArrowheads="1"/>
          </p:cNvSpPr>
          <p:nvPr/>
        </p:nvSpPr>
        <p:spPr bwMode="auto">
          <a:xfrm>
            <a:off x="1320800" y="3627438"/>
            <a:ext cx="579438" cy="39528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10599" name="Rectangle 7"/>
          <p:cNvSpPr>
            <a:spLocks noChangeArrowheads="1"/>
          </p:cNvSpPr>
          <p:nvPr/>
        </p:nvSpPr>
        <p:spPr bwMode="auto">
          <a:xfrm>
            <a:off x="1320800" y="2997200"/>
            <a:ext cx="1339850" cy="588963"/>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10600" name="Rectangle 8"/>
          <p:cNvSpPr>
            <a:spLocks noChangeArrowheads="1"/>
          </p:cNvSpPr>
          <p:nvPr/>
        </p:nvSpPr>
        <p:spPr bwMode="auto">
          <a:xfrm>
            <a:off x="2117725" y="3365500"/>
            <a:ext cx="542925" cy="492125"/>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10601" name="Rectangle 9"/>
          <p:cNvSpPr>
            <a:spLocks noChangeArrowheads="1"/>
          </p:cNvSpPr>
          <p:nvPr/>
        </p:nvSpPr>
        <p:spPr bwMode="auto">
          <a:xfrm>
            <a:off x="1973263" y="3590925"/>
            <a:ext cx="288925" cy="303213"/>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10602" name="Rectangle 10"/>
          <p:cNvSpPr>
            <a:spLocks noChangeArrowheads="1"/>
          </p:cNvSpPr>
          <p:nvPr/>
        </p:nvSpPr>
        <p:spPr bwMode="auto">
          <a:xfrm>
            <a:off x="2262188" y="3370263"/>
            <a:ext cx="434975" cy="165100"/>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10603" name="Rectangle 11"/>
          <p:cNvSpPr>
            <a:spLocks noChangeArrowheads="1"/>
          </p:cNvSpPr>
          <p:nvPr/>
        </p:nvSpPr>
        <p:spPr bwMode="auto">
          <a:xfrm>
            <a:off x="2154238" y="3486150"/>
            <a:ext cx="506412" cy="4095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10604" name="AutoShape 12"/>
          <p:cNvSpPr>
            <a:spLocks noChangeArrowheads="1"/>
          </p:cNvSpPr>
          <p:nvPr/>
        </p:nvSpPr>
        <p:spPr bwMode="auto">
          <a:xfrm>
            <a:off x="2190750" y="3036888"/>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10605" name="AutoShape 14"/>
          <p:cNvCxnSpPr>
            <a:cxnSpLocks noChangeShapeType="1"/>
          </p:cNvCxnSpPr>
          <p:nvPr/>
        </p:nvCxnSpPr>
        <p:spPr bwMode="auto">
          <a:xfrm rot="10800000">
            <a:off x="1827213" y="3448050"/>
            <a:ext cx="363537" cy="163513"/>
          </a:xfrm>
          <a:prstGeom prst="bentConnector3">
            <a:avLst>
              <a:gd name="adj1" fmla="val 49782"/>
            </a:avLst>
          </a:prstGeom>
          <a:noFill/>
          <a:ln w="3175">
            <a:solidFill>
              <a:srgbClr val="5D5D5D"/>
            </a:solidFill>
            <a:prstDash val="dash"/>
            <a:miter lim="800000"/>
            <a:headEnd/>
            <a:tailEnd type="none" w="sm" len="sm"/>
          </a:ln>
        </p:spPr>
      </p:cxnSp>
      <p:cxnSp>
        <p:nvCxnSpPr>
          <p:cNvPr id="110606" name="AutoShape 15"/>
          <p:cNvCxnSpPr>
            <a:cxnSpLocks noChangeShapeType="1"/>
            <a:stCxn id="110632" idx="1"/>
          </p:cNvCxnSpPr>
          <p:nvPr/>
        </p:nvCxnSpPr>
        <p:spPr bwMode="auto">
          <a:xfrm rot="10800000" flipV="1">
            <a:off x="1827213" y="3686175"/>
            <a:ext cx="363537" cy="165100"/>
          </a:xfrm>
          <a:prstGeom prst="bentConnector3">
            <a:avLst>
              <a:gd name="adj1" fmla="val 50000"/>
            </a:avLst>
          </a:prstGeom>
          <a:noFill/>
          <a:ln w="3175">
            <a:solidFill>
              <a:srgbClr val="5D5D5D"/>
            </a:solidFill>
            <a:prstDash val="dash"/>
            <a:miter lim="800000"/>
            <a:headEnd/>
            <a:tailEnd type="none" w="sm" len="sm"/>
          </a:ln>
        </p:spPr>
      </p:cxnSp>
      <p:cxnSp>
        <p:nvCxnSpPr>
          <p:cNvPr id="110607" name="AutoShape 16"/>
          <p:cNvCxnSpPr>
            <a:cxnSpLocks noChangeShapeType="1"/>
          </p:cNvCxnSpPr>
          <p:nvPr/>
        </p:nvCxnSpPr>
        <p:spPr bwMode="auto">
          <a:xfrm rot="10800000" flipV="1">
            <a:off x="1827213" y="3201988"/>
            <a:ext cx="363537" cy="163512"/>
          </a:xfrm>
          <a:prstGeom prst="bentConnector3">
            <a:avLst>
              <a:gd name="adj1" fmla="val 49782"/>
            </a:avLst>
          </a:prstGeom>
          <a:noFill/>
          <a:ln w="3175">
            <a:solidFill>
              <a:srgbClr val="5D5D5D"/>
            </a:solidFill>
            <a:prstDash val="dash"/>
            <a:miter lim="800000"/>
            <a:headEnd type="none" w="sm" len="sm"/>
            <a:tailEnd type="none" w="sm" len="sm"/>
          </a:ln>
        </p:spPr>
      </p:cxnSp>
      <p:sp>
        <p:nvSpPr>
          <p:cNvPr id="110608" name="AutoShape 17"/>
          <p:cNvSpPr>
            <a:spLocks noChangeArrowheads="1"/>
          </p:cNvSpPr>
          <p:nvPr/>
        </p:nvSpPr>
        <p:spPr bwMode="auto">
          <a:xfrm>
            <a:off x="1392238" y="3243263"/>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10609" name="AutoShape 18"/>
          <p:cNvSpPr>
            <a:spLocks noChangeArrowheads="1"/>
          </p:cNvSpPr>
          <p:nvPr/>
        </p:nvSpPr>
        <p:spPr bwMode="auto">
          <a:xfrm>
            <a:off x="1392238" y="3652838"/>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10610" name="Rectangle 19"/>
          <p:cNvSpPr>
            <a:spLocks noChangeArrowheads="1"/>
          </p:cNvSpPr>
          <p:nvPr/>
        </p:nvSpPr>
        <p:spPr bwMode="auto">
          <a:xfrm flipV="1">
            <a:off x="1320800" y="4144963"/>
            <a:ext cx="579438" cy="903287"/>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10611" name="Rectangle 20"/>
          <p:cNvSpPr>
            <a:spLocks noChangeArrowheads="1"/>
          </p:cNvSpPr>
          <p:nvPr/>
        </p:nvSpPr>
        <p:spPr bwMode="auto">
          <a:xfrm>
            <a:off x="2954338" y="3471863"/>
            <a:ext cx="500062" cy="45243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10612" name="Rectangle 21"/>
          <p:cNvSpPr>
            <a:spLocks noChangeArrowheads="1"/>
          </p:cNvSpPr>
          <p:nvPr/>
        </p:nvSpPr>
        <p:spPr bwMode="auto">
          <a:xfrm>
            <a:off x="558800" y="3386138"/>
            <a:ext cx="579438" cy="45085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10613" name="AutoShape 22"/>
          <p:cNvCxnSpPr>
            <a:cxnSpLocks noChangeShapeType="1"/>
          </p:cNvCxnSpPr>
          <p:nvPr/>
        </p:nvCxnSpPr>
        <p:spPr bwMode="auto">
          <a:xfrm rot="10800000" flipV="1">
            <a:off x="1066800" y="3365500"/>
            <a:ext cx="325438" cy="204788"/>
          </a:xfrm>
          <a:prstGeom prst="bentConnector3">
            <a:avLst>
              <a:gd name="adj1" fmla="val 49755"/>
            </a:avLst>
          </a:prstGeom>
          <a:noFill/>
          <a:ln w="3175">
            <a:solidFill>
              <a:srgbClr val="5D5D5D"/>
            </a:solidFill>
            <a:prstDash val="dash"/>
            <a:miter lim="800000"/>
            <a:headEnd type="none" w="sm" len="sm"/>
            <a:tailEnd type="none" w="sm" len="sm"/>
          </a:ln>
        </p:spPr>
      </p:cxnSp>
      <p:cxnSp>
        <p:nvCxnSpPr>
          <p:cNvPr id="110614" name="AutoShape 23"/>
          <p:cNvCxnSpPr>
            <a:cxnSpLocks noChangeShapeType="1"/>
          </p:cNvCxnSpPr>
          <p:nvPr/>
        </p:nvCxnSpPr>
        <p:spPr bwMode="auto">
          <a:xfrm rot="10800000">
            <a:off x="1066800" y="3652838"/>
            <a:ext cx="325438" cy="123825"/>
          </a:xfrm>
          <a:prstGeom prst="bentConnector3">
            <a:avLst>
              <a:gd name="adj1" fmla="val 49755"/>
            </a:avLst>
          </a:prstGeom>
          <a:noFill/>
          <a:ln w="3175">
            <a:solidFill>
              <a:srgbClr val="5D5D5D"/>
            </a:solidFill>
            <a:prstDash val="dash"/>
            <a:miter lim="800000"/>
            <a:headEnd/>
            <a:tailEnd type="none" w="sm" len="sm"/>
          </a:ln>
        </p:spPr>
      </p:cxnSp>
      <p:sp>
        <p:nvSpPr>
          <p:cNvPr id="110615" name="AutoShape 24"/>
          <p:cNvSpPr>
            <a:spLocks noChangeArrowheads="1"/>
          </p:cNvSpPr>
          <p:nvPr/>
        </p:nvSpPr>
        <p:spPr bwMode="auto">
          <a:xfrm>
            <a:off x="631825" y="34480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10616" name="AutoShape 25"/>
          <p:cNvSpPr>
            <a:spLocks noChangeArrowheads="1"/>
          </p:cNvSpPr>
          <p:nvPr/>
        </p:nvSpPr>
        <p:spPr bwMode="auto">
          <a:xfrm>
            <a:off x="1392238" y="4678363"/>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10617" name="AutoShape 26"/>
          <p:cNvSpPr>
            <a:spLocks noChangeArrowheads="1"/>
          </p:cNvSpPr>
          <p:nvPr/>
        </p:nvSpPr>
        <p:spPr bwMode="auto">
          <a:xfrm>
            <a:off x="1392238" y="4268788"/>
            <a:ext cx="434975" cy="246062"/>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10618" name="AutoShape 27"/>
          <p:cNvSpPr>
            <a:spLocks noChangeArrowheads="1"/>
          </p:cNvSpPr>
          <p:nvPr/>
        </p:nvSpPr>
        <p:spPr bwMode="auto">
          <a:xfrm>
            <a:off x="2987675" y="35623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10619" name="AutoShape 29"/>
          <p:cNvCxnSpPr>
            <a:cxnSpLocks noChangeShapeType="1"/>
            <a:stCxn id="110618" idx="1"/>
            <a:endCxn id="110608" idx="3"/>
          </p:cNvCxnSpPr>
          <p:nvPr/>
        </p:nvCxnSpPr>
        <p:spPr bwMode="auto">
          <a:xfrm rot="10800000">
            <a:off x="1827213" y="3367088"/>
            <a:ext cx="1160462" cy="319087"/>
          </a:xfrm>
          <a:prstGeom prst="bentConnector3">
            <a:avLst>
              <a:gd name="adj1" fmla="val 49931"/>
            </a:avLst>
          </a:prstGeom>
          <a:noFill/>
          <a:ln w="9525">
            <a:solidFill>
              <a:srgbClr val="5D5D5D"/>
            </a:solidFill>
            <a:prstDash val="dash"/>
            <a:miter lim="800000"/>
            <a:headEnd/>
            <a:tailEnd type="none" w="sm" len="sm"/>
          </a:ln>
        </p:spPr>
      </p:cxnSp>
      <p:cxnSp>
        <p:nvCxnSpPr>
          <p:cNvPr id="110620" name="AutoShape 30"/>
          <p:cNvCxnSpPr>
            <a:cxnSpLocks noChangeShapeType="1"/>
            <a:endCxn id="110609" idx="3"/>
          </p:cNvCxnSpPr>
          <p:nvPr/>
        </p:nvCxnSpPr>
        <p:spPr bwMode="auto">
          <a:xfrm rot="10800000" flipV="1">
            <a:off x="1827213" y="3671888"/>
            <a:ext cx="1160462" cy="104775"/>
          </a:xfrm>
          <a:prstGeom prst="bentConnector3">
            <a:avLst>
              <a:gd name="adj1" fmla="val 49931"/>
            </a:avLst>
          </a:prstGeom>
          <a:noFill/>
          <a:ln w="3175">
            <a:solidFill>
              <a:srgbClr val="5D5D5D"/>
            </a:solidFill>
            <a:prstDash val="dash"/>
            <a:miter lim="800000"/>
            <a:headEnd/>
            <a:tailEnd type="none" w="sm" len="sm"/>
          </a:ln>
        </p:spPr>
      </p:cxnSp>
      <p:cxnSp>
        <p:nvCxnSpPr>
          <p:cNvPr id="110621" name="AutoShape 31"/>
          <p:cNvCxnSpPr>
            <a:cxnSpLocks noChangeShapeType="1"/>
            <a:stCxn id="110618" idx="1"/>
            <a:endCxn id="110632" idx="3"/>
          </p:cNvCxnSpPr>
          <p:nvPr/>
        </p:nvCxnSpPr>
        <p:spPr bwMode="auto">
          <a:xfrm rot="10800000">
            <a:off x="2625725" y="3686175"/>
            <a:ext cx="361950" cy="0"/>
          </a:xfrm>
          <a:prstGeom prst="straightConnector1">
            <a:avLst/>
          </a:prstGeom>
          <a:noFill/>
          <a:ln w="9525">
            <a:solidFill>
              <a:srgbClr val="5D5D5D"/>
            </a:solidFill>
            <a:prstDash val="dash"/>
            <a:round/>
            <a:headEnd/>
            <a:tailEnd type="none" w="sm" len="sm"/>
          </a:ln>
        </p:spPr>
      </p:cxnSp>
      <p:grpSp>
        <p:nvGrpSpPr>
          <p:cNvPr id="2" name="Group 32"/>
          <p:cNvGrpSpPr>
            <a:grpSpLocks/>
          </p:cNvGrpSpPr>
          <p:nvPr/>
        </p:nvGrpSpPr>
        <p:grpSpPr bwMode="auto">
          <a:xfrm>
            <a:off x="1066800" y="3611563"/>
            <a:ext cx="325438" cy="1190625"/>
            <a:chOff x="1728" y="2112"/>
            <a:chExt cx="432" cy="1392"/>
          </a:xfrm>
        </p:grpSpPr>
        <p:cxnSp>
          <p:nvCxnSpPr>
            <p:cNvPr id="110660" name="AutoShape 33"/>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10661" name="AutoShape 34"/>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sp>
        <p:nvSpPr>
          <p:cNvPr id="110623" name="AutoShape 38"/>
          <p:cNvSpPr>
            <a:spLocks noChangeArrowheads="1"/>
          </p:cNvSpPr>
          <p:nvPr/>
        </p:nvSpPr>
        <p:spPr bwMode="auto">
          <a:xfrm>
            <a:off x="2273300" y="4622800"/>
            <a:ext cx="762000" cy="990600"/>
          </a:xfrm>
          <a:prstGeom prst="can">
            <a:avLst>
              <a:gd name="adj" fmla="val 21251"/>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800" u="sng"/>
          </a:p>
        </p:txBody>
      </p:sp>
      <p:sp>
        <p:nvSpPr>
          <p:cNvPr id="110624" name="Rectangle 40"/>
          <p:cNvSpPr>
            <a:spLocks noChangeArrowheads="1"/>
          </p:cNvSpPr>
          <p:nvPr/>
        </p:nvSpPr>
        <p:spPr bwMode="auto">
          <a:xfrm>
            <a:off x="2441575" y="4195763"/>
            <a:ext cx="457200" cy="312737"/>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000"/>
              <a:t>Host</a:t>
            </a:r>
          </a:p>
          <a:p>
            <a:pPr algn="ctr" eaLnBrk="0" hangingPunct="0"/>
            <a:r>
              <a:rPr lang="en-US" sz="1000"/>
              <a:t>Monitor</a:t>
            </a:r>
          </a:p>
        </p:txBody>
      </p:sp>
      <p:sp>
        <p:nvSpPr>
          <p:cNvPr id="110625" name="Rectangle 41"/>
          <p:cNvSpPr>
            <a:spLocks noChangeArrowheads="1"/>
          </p:cNvSpPr>
          <p:nvPr/>
        </p:nvSpPr>
        <p:spPr bwMode="auto">
          <a:xfrm>
            <a:off x="1092200" y="3403600"/>
            <a:ext cx="457200" cy="3127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000"/>
              <a:t>Host</a:t>
            </a:r>
          </a:p>
          <a:p>
            <a:pPr algn="ctr" eaLnBrk="0" hangingPunct="0"/>
            <a:r>
              <a:rPr lang="en-US" sz="1000"/>
              <a:t>Monitor</a:t>
            </a:r>
          </a:p>
        </p:txBody>
      </p:sp>
      <p:sp>
        <p:nvSpPr>
          <p:cNvPr id="110626" name="AutoShape 50"/>
          <p:cNvSpPr>
            <a:spLocks noChangeArrowheads="1"/>
          </p:cNvSpPr>
          <p:nvPr/>
        </p:nvSpPr>
        <p:spPr bwMode="auto">
          <a:xfrm>
            <a:off x="2419350" y="52641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10627" name="AutoShape 51"/>
          <p:cNvSpPr>
            <a:spLocks noChangeArrowheads="1"/>
          </p:cNvSpPr>
          <p:nvPr/>
        </p:nvSpPr>
        <p:spPr bwMode="auto">
          <a:xfrm>
            <a:off x="2419350" y="4854575"/>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10628" name="AutoShape 52"/>
          <p:cNvCxnSpPr>
            <a:cxnSpLocks noChangeShapeType="1"/>
            <a:stCxn id="110627" idx="1"/>
            <a:endCxn id="110616" idx="3"/>
          </p:cNvCxnSpPr>
          <p:nvPr/>
        </p:nvCxnSpPr>
        <p:spPr bwMode="auto">
          <a:xfrm rot="10800000">
            <a:off x="1827213" y="4802188"/>
            <a:ext cx="592137" cy="176212"/>
          </a:xfrm>
          <a:prstGeom prst="bentConnector3">
            <a:avLst>
              <a:gd name="adj1" fmla="val 49866"/>
            </a:avLst>
          </a:prstGeom>
          <a:noFill/>
          <a:ln w="3175">
            <a:solidFill>
              <a:srgbClr val="5D5D5D"/>
            </a:solidFill>
            <a:prstDash val="dash"/>
            <a:miter lim="800000"/>
            <a:headEnd/>
            <a:tailEnd type="none" w="sm" len="sm"/>
          </a:ln>
        </p:spPr>
      </p:cxnSp>
      <p:cxnSp>
        <p:nvCxnSpPr>
          <p:cNvPr id="110629" name="AutoShape 53"/>
          <p:cNvCxnSpPr>
            <a:cxnSpLocks noChangeShapeType="1"/>
            <a:stCxn id="110627" idx="1"/>
            <a:endCxn id="110617" idx="3"/>
          </p:cNvCxnSpPr>
          <p:nvPr/>
        </p:nvCxnSpPr>
        <p:spPr bwMode="auto">
          <a:xfrm rot="10800000">
            <a:off x="1827213" y="4392613"/>
            <a:ext cx="592137" cy="585787"/>
          </a:xfrm>
          <a:prstGeom prst="bentConnector3">
            <a:avLst>
              <a:gd name="adj1" fmla="val 49866"/>
            </a:avLst>
          </a:prstGeom>
          <a:noFill/>
          <a:ln w="3175">
            <a:solidFill>
              <a:srgbClr val="5D5D5D"/>
            </a:solidFill>
            <a:prstDash val="dash"/>
            <a:miter lim="800000"/>
            <a:headEnd/>
            <a:tailEnd type="none" w="sm" len="sm"/>
          </a:ln>
        </p:spPr>
      </p:cxnSp>
      <p:cxnSp>
        <p:nvCxnSpPr>
          <p:cNvPr id="110630" name="AutoShape 54"/>
          <p:cNvCxnSpPr>
            <a:cxnSpLocks noChangeShapeType="1"/>
            <a:stCxn id="110626" idx="1"/>
            <a:endCxn id="110616" idx="3"/>
          </p:cNvCxnSpPr>
          <p:nvPr/>
        </p:nvCxnSpPr>
        <p:spPr bwMode="auto">
          <a:xfrm rot="10800000">
            <a:off x="1827213" y="4802188"/>
            <a:ext cx="592137" cy="585787"/>
          </a:xfrm>
          <a:prstGeom prst="bentConnector3">
            <a:avLst>
              <a:gd name="adj1" fmla="val 49866"/>
            </a:avLst>
          </a:prstGeom>
          <a:noFill/>
          <a:ln w="3175">
            <a:solidFill>
              <a:srgbClr val="5D5D5D"/>
            </a:solidFill>
            <a:prstDash val="dash"/>
            <a:miter lim="800000"/>
            <a:headEnd type="none" w="sm" len="sm"/>
            <a:tailEnd type="none" w="sm" len="sm"/>
          </a:ln>
        </p:spPr>
      </p:cxnSp>
      <p:sp>
        <p:nvSpPr>
          <p:cNvPr id="138317" name="Rectangle 77"/>
          <p:cNvSpPr>
            <a:spLocks noChangeArrowheads="1"/>
          </p:cNvSpPr>
          <p:nvPr/>
        </p:nvSpPr>
        <p:spPr bwMode="auto">
          <a:xfrm>
            <a:off x="4622800" y="2601913"/>
            <a:ext cx="1371600" cy="8382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Replication</a:t>
            </a:r>
          </a:p>
          <a:p>
            <a:pPr algn="ctr" eaLnBrk="0" hangingPunct="0">
              <a:defRPr/>
            </a:pPr>
            <a:r>
              <a:rPr lang="en-US" sz="1800">
                <a:latin typeface="Arial" pitchFamily="-52" charset="0"/>
                <a:ea typeface="ＭＳ Ｐゴシック" pitchFamily="-52" charset="-128"/>
                <a:cs typeface="ＭＳ Ｐゴシック" pitchFamily="-52" charset="-128"/>
              </a:rPr>
              <a:t>Manager</a:t>
            </a:r>
          </a:p>
        </p:txBody>
      </p:sp>
      <p:sp>
        <p:nvSpPr>
          <p:cNvPr id="110632" name="AutoShape 13"/>
          <p:cNvSpPr>
            <a:spLocks noChangeArrowheads="1"/>
          </p:cNvSpPr>
          <p:nvPr/>
        </p:nvSpPr>
        <p:spPr bwMode="auto">
          <a:xfrm>
            <a:off x="2190750" y="3562350"/>
            <a:ext cx="434975" cy="246063"/>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10633" name="Rectangle 42"/>
          <p:cNvSpPr>
            <a:spLocks noChangeArrowheads="1"/>
          </p:cNvSpPr>
          <p:nvPr/>
        </p:nvSpPr>
        <p:spPr bwMode="auto">
          <a:xfrm>
            <a:off x="2463800" y="3403600"/>
            <a:ext cx="457200" cy="312738"/>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000"/>
              <a:t>Host</a:t>
            </a:r>
          </a:p>
          <a:p>
            <a:pPr algn="ctr" eaLnBrk="0" hangingPunct="0"/>
            <a:r>
              <a:rPr lang="en-US" sz="1000"/>
              <a:t>Monitor</a:t>
            </a:r>
          </a:p>
        </p:txBody>
      </p:sp>
      <p:sp>
        <p:nvSpPr>
          <p:cNvPr id="138318" name="Rectangle 78"/>
          <p:cNvSpPr>
            <a:spLocks noChangeArrowheads="1"/>
          </p:cNvSpPr>
          <p:nvPr/>
        </p:nvSpPr>
        <p:spPr bwMode="auto">
          <a:xfrm>
            <a:off x="2171700" y="3808413"/>
            <a:ext cx="990600" cy="762000"/>
          </a:xfrm>
          <a:prstGeom prst="rect">
            <a:avLst/>
          </a:prstGeom>
          <a:solidFill>
            <a:schemeClr val="bg1"/>
          </a:solidFill>
          <a:ln w="9525">
            <a:solidFill>
              <a:schemeClr val="tx1"/>
            </a:solidFill>
            <a:miter lim="800000"/>
            <a:headEnd/>
            <a:tailEnd/>
          </a:ln>
          <a:effectLst>
            <a:outerShdw blurRad="63500" dist="38099" dir="2700000" algn="ctr" rotWithShape="0">
              <a:srgbClr val="336699">
                <a:alpha val="74997"/>
              </a:srgbClr>
            </a:outerShdw>
          </a:effectLst>
        </p:spPr>
        <p:txBody>
          <a:bodyPr wrap="none" anchor="ctr">
            <a:prstTxWarp prst="textNoShape">
              <a:avLst/>
            </a:prstTxWarp>
          </a:bodyPr>
          <a:lstStyle/>
          <a:p>
            <a:pPr algn="ctr" eaLnBrk="0" hangingPunct="0">
              <a:defRPr/>
            </a:pPr>
            <a:r>
              <a:rPr lang="en-US" sz="1800">
                <a:latin typeface="Arial" pitchFamily="-52" charset="0"/>
                <a:ea typeface="ＭＳ Ｐゴシック" pitchFamily="-52" charset="-128"/>
                <a:cs typeface="ＭＳ Ｐゴシック" pitchFamily="-52" charset="-128"/>
              </a:rPr>
              <a:t>Host</a:t>
            </a:r>
          </a:p>
          <a:p>
            <a:pPr algn="ctr" eaLnBrk="0" hangingPunct="0">
              <a:defRPr/>
            </a:pPr>
            <a:r>
              <a:rPr lang="en-US" sz="1800">
                <a:latin typeface="Arial" pitchFamily="-52" charset="0"/>
                <a:ea typeface="ＭＳ Ｐゴシック" pitchFamily="-52" charset="-128"/>
                <a:cs typeface="ＭＳ Ｐゴシック" pitchFamily="-52" charset="-128"/>
              </a:rPr>
              <a:t>Monitor</a:t>
            </a:r>
          </a:p>
        </p:txBody>
      </p:sp>
      <p:cxnSp>
        <p:nvCxnSpPr>
          <p:cNvPr id="110635" name="AutoShape 47"/>
          <p:cNvCxnSpPr>
            <a:cxnSpLocks noChangeShapeType="1"/>
            <a:stCxn id="138318" idx="3"/>
            <a:endCxn id="138317" idx="1"/>
          </p:cNvCxnSpPr>
          <p:nvPr/>
        </p:nvCxnSpPr>
        <p:spPr bwMode="auto">
          <a:xfrm flipV="1">
            <a:off x="3162300" y="3021013"/>
            <a:ext cx="1460500" cy="1168400"/>
          </a:xfrm>
          <a:prstGeom prst="straightConnector1">
            <a:avLst/>
          </a:prstGeom>
          <a:noFill/>
          <a:ln w="9525">
            <a:solidFill>
              <a:schemeClr val="tx1"/>
            </a:solidFill>
            <a:prstDash val="dash"/>
            <a:round/>
            <a:headEnd/>
            <a:tailEnd/>
          </a:ln>
        </p:spPr>
      </p:cxnSp>
      <p:cxnSp>
        <p:nvCxnSpPr>
          <p:cNvPr id="110636" name="AutoShape 48"/>
          <p:cNvCxnSpPr>
            <a:cxnSpLocks noChangeShapeType="1"/>
            <a:stCxn id="110633" idx="3"/>
            <a:endCxn id="138317" idx="1"/>
          </p:cNvCxnSpPr>
          <p:nvPr/>
        </p:nvCxnSpPr>
        <p:spPr bwMode="auto">
          <a:xfrm flipV="1">
            <a:off x="2921000" y="3021013"/>
            <a:ext cx="1701800" cy="539750"/>
          </a:xfrm>
          <a:prstGeom prst="straightConnector1">
            <a:avLst/>
          </a:prstGeom>
          <a:noFill/>
          <a:ln w="9525">
            <a:solidFill>
              <a:schemeClr val="tx1"/>
            </a:solidFill>
            <a:prstDash val="dash"/>
            <a:round/>
            <a:headEnd/>
            <a:tailEnd/>
          </a:ln>
        </p:spPr>
      </p:cxnSp>
      <p:cxnSp>
        <p:nvCxnSpPr>
          <p:cNvPr id="110637" name="AutoShape 49"/>
          <p:cNvCxnSpPr>
            <a:cxnSpLocks noChangeShapeType="1"/>
            <a:stCxn id="110625" idx="3"/>
            <a:endCxn id="138317" idx="1"/>
          </p:cNvCxnSpPr>
          <p:nvPr/>
        </p:nvCxnSpPr>
        <p:spPr bwMode="auto">
          <a:xfrm flipV="1">
            <a:off x="1549400" y="3021013"/>
            <a:ext cx="3073400" cy="539750"/>
          </a:xfrm>
          <a:prstGeom prst="straightConnector1">
            <a:avLst/>
          </a:prstGeom>
          <a:noFill/>
          <a:ln w="9525">
            <a:solidFill>
              <a:schemeClr val="tx1"/>
            </a:solidFill>
            <a:prstDash val="dash"/>
            <a:round/>
            <a:headEnd/>
            <a:tailEnd/>
          </a:ln>
        </p:spPr>
      </p:cxnSp>
      <p:sp>
        <p:nvSpPr>
          <p:cNvPr id="138315" name="Rectangle 75"/>
          <p:cNvSpPr>
            <a:spLocks noChangeArrowheads="1"/>
          </p:cNvSpPr>
          <p:nvPr/>
        </p:nvSpPr>
        <p:spPr bwMode="auto">
          <a:xfrm>
            <a:off x="4038600" y="3859213"/>
            <a:ext cx="4635500" cy="2552700"/>
          </a:xfrm>
          <a:prstGeom prst="rect">
            <a:avLst/>
          </a:prstGeom>
          <a:solidFill>
            <a:srgbClr val="C0C0C0"/>
          </a:solidFill>
          <a:ln w="9525">
            <a:solidFill>
              <a:schemeClr val="tx1"/>
            </a:solidFill>
            <a:miter lim="800000"/>
            <a:headEnd/>
            <a:tailEnd/>
          </a:ln>
          <a:effectLst>
            <a:outerShdw blurRad="63500" dist="38099" dir="2700000" algn="ctr" rotWithShape="0">
              <a:srgbClr val="336699">
                <a:alpha val="74998"/>
              </a:srgbClr>
            </a:outerShdw>
          </a:effectLst>
        </p:spPr>
        <p:txBody>
          <a:bodyPr wrap="none" anchor="b">
            <a:prstTxWarp prst="textNoShape">
              <a:avLst/>
            </a:prstTxWarp>
          </a:bodyPr>
          <a:lstStyle/>
          <a:p>
            <a:pPr algn="ctr" eaLnBrk="0" hangingPunct="0">
              <a:defRPr/>
            </a:pPr>
            <a:r>
              <a:rPr lang="en-US" sz="1800"/>
              <a:t>Component Server</a:t>
            </a:r>
          </a:p>
        </p:txBody>
      </p:sp>
      <p:sp>
        <p:nvSpPr>
          <p:cNvPr id="110639" name="Rectangle 76"/>
          <p:cNvSpPr>
            <a:spLocks noChangeArrowheads="1"/>
          </p:cNvSpPr>
          <p:nvPr/>
        </p:nvSpPr>
        <p:spPr bwMode="auto">
          <a:xfrm>
            <a:off x="6337300" y="3948113"/>
            <a:ext cx="2235200" cy="1371600"/>
          </a:xfrm>
          <a:prstGeom prst="rect">
            <a:avLst/>
          </a:prstGeom>
          <a:solidFill>
            <a:srgbClr val="E6E6E6"/>
          </a:solidFill>
          <a:ln w="9525">
            <a:solidFill>
              <a:schemeClr val="tx1"/>
            </a:solidFill>
            <a:miter lim="800000"/>
            <a:headEnd/>
            <a:tailEnd/>
          </a:ln>
        </p:spPr>
        <p:txBody>
          <a:bodyPr wrap="none" anchor="b">
            <a:prstTxWarp prst="textNoShape">
              <a:avLst/>
            </a:prstTxWarp>
          </a:bodyPr>
          <a:lstStyle/>
          <a:p>
            <a:pPr algn="ctr" eaLnBrk="0" hangingPunct="0"/>
            <a:r>
              <a:rPr lang="en-US" sz="1600"/>
              <a:t>Container</a:t>
            </a:r>
          </a:p>
        </p:txBody>
      </p:sp>
      <p:cxnSp>
        <p:nvCxnSpPr>
          <p:cNvPr id="110640" name="AutoShape 82"/>
          <p:cNvCxnSpPr>
            <a:cxnSpLocks noChangeShapeType="1"/>
            <a:stCxn id="110642" idx="0"/>
            <a:endCxn id="110643" idx="2"/>
          </p:cNvCxnSpPr>
          <p:nvPr/>
        </p:nvCxnSpPr>
        <p:spPr bwMode="auto">
          <a:xfrm flipV="1">
            <a:off x="4746625" y="4640263"/>
            <a:ext cx="0" cy="222250"/>
          </a:xfrm>
          <a:prstGeom prst="straightConnector1">
            <a:avLst/>
          </a:prstGeom>
          <a:noFill/>
          <a:ln w="9525">
            <a:solidFill>
              <a:schemeClr val="tx1"/>
            </a:solidFill>
            <a:round/>
            <a:headEnd type="triangle" w="med" len="med"/>
            <a:tailEnd type="triangle" w="med" len="med"/>
          </a:ln>
        </p:spPr>
      </p:cxnSp>
      <p:cxnSp>
        <p:nvCxnSpPr>
          <p:cNvPr id="110641" name="AutoShape 85"/>
          <p:cNvCxnSpPr>
            <a:cxnSpLocks noChangeShapeType="1"/>
            <a:stCxn id="110643" idx="0"/>
          </p:cNvCxnSpPr>
          <p:nvPr/>
        </p:nvCxnSpPr>
        <p:spPr bwMode="auto">
          <a:xfrm rot="-5400000">
            <a:off x="4691063" y="3495675"/>
            <a:ext cx="673100" cy="561975"/>
          </a:xfrm>
          <a:prstGeom prst="bentConnector3">
            <a:avLst>
              <a:gd name="adj1" fmla="val 50000"/>
            </a:avLst>
          </a:prstGeom>
          <a:noFill/>
          <a:ln w="9525">
            <a:solidFill>
              <a:schemeClr val="tx1"/>
            </a:solidFill>
            <a:miter lim="800000"/>
            <a:headEnd type="triangle" w="med" len="med"/>
            <a:tailEnd type="triangle" w="med" len="med"/>
          </a:ln>
        </p:spPr>
      </p:cxnSp>
      <p:sp>
        <p:nvSpPr>
          <p:cNvPr id="110642" name="AutoShape 55"/>
          <p:cNvSpPr>
            <a:spLocks noChangeArrowheads="1"/>
          </p:cNvSpPr>
          <p:nvPr/>
        </p:nvSpPr>
        <p:spPr bwMode="auto">
          <a:xfrm>
            <a:off x="4279900" y="4862513"/>
            <a:ext cx="9318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Request</a:t>
            </a:r>
          </a:p>
          <a:p>
            <a:pPr algn="ctr"/>
            <a:r>
              <a:rPr lang="en-US" sz="1400">
                <a:solidFill>
                  <a:schemeClr val="bg1"/>
                </a:solidFill>
              </a:rPr>
              <a:t>Interceptor</a:t>
            </a:r>
          </a:p>
        </p:txBody>
      </p:sp>
      <p:sp>
        <p:nvSpPr>
          <p:cNvPr id="110643" name="AutoShape 56"/>
          <p:cNvSpPr>
            <a:spLocks noChangeArrowheads="1"/>
          </p:cNvSpPr>
          <p:nvPr/>
        </p:nvSpPr>
        <p:spPr bwMode="auto">
          <a:xfrm>
            <a:off x="4279900" y="4113213"/>
            <a:ext cx="9318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Forwarding</a:t>
            </a:r>
          </a:p>
          <a:p>
            <a:pPr algn="ctr"/>
            <a:r>
              <a:rPr lang="en-US" sz="1400">
                <a:solidFill>
                  <a:schemeClr val="bg1"/>
                </a:solidFill>
              </a:rPr>
              <a:t>Agent</a:t>
            </a:r>
          </a:p>
        </p:txBody>
      </p:sp>
      <p:sp>
        <p:nvSpPr>
          <p:cNvPr id="110644" name="AutoShape 57"/>
          <p:cNvSpPr>
            <a:spLocks noChangeArrowheads="1"/>
          </p:cNvSpPr>
          <p:nvPr/>
        </p:nvSpPr>
        <p:spPr bwMode="auto">
          <a:xfrm>
            <a:off x="5549900" y="4113213"/>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800">
                <a:solidFill>
                  <a:schemeClr val="bg1"/>
                </a:solidFill>
              </a:rPr>
              <a:t>SSA</a:t>
            </a:r>
          </a:p>
        </p:txBody>
      </p:sp>
      <p:sp>
        <p:nvSpPr>
          <p:cNvPr id="110645" name="AutoShape 58"/>
          <p:cNvSpPr>
            <a:spLocks noChangeArrowheads="1"/>
          </p:cNvSpPr>
          <p:nvPr/>
        </p:nvSpPr>
        <p:spPr bwMode="auto">
          <a:xfrm>
            <a:off x="6972300" y="5484813"/>
            <a:ext cx="10080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IOR</a:t>
            </a:r>
          </a:p>
          <a:p>
            <a:pPr algn="ctr"/>
            <a:r>
              <a:rPr lang="en-US" sz="1400">
                <a:solidFill>
                  <a:schemeClr val="bg1"/>
                </a:solidFill>
              </a:rPr>
              <a:t>Interceptor</a:t>
            </a:r>
          </a:p>
        </p:txBody>
      </p:sp>
      <p:sp>
        <p:nvSpPr>
          <p:cNvPr id="110646" name="AutoShape 18"/>
          <p:cNvSpPr>
            <a:spLocks noChangeArrowheads="1"/>
          </p:cNvSpPr>
          <p:nvPr/>
        </p:nvSpPr>
        <p:spPr bwMode="auto">
          <a:xfrm>
            <a:off x="7416800" y="4430713"/>
            <a:ext cx="1066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6 w 21600"/>
              <a:gd name="T13" fmla="*/ 3086 h 21600"/>
              <a:gd name="T14" fmla="*/ 18514 w 21600"/>
              <a:gd name="T15" fmla="*/ 18514 h 21600"/>
            </a:gdLst>
            <a:ahLst/>
            <a:cxnLst>
              <a:cxn ang="T8">
                <a:pos x="T0" y="T1"/>
              </a:cxn>
              <a:cxn ang="T9">
                <a:pos x="T2" y="T3"/>
              </a:cxn>
              <a:cxn ang="T10">
                <a:pos x="T4" y="T5"/>
              </a:cxn>
              <a:cxn ang="T11">
                <a:pos x="T6" y="T7"/>
              </a:cxn>
            </a:cxnLst>
            <a:rect l="T12" t="T13" r="T14" b="T15"/>
            <a:pathLst>
              <a:path w="21600" h="21600">
                <a:moveTo>
                  <a:pt x="0" y="0"/>
                </a:moveTo>
                <a:lnTo>
                  <a:pt x="2571" y="21600"/>
                </a:lnTo>
                <a:lnTo>
                  <a:pt x="19029" y="21600"/>
                </a:lnTo>
                <a:lnTo>
                  <a:pt x="21600" y="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pPr algn="ctr" eaLnBrk="0" hangingPunct="0"/>
            <a:r>
              <a:rPr lang="en-US" sz="1800"/>
              <a:t>Admin</a:t>
            </a:r>
          </a:p>
        </p:txBody>
      </p:sp>
      <p:sp>
        <p:nvSpPr>
          <p:cNvPr id="110647" name="Line 60"/>
          <p:cNvSpPr>
            <a:spLocks noChangeShapeType="1"/>
          </p:cNvSpPr>
          <p:nvPr/>
        </p:nvSpPr>
        <p:spPr bwMode="auto">
          <a:xfrm flipH="1" flipV="1">
            <a:off x="6070600" y="3021013"/>
            <a:ext cx="977900" cy="11430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0648" name="Line 61"/>
          <p:cNvSpPr>
            <a:spLocks noChangeShapeType="1"/>
          </p:cNvSpPr>
          <p:nvPr/>
        </p:nvSpPr>
        <p:spPr bwMode="auto">
          <a:xfrm flipH="1" flipV="1">
            <a:off x="5981700" y="2982913"/>
            <a:ext cx="1625600" cy="13462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0649" name="Line 62"/>
          <p:cNvSpPr>
            <a:spLocks noChangeShapeType="1"/>
          </p:cNvSpPr>
          <p:nvPr/>
        </p:nvSpPr>
        <p:spPr bwMode="auto">
          <a:xfrm flipH="1" flipV="1">
            <a:off x="5981700" y="2982913"/>
            <a:ext cx="1955800" cy="1435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10650" name="Line 63"/>
          <p:cNvSpPr>
            <a:spLocks noChangeShapeType="1"/>
          </p:cNvSpPr>
          <p:nvPr/>
        </p:nvSpPr>
        <p:spPr bwMode="auto">
          <a:xfrm flipV="1">
            <a:off x="6159500" y="4430713"/>
            <a:ext cx="419100" cy="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110651" name="AutoShape 18"/>
          <p:cNvSpPr>
            <a:spLocks noChangeArrowheads="1"/>
          </p:cNvSpPr>
          <p:nvPr/>
        </p:nvSpPr>
        <p:spPr bwMode="auto">
          <a:xfrm>
            <a:off x="6997700" y="4316413"/>
            <a:ext cx="1066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6 w 21600"/>
              <a:gd name="T13" fmla="*/ 3086 h 21600"/>
              <a:gd name="T14" fmla="*/ 18514 w 21600"/>
              <a:gd name="T15" fmla="*/ 18514 h 21600"/>
            </a:gdLst>
            <a:ahLst/>
            <a:cxnLst>
              <a:cxn ang="T8">
                <a:pos x="T0" y="T1"/>
              </a:cxn>
              <a:cxn ang="T9">
                <a:pos x="T2" y="T3"/>
              </a:cxn>
              <a:cxn ang="T10">
                <a:pos x="T4" y="T5"/>
              </a:cxn>
              <a:cxn ang="T11">
                <a:pos x="T6" y="T7"/>
              </a:cxn>
            </a:cxnLst>
            <a:rect l="T12" t="T13" r="T14" b="T15"/>
            <a:pathLst>
              <a:path w="21600" h="21600">
                <a:moveTo>
                  <a:pt x="0" y="0"/>
                </a:moveTo>
                <a:lnTo>
                  <a:pt x="2571" y="21600"/>
                </a:lnTo>
                <a:lnTo>
                  <a:pt x="19029" y="21600"/>
                </a:lnTo>
                <a:lnTo>
                  <a:pt x="21600" y="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pPr algn="ctr" eaLnBrk="0" hangingPunct="0"/>
            <a:r>
              <a:rPr lang="en-US" sz="1800"/>
              <a:t>Stream</a:t>
            </a:r>
          </a:p>
        </p:txBody>
      </p:sp>
      <p:sp>
        <p:nvSpPr>
          <p:cNvPr id="110652" name="AutoShape 18"/>
          <p:cNvSpPr>
            <a:spLocks noChangeArrowheads="1"/>
          </p:cNvSpPr>
          <p:nvPr/>
        </p:nvSpPr>
        <p:spPr bwMode="auto">
          <a:xfrm>
            <a:off x="6540500" y="4151313"/>
            <a:ext cx="1066800" cy="609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6 w 21600"/>
              <a:gd name="T13" fmla="*/ 3086 h 21600"/>
              <a:gd name="T14" fmla="*/ 18514 w 21600"/>
              <a:gd name="T15" fmla="*/ 18514 h 21600"/>
            </a:gdLst>
            <a:ahLst/>
            <a:cxnLst>
              <a:cxn ang="T8">
                <a:pos x="T0" y="T1"/>
              </a:cxn>
              <a:cxn ang="T9">
                <a:pos x="T2" y="T3"/>
              </a:cxn>
              <a:cxn ang="T10">
                <a:pos x="T4" y="T5"/>
              </a:cxn>
              <a:cxn ang="T11">
                <a:pos x="T6" y="T7"/>
              </a:cxn>
            </a:cxnLst>
            <a:rect l="T12" t="T13" r="T14" b="T15"/>
            <a:pathLst>
              <a:path w="21600" h="21600">
                <a:moveTo>
                  <a:pt x="0" y="0"/>
                </a:moveTo>
                <a:lnTo>
                  <a:pt x="2571" y="21600"/>
                </a:lnTo>
                <a:lnTo>
                  <a:pt x="19029" y="21600"/>
                </a:lnTo>
                <a:lnTo>
                  <a:pt x="21600" y="0"/>
                </a:lnTo>
                <a:close/>
              </a:path>
            </a:pathLst>
          </a:custGeom>
          <a:solidFill>
            <a:schemeClr val="accent2"/>
          </a:solidFill>
          <a:ln w="9525">
            <a:solidFill>
              <a:schemeClr val="tx1"/>
            </a:solidFill>
            <a:miter lim="800000"/>
            <a:headEnd/>
            <a:tailEnd/>
          </a:ln>
        </p:spPr>
        <p:txBody>
          <a:bodyPr wrap="none" anchor="ctr">
            <a:prstTxWarp prst="textNoShape">
              <a:avLst/>
            </a:prstTxWarp>
          </a:bodyPr>
          <a:lstStyle/>
          <a:p>
            <a:pPr algn="ctr" eaLnBrk="0" hangingPunct="0"/>
            <a:r>
              <a:rPr lang="en-US" sz="1800"/>
              <a:t>Archive</a:t>
            </a:r>
          </a:p>
        </p:txBody>
      </p:sp>
      <p:sp>
        <p:nvSpPr>
          <p:cNvPr id="110653" name="AutoShape 68"/>
          <p:cNvSpPr>
            <a:spLocks noChangeArrowheads="1"/>
          </p:cNvSpPr>
          <p:nvPr/>
        </p:nvSpPr>
        <p:spPr bwMode="auto">
          <a:xfrm rot="5400000">
            <a:off x="2273300" y="4633913"/>
            <a:ext cx="2540000" cy="10033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5438 w 21600"/>
              <a:gd name="T13" fmla="*/ 5438 h 21600"/>
              <a:gd name="T14" fmla="*/ 16162 w 21600"/>
              <a:gd name="T15" fmla="*/ 16162 h 21600"/>
            </a:gdLst>
            <a:ahLst/>
            <a:cxnLst>
              <a:cxn ang="T8">
                <a:pos x="T0" y="T1"/>
              </a:cxn>
              <a:cxn ang="T9">
                <a:pos x="T2" y="T3"/>
              </a:cxn>
              <a:cxn ang="T10">
                <a:pos x="T4" y="T5"/>
              </a:cxn>
              <a:cxn ang="T11">
                <a:pos x="T6" y="T7"/>
              </a:cxn>
            </a:cxnLst>
            <a:rect l="T12" t="T13" r="T14" b="T15"/>
            <a:pathLst>
              <a:path w="21600" h="21600">
                <a:moveTo>
                  <a:pt x="0" y="0"/>
                </a:moveTo>
                <a:lnTo>
                  <a:pt x="7276" y="21600"/>
                </a:lnTo>
                <a:lnTo>
                  <a:pt x="14324" y="21600"/>
                </a:lnTo>
                <a:lnTo>
                  <a:pt x="21600" y="0"/>
                </a:lnTo>
                <a:close/>
              </a:path>
            </a:pathLst>
          </a:custGeom>
          <a:gradFill rotWithShape="0">
            <a:gsLst>
              <a:gs pos="0">
                <a:srgbClr val="FFFFFF"/>
              </a:gs>
              <a:gs pos="100000">
                <a:srgbClr val="CCCCCC"/>
              </a:gs>
            </a:gsLst>
            <a:lin ang="0" scaled="1"/>
          </a:gradFill>
          <a:ln w="9525">
            <a:solidFill>
              <a:schemeClr val="tx1"/>
            </a:solidFill>
            <a:miter lim="800000"/>
            <a:headEnd/>
            <a:tailEnd/>
          </a:ln>
        </p:spPr>
        <p:txBody>
          <a:bodyPr wrap="none" anchor="ctr">
            <a:prstTxWarp prst="textNoShape">
              <a:avLst/>
            </a:prstTxWarp>
          </a:bodyPr>
          <a:lstStyle/>
          <a:p>
            <a:endParaRPr lang="en-US" b="1"/>
          </a:p>
        </p:txBody>
      </p:sp>
      <p:cxnSp>
        <p:nvCxnSpPr>
          <p:cNvPr id="110654" name="AutoShape 88"/>
          <p:cNvCxnSpPr>
            <a:cxnSpLocks noChangeShapeType="1"/>
            <a:endCxn id="110655" idx="1"/>
          </p:cNvCxnSpPr>
          <p:nvPr/>
        </p:nvCxnSpPr>
        <p:spPr bwMode="auto">
          <a:xfrm>
            <a:off x="3162300" y="4189413"/>
            <a:ext cx="1117600" cy="1685925"/>
          </a:xfrm>
          <a:prstGeom prst="bentConnector3">
            <a:avLst>
              <a:gd name="adj1" fmla="val 50000"/>
            </a:avLst>
          </a:prstGeom>
          <a:noFill/>
          <a:ln w="9525">
            <a:solidFill>
              <a:schemeClr val="tx1"/>
            </a:solidFill>
            <a:miter lim="800000"/>
            <a:headEnd type="triangle" w="med" len="med"/>
            <a:tailEnd type="triangle" w="med" len="med"/>
          </a:ln>
        </p:spPr>
      </p:cxnSp>
      <p:sp>
        <p:nvSpPr>
          <p:cNvPr id="110655" name="AutoShape 70"/>
          <p:cNvSpPr>
            <a:spLocks noChangeArrowheads="1"/>
          </p:cNvSpPr>
          <p:nvPr/>
        </p:nvSpPr>
        <p:spPr bwMode="auto">
          <a:xfrm>
            <a:off x="4279900" y="5611813"/>
            <a:ext cx="614363" cy="527050"/>
          </a:xfrm>
          <a:prstGeom prst="roundRect">
            <a:avLst>
              <a:gd name="adj" fmla="val 16667"/>
            </a:avLst>
          </a:prstGeom>
          <a:solidFill>
            <a:srgbClr val="336699"/>
          </a:solidFill>
          <a:ln w="9525">
            <a:solidFill>
              <a:schemeClr val="tx1"/>
            </a:solidFill>
            <a:round/>
            <a:headEnd/>
            <a:tailEnd/>
          </a:ln>
        </p:spPr>
        <p:txBody>
          <a:bodyPr wrap="none" anchor="ctr">
            <a:prstTxWarp prst="textNoShape">
              <a:avLst/>
            </a:prstTxWarp>
          </a:bodyPr>
          <a:lstStyle/>
          <a:p>
            <a:pPr algn="ctr"/>
            <a:r>
              <a:rPr lang="en-US" sz="1400">
                <a:solidFill>
                  <a:schemeClr val="bg1"/>
                </a:solidFill>
              </a:rPr>
              <a:t>HM</a:t>
            </a:r>
          </a:p>
          <a:p>
            <a:pPr algn="ctr"/>
            <a:r>
              <a:rPr lang="en-US" sz="1400">
                <a:solidFill>
                  <a:schemeClr val="bg1"/>
                </a:solidFill>
              </a:rPr>
              <a:t>thread</a:t>
            </a:r>
          </a:p>
        </p:txBody>
      </p:sp>
      <p:cxnSp>
        <p:nvCxnSpPr>
          <p:cNvPr id="110656" name="AutoShape 71"/>
          <p:cNvCxnSpPr>
            <a:cxnSpLocks noChangeShapeType="1"/>
            <a:stCxn id="110644" idx="0"/>
          </p:cNvCxnSpPr>
          <p:nvPr/>
        </p:nvCxnSpPr>
        <p:spPr bwMode="auto">
          <a:xfrm rot="5400000" flipH="1">
            <a:off x="5246688" y="3502025"/>
            <a:ext cx="673100" cy="549275"/>
          </a:xfrm>
          <a:prstGeom prst="bentConnector3">
            <a:avLst>
              <a:gd name="adj1" fmla="val 50000"/>
            </a:avLst>
          </a:prstGeom>
          <a:noFill/>
          <a:ln w="9525">
            <a:solidFill>
              <a:schemeClr val="tx1"/>
            </a:solidFill>
            <a:miter lim="800000"/>
            <a:headEnd type="triangle" w="med" len="med"/>
            <a:tailEnd type="triangle" w="med" len="med"/>
          </a:ln>
        </p:spPr>
      </p:cxnSp>
      <p:sp>
        <p:nvSpPr>
          <p:cNvPr id="128048" name="AutoShape 48"/>
          <p:cNvSpPr>
            <a:spLocks noChangeArrowheads="1"/>
          </p:cNvSpPr>
          <p:nvPr/>
        </p:nvSpPr>
        <p:spPr bwMode="auto">
          <a:xfrm>
            <a:off x="2794000" y="5003800"/>
            <a:ext cx="3022600" cy="1524000"/>
          </a:xfrm>
          <a:prstGeom prst="wedgeRectCallout">
            <a:avLst>
              <a:gd name="adj1" fmla="val 98477"/>
              <a:gd name="adj2" fmla="val -69481"/>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Component Implementation Instances are loaded into the Container &amp; are automatically integrated into FLARe</a:t>
            </a:r>
          </a:p>
        </p:txBody>
      </p:sp>
      <p:sp>
        <p:nvSpPr>
          <p:cNvPr id="110658"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B116D4F1-B30A-46E1-8083-2DDE03E24E5F}" type="slidenum">
              <a:rPr lang="en-US" sz="1400"/>
              <a:pPr algn="r" eaLnBrk="0" hangingPunct="0"/>
              <a:t>185</a:t>
            </a:fld>
            <a:endParaRPr lang="en-US" sz="1400"/>
          </a:p>
        </p:txBody>
      </p:sp>
      <p:sp>
        <p:nvSpPr>
          <p:cNvPr id="71" name="Rectangle 2"/>
          <p:cNvSpPr txBox="1">
            <a:spLocks noChangeArrowheads="1"/>
          </p:cNvSpPr>
          <p:nvPr/>
        </p:nvSpPr>
        <p:spPr bwMode="auto">
          <a:xfrm>
            <a:off x="454025" y="-76200"/>
            <a:ext cx="8326438" cy="663575"/>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Single Component Replication Solutions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8"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C53E383E-05A4-4C52-844A-0306C9D38830}" type="slidenum">
              <a:rPr lang="en-US" sz="1400"/>
              <a:pPr algn="r" eaLnBrk="0" hangingPunct="0"/>
              <a:t>186</a:t>
            </a:fld>
            <a:endParaRPr lang="en-US" sz="1400"/>
          </a:p>
        </p:txBody>
      </p:sp>
      <p:sp>
        <p:nvSpPr>
          <p:cNvPr id="114690" name="Rectangle 2"/>
          <p:cNvSpPr>
            <a:spLocks noGrp="1" noChangeArrowheads="1"/>
          </p:cNvSpPr>
          <p:nvPr>
            <p:ph type="title" idx="4294967295"/>
          </p:nvPr>
        </p:nvSpPr>
        <p:spPr>
          <a:xfrm>
            <a:off x="0" y="-76200"/>
            <a:ext cx="9144000" cy="617538"/>
          </a:xfrm>
        </p:spPr>
        <p:txBody>
          <a:bodyPr/>
          <a:lstStyle/>
          <a:p>
            <a:r>
              <a:rPr lang="en-US" dirty="0"/>
              <a:t>Component State Synchronization w/CHESS</a:t>
            </a:r>
          </a:p>
        </p:txBody>
      </p:sp>
      <p:sp>
        <p:nvSpPr>
          <p:cNvPr id="114691" name="Rectangle 3"/>
          <p:cNvSpPr>
            <a:spLocks noGrp="1" noChangeArrowheads="1"/>
          </p:cNvSpPr>
          <p:nvPr>
            <p:ph type="body" idx="4294967295"/>
          </p:nvPr>
        </p:nvSpPr>
        <p:spPr>
          <a:xfrm>
            <a:off x="582613" y="1236663"/>
            <a:ext cx="7908925" cy="587375"/>
          </a:xfrm>
        </p:spPr>
        <p:txBody>
          <a:bodyPr/>
          <a:lstStyle/>
          <a:p>
            <a:pPr marL="0" indent="0">
              <a:buFont typeface="Wingdings" pitchFamily="-123" charset="2"/>
              <a:buNone/>
            </a:pPr>
            <a:r>
              <a:rPr lang="en-US" sz="1800"/>
              <a:t>Components maintain internal state that needs to be propagated to backup replicas</a:t>
            </a:r>
          </a:p>
        </p:txBody>
      </p:sp>
      <p:sp>
        <p:nvSpPr>
          <p:cNvPr id="128063" name="Oval 63"/>
          <p:cNvSpPr>
            <a:spLocks noChangeArrowheads="1"/>
          </p:cNvSpPr>
          <p:nvPr/>
        </p:nvSpPr>
        <p:spPr bwMode="auto">
          <a:xfrm>
            <a:off x="3246438" y="5341938"/>
            <a:ext cx="5287962" cy="1008062"/>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b="1"/>
              <a:t>“Archive”</a:t>
            </a:r>
            <a:endParaRPr lang="en-US" sz="1800" b="1">
              <a:latin typeface="Courier New" pitchFamily="-123" charset="0"/>
            </a:endParaRPr>
          </a:p>
        </p:txBody>
      </p:sp>
      <p:sp>
        <p:nvSpPr>
          <p:cNvPr id="114693" name="Oval 64"/>
          <p:cNvSpPr>
            <a:spLocks noChangeArrowheads="1"/>
          </p:cNvSpPr>
          <p:nvPr/>
        </p:nvSpPr>
        <p:spPr bwMode="auto">
          <a:xfrm>
            <a:off x="7138988" y="4903788"/>
            <a:ext cx="1011237"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R3</a:t>
            </a:r>
          </a:p>
        </p:txBody>
      </p:sp>
      <p:sp>
        <p:nvSpPr>
          <p:cNvPr id="114694" name="Oval 65"/>
          <p:cNvSpPr>
            <a:spLocks noChangeArrowheads="1"/>
          </p:cNvSpPr>
          <p:nvPr/>
        </p:nvSpPr>
        <p:spPr bwMode="auto">
          <a:xfrm>
            <a:off x="6143625" y="4051300"/>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R2</a:t>
            </a:r>
          </a:p>
        </p:txBody>
      </p:sp>
      <p:sp>
        <p:nvSpPr>
          <p:cNvPr id="114695" name="Oval 66"/>
          <p:cNvSpPr>
            <a:spLocks noChangeArrowheads="1"/>
          </p:cNvSpPr>
          <p:nvPr/>
        </p:nvSpPr>
        <p:spPr bwMode="auto">
          <a:xfrm>
            <a:off x="3663950" y="4943475"/>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R1</a:t>
            </a:r>
          </a:p>
        </p:txBody>
      </p:sp>
      <p:sp>
        <p:nvSpPr>
          <p:cNvPr id="96267" name="AutoShape 11"/>
          <p:cNvSpPr>
            <a:spLocks noChangeArrowheads="1"/>
          </p:cNvSpPr>
          <p:nvPr/>
        </p:nvSpPr>
        <p:spPr bwMode="auto">
          <a:xfrm>
            <a:off x="4419600" y="51689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96266" name="AutoShape 10"/>
          <p:cNvSpPr>
            <a:spLocks noChangeArrowheads="1"/>
          </p:cNvSpPr>
          <p:nvPr/>
        </p:nvSpPr>
        <p:spPr bwMode="auto">
          <a:xfrm>
            <a:off x="5016500" y="2070100"/>
            <a:ext cx="3657600" cy="1689100"/>
          </a:xfrm>
          <a:prstGeom prst="wedgeRectCallout">
            <a:avLst>
              <a:gd name="adj1" fmla="val -58074"/>
              <a:gd name="adj2" fmla="val 142949"/>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marL="292100" indent="-292100" eaLnBrk="0" hangingPunct="0">
              <a:lnSpc>
                <a:spcPct val="80000"/>
              </a:lnSpc>
              <a:spcBef>
                <a:spcPct val="75000"/>
              </a:spcBef>
              <a:buClr>
                <a:srgbClr val="006699"/>
              </a:buClr>
              <a:buFont typeface="Wingdings" pitchFamily="-123" charset="2"/>
              <a:buNone/>
            </a:pPr>
            <a:r>
              <a:rPr lang="en-US" sz="1800"/>
              <a:t>State per Component can vary in</a:t>
            </a:r>
          </a:p>
          <a:p>
            <a:pPr marL="292100" indent="-292100" eaLnBrk="0" hangingPunct="0">
              <a:lnSpc>
                <a:spcPct val="80000"/>
              </a:lnSpc>
              <a:spcBef>
                <a:spcPct val="75000"/>
              </a:spcBef>
              <a:buClr>
                <a:srgbClr val="006699"/>
              </a:buClr>
              <a:buFont typeface="Wingdings" pitchFamily="-123" charset="2"/>
              <a:buNone/>
            </a:pPr>
            <a:endParaRPr lang="en-US" sz="900"/>
          </a:p>
          <a:p>
            <a:pPr marL="292100" indent="-292100" eaLnBrk="0" hangingPunct="0">
              <a:lnSpc>
                <a:spcPct val="80000"/>
              </a:lnSpc>
              <a:spcBef>
                <a:spcPct val="20000"/>
              </a:spcBef>
              <a:buClr>
                <a:schemeClr val="tx1"/>
              </a:buClr>
              <a:buSzPct val="110000"/>
              <a:buFontTx/>
              <a:buAutoNum type="arabicPeriod"/>
            </a:pPr>
            <a:r>
              <a:rPr lang="en-US" sz="1800"/>
              <a:t>Location</a:t>
            </a:r>
          </a:p>
          <a:p>
            <a:pPr marL="292100" indent="-292100" eaLnBrk="0" hangingPunct="0">
              <a:lnSpc>
                <a:spcPct val="80000"/>
              </a:lnSpc>
              <a:spcBef>
                <a:spcPct val="20000"/>
              </a:spcBef>
              <a:buClr>
                <a:schemeClr val="tx1"/>
              </a:buClr>
              <a:buSzPct val="110000"/>
              <a:buFontTx/>
              <a:buAutoNum type="arabicPeriod"/>
            </a:pPr>
            <a:r>
              <a:rPr lang="en-US" sz="1800"/>
              <a:t>Size</a:t>
            </a:r>
          </a:p>
          <a:p>
            <a:pPr marL="292100" indent="-292100" eaLnBrk="0" hangingPunct="0">
              <a:lnSpc>
                <a:spcPct val="80000"/>
              </a:lnSpc>
              <a:spcBef>
                <a:spcPct val="20000"/>
              </a:spcBef>
              <a:buClr>
                <a:schemeClr val="tx1"/>
              </a:buClr>
              <a:buSzPct val="110000"/>
              <a:buFontTx/>
              <a:buAutoNum type="arabicPeriod"/>
            </a:pPr>
            <a:r>
              <a:rPr lang="en-US" sz="1800"/>
              <a:t>Complexity &amp; Distribution</a:t>
            </a:r>
          </a:p>
          <a:p>
            <a:pPr marL="292100" indent="-292100" eaLnBrk="0" hangingPunct="0">
              <a:lnSpc>
                <a:spcPct val="80000"/>
              </a:lnSpc>
              <a:spcBef>
                <a:spcPct val="20000"/>
              </a:spcBef>
              <a:buClr>
                <a:schemeClr val="tx1"/>
              </a:buClr>
              <a:buSzPct val="110000"/>
              <a:buFontTx/>
              <a:buAutoNum type="arabicPeriod"/>
            </a:pPr>
            <a:r>
              <a:rPr lang="en-US" sz="1800"/>
              <a:t>Dynamics of Changes</a:t>
            </a:r>
          </a:p>
        </p:txBody>
      </p:sp>
      <p:sp>
        <p:nvSpPr>
          <p:cNvPr id="114698" name="Rectangle 11"/>
          <p:cNvSpPr>
            <a:spLocks noChangeArrowheads="1"/>
          </p:cNvSpPr>
          <p:nvPr/>
        </p:nvSpPr>
        <p:spPr bwMode="auto">
          <a:xfrm>
            <a:off x="431800" y="3040063"/>
            <a:ext cx="2628900" cy="915987"/>
          </a:xfrm>
          <a:prstGeom prst="rect">
            <a:avLst/>
          </a:prstGeom>
          <a:noFill/>
          <a:ln w="9525">
            <a:noFill/>
            <a:miter lim="800000"/>
            <a:headEnd/>
            <a:tailEnd/>
          </a:ln>
        </p:spPr>
        <p:txBody>
          <a:bodyPr>
            <a:prstTxWarp prst="textNoShape">
              <a:avLst/>
            </a:prstTxWarp>
            <a:spAutoFit/>
          </a:bodyPr>
          <a:lstStyle/>
          <a:p>
            <a:r>
              <a:rPr lang="en-US" sz="1800" i="1"/>
              <a:t>CHESS = “Components with HEterogeneous State Synchronization”</a:t>
            </a:r>
            <a:endParaRPr lang="en-US" sz="1800" i="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7" grpId="0" animBg="1"/>
      <p:bldP spid="96266"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C1F16354-37BE-4C37-AF4D-AE3975041907}" type="slidenum">
              <a:rPr lang="en-US" sz="1400"/>
              <a:pPr algn="r" eaLnBrk="0" hangingPunct="0"/>
              <a:t>187</a:t>
            </a:fld>
            <a:endParaRPr lang="en-US" sz="1400"/>
          </a:p>
        </p:txBody>
      </p:sp>
      <p:sp>
        <p:nvSpPr>
          <p:cNvPr id="116738" name="Rectangle 3"/>
          <p:cNvSpPr>
            <a:spLocks noGrp="1" noChangeArrowheads="1"/>
          </p:cNvSpPr>
          <p:nvPr>
            <p:ph type="body" idx="4294967295"/>
          </p:nvPr>
        </p:nvSpPr>
        <p:spPr>
          <a:xfrm>
            <a:off x="582613" y="1236663"/>
            <a:ext cx="7908925" cy="587375"/>
          </a:xfrm>
        </p:spPr>
        <p:txBody>
          <a:bodyPr/>
          <a:lstStyle/>
          <a:p>
            <a:pPr marL="0" indent="0">
              <a:buFont typeface="Wingdings" pitchFamily="-123" charset="2"/>
              <a:buNone/>
            </a:pPr>
            <a:r>
              <a:rPr lang="en-US" sz="1800"/>
              <a:t>Components maintain internal state that needs to be propagated to backup replicas</a:t>
            </a:r>
          </a:p>
        </p:txBody>
      </p:sp>
      <p:sp>
        <p:nvSpPr>
          <p:cNvPr id="128063" name="Oval 63"/>
          <p:cNvSpPr>
            <a:spLocks noChangeArrowheads="1"/>
          </p:cNvSpPr>
          <p:nvPr/>
        </p:nvSpPr>
        <p:spPr bwMode="auto">
          <a:xfrm>
            <a:off x="3246438" y="5341938"/>
            <a:ext cx="5287962" cy="1008062"/>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b="1"/>
              <a:t>“Archive”</a:t>
            </a:r>
            <a:endParaRPr lang="en-US" sz="1800" b="1">
              <a:latin typeface="Courier New" pitchFamily="-123" charset="0"/>
            </a:endParaRPr>
          </a:p>
        </p:txBody>
      </p:sp>
      <p:sp>
        <p:nvSpPr>
          <p:cNvPr id="116740" name="Oval 64"/>
          <p:cNvSpPr>
            <a:spLocks noChangeArrowheads="1"/>
          </p:cNvSpPr>
          <p:nvPr/>
        </p:nvSpPr>
        <p:spPr bwMode="auto">
          <a:xfrm>
            <a:off x="7138988" y="4903788"/>
            <a:ext cx="1011237"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R3</a:t>
            </a:r>
          </a:p>
        </p:txBody>
      </p:sp>
      <p:sp>
        <p:nvSpPr>
          <p:cNvPr id="116741" name="Oval 65"/>
          <p:cNvSpPr>
            <a:spLocks noChangeArrowheads="1"/>
          </p:cNvSpPr>
          <p:nvPr/>
        </p:nvSpPr>
        <p:spPr bwMode="auto">
          <a:xfrm>
            <a:off x="6143625" y="4051300"/>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R2</a:t>
            </a:r>
          </a:p>
        </p:txBody>
      </p:sp>
      <p:sp>
        <p:nvSpPr>
          <p:cNvPr id="116742" name="Oval 66"/>
          <p:cNvSpPr>
            <a:spLocks noChangeArrowheads="1"/>
          </p:cNvSpPr>
          <p:nvPr/>
        </p:nvSpPr>
        <p:spPr bwMode="auto">
          <a:xfrm>
            <a:off x="3663950" y="4943475"/>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R1</a:t>
            </a:r>
          </a:p>
        </p:txBody>
      </p:sp>
      <p:sp>
        <p:nvSpPr>
          <p:cNvPr id="116743" name="AutoShape 9"/>
          <p:cNvSpPr>
            <a:spLocks noChangeArrowheads="1"/>
          </p:cNvSpPr>
          <p:nvPr/>
        </p:nvSpPr>
        <p:spPr bwMode="auto">
          <a:xfrm>
            <a:off x="4419600" y="51689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grpSp>
        <p:nvGrpSpPr>
          <p:cNvPr id="2" name="Group 17"/>
          <p:cNvGrpSpPr>
            <a:grpSpLocks/>
          </p:cNvGrpSpPr>
          <p:nvPr/>
        </p:nvGrpSpPr>
        <p:grpSpPr bwMode="auto">
          <a:xfrm>
            <a:off x="6286500" y="4724400"/>
            <a:ext cx="1435100" cy="1358900"/>
            <a:chOff x="3960" y="2976"/>
            <a:chExt cx="904" cy="856"/>
          </a:xfrm>
        </p:grpSpPr>
        <p:sp>
          <p:nvSpPr>
            <p:cNvPr id="116748" name="AutoShape 11"/>
            <p:cNvSpPr>
              <a:spLocks noChangeArrowheads="1"/>
            </p:cNvSpPr>
            <p:nvPr/>
          </p:nvSpPr>
          <p:spPr bwMode="auto">
            <a:xfrm>
              <a:off x="3960" y="2976"/>
              <a:ext cx="288" cy="296"/>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116749" name="AutoShape 12"/>
            <p:cNvSpPr>
              <a:spLocks noChangeArrowheads="1"/>
            </p:cNvSpPr>
            <p:nvPr/>
          </p:nvSpPr>
          <p:spPr bwMode="auto">
            <a:xfrm>
              <a:off x="4576" y="3536"/>
              <a:ext cx="288" cy="296"/>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grpSp>
      <p:cxnSp>
        <p:nvCxnSpPr>
          <p:cNvPr id="116745" name="AutoShape 13"/>
          <p:cNvCxnSpPr>
            <a:cxnSpLocks noChangeShapeType="1"/>
            <a:stCxn id="116743" idx="4"/>
            <a:endCxn id="116748" idx="2"/>
          </p:cNvCxnSpPr>
          <p:nvPr/>
        </p:nvCxnSpPr>
        <p:spPr bwMode="auto">
          <a:xfrm flipV="1">
            <a:off x="4876800" y="4959350"/>
            <a:ext cx="1409700" cy="444500"/>
          </a:xfrm>
          <a:prstGeom prst="straightConnector1">
            <a:avLst/>
          </a:prstGeom>
          <a:noFill/>
          <a:ln w="38100">
            <a:solidFill>
              <a:schemeClr val="tx1"/>
            </a:solidFill>
            <a:prstDash val="dash"/>
            <a:round/>
            <a:headEnd/>
            <a:tailEnd type="triangle" w="med" len="med"/>
          </a:ln>
        </p:spPr>
      </p:cxnSp>
      <p:cxnSp>
        <p:nvCxnSpPr>
          <p:cNvPr id="116746" name="AutoShape 14"/>
          <p:cNvCxnSpPr>
            <a:cxnSpLocks noChangeShapeType="1"/>
            <a:stCxn id="116743" idx="4"/>
            <a:endCxn id="116749" idx="2"/>
          </p:cNvCxnSpPr>
          <p:nvPr/>
        </p:nvCxnSpPr>
        <p:spPr bwMode="auto">
          <a:xfrm>
            <a:off x="4876800" y="5403850"/>
            <a:ext cx="2387600" cy="444500"/>
          </a:xfrm>
          <a:prstGeom prst="straightConnector1">
            <a:avLst/>
          </a:prstGeom>
          <a:noFill/>
          <a:ln w="38100">
            <a:solidFill>
              <a:schemeClr val="tx1"/>
            </a:solidFill>
            <a:prstDash val="dash"/>
            <a:round/>
            <a:headEnd/>
            <a:tailEnd type="triangle" w="med" len="med"/>
          </a:ln>
        </p:spPr>
      </p:cxnSp>
      <p:sp>
        <p:nvSpPr>
          <p:cNvPr id="16" name="Rectangle 2"/>
          <p:cNvSpPr txBox="1">
            <a:spLocks noChangeArrowheads="1"/>
          </p:cNvSpPr>
          <p:nvPr/>
        </p:nvSpPr>
        <p:spPr bwMode="auto">
          <a:xfrm>
            <a:off x="0" y="-76200"/>
            <a:ext cx="9144000" cy="6175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Component State Synchronization w/CHESS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092BC18E-6FC4-485B-901B-1117705C88CA}" type="slidenum">
              <a:rPr lang="en-US" sz="1400"/>
              <a:pPr algn="r" eaLnBrk="0" hangingPunct="0"/>
              <a:t>188</a:t>
            </a:fld>
            <a:endParaRPr lang="en-US" sz="1400"/>
          </a:p>
        </p:txBody>
      </p:sp>
      <p:sp>
        <p:nvSpPr>
          <p:cNvPr id="118786" name="Rectangle 3"/>
          <p:cNvSpPr>
            <a:spLocks noGrp="1" noChangeArrowheads="1"/>
          </p:cNvSpPr>
          <p:nvPr>
            <p:ph type="body" idx="4294967295"/>
          </p:nvPr>
        </p:nvSpPr>
        <p:spPr>
          <a:xfrm>
            <a:off x="582613" y="1236663"/>
            <a:ext cx="7908925" cy="1798637"/>
          </a:xfrm>
        </p:spPr>
        <p:txBody>
          <a:bodyPr/>
          <a:lstStyle/>
          <a:p>
            <a:pPr marL="0" indent="0">
              <a:buFont typeface="Wingdings" pitchFamily="-123" charset="2"/>
              <a:buNone/>
            </a:pPr>
            <a:r>
              <a:rPr lang="en-US" sz="1800"/>
              <a:t>Components maintain internal state that needs to be propagated to backup </a:t>
            </a:r>
            <a:r>
              <a:rPr lang="en-US" sz="1800" smtClean="0"/>
              <a:t>replicas</a:t>
            </a:r>
            <a:endParaRPr lang="en-US" sz="1800"/>
          </a:p>
          <a:p>
            <a:pPr marL="0" indent="0">
              <a:buFont typeface="Arial" pitchFamily="-123" charset="0"/>
              <a:buNone/>
            </a:pPr>
            <a:r>
              <a:rPr lang="en-US" sz="1800"/>
              <a:t>The CHESS Framework applies the Strategy pattern to allow</a:t>
            </a:r>
          </a:p>
          <a:p>
            <a:pPr marL="0" indent="0">
              <a:buFont typeface="Arial" pitchFamily="-123" charset="0"/>
              <a:buNone/>
            </a:pPr>
            <a:endParaRPr lang="en-US" sz="1800"/>
          </a:p>
          <a:p>
            <a:pPr marL="0" indent="0">
              <a:spcBef>
                <a:spcPct val="20000"/>
              </a:spcBef>
              <a:buFont typeface="Arial" pitchFamily="-123" charset="0"/>
              <a:buAutoNum type="arabicPeriod"/>
            </a:pPr>
            <a:r>
              <a:rPr lang="en-US" sz="1800"/>
              <a:t> Registration of component instances in the local process space</a:t>
            </a:r>
          </a:p>
        </p:txBody>
      </p:sp>
      <p:sp>
        <p:nvSpPr>
          <p:cNvPr id="128063" name="Oval 63"/>
          <p:cNvSpPr>
            <a:spLocks noChangeArrowheads="1"/>
          </p:cNvSpPr>
          <p:nvPr/>
        </p:nvSpPr>
        <p:spPr bwMode="auto">
          <a:xfrm>
            <a:off x="3246438" y="5341938"/>
            <a:ext cx="5287962" cy="1008062"/>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b="1"/>
              <a:t>“Archive”</a:t>
            </a:r>
            <a:endParaRPr lang="en-US" sz="1800" b="1">
              <a:latin typeface="Courier New" pitchFamily="-123" charset="0"/>
            </a:endParaRPr>
          </a:p>
        </p:txBody>
      </p:sp>
      <p:sp>
        <p:nvSpPr>
          <p:cNvPr id="118788" name="Oval 64"/>
          <p:cNvSpPr>
            <a:spLocks noChangeArrowheads="1"/>
          </p:cNvSpPr>
          <p:nvPr/>
        </p:nvSpPr>
        <p:spPr bwMode="auto">
          <a:xfrm>
            <a:off x="7138988" y="4903788"/>
            <a:ext cx="1011237"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R3</a:t>
            </a:r>
          </a:p>
        </p:txBody>
      </p:sp>
      <p:sp>
        <p:nvSpPr>
          <p:cNvPr id="118789" name="Oval 65"/>
          <p:cNvSpPr>
            <a:spLocks noChangeArrowheads="1"/>
          </p:cNvSpPr>
          <p:nvPr/>
        </p:nvSpPr>
        <p:spPr bwMode="auto">
          <a:xfrm>
            <a:off x="6143625" y="4051300"/>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R2</a:t>
            </a:r>
          </a:p>
        </p:txBody>
      </p:sp>
      <p:sp>
        <p:nvSpPr>
          <p:cNvPr id="118790" name="Oval 66"/>
          <p:cNvSpPr>
            <a:spLocks noChangeArrowheads="1"/>
          </p:cNvSpPr>
          <p:nvPr/>
        </p:nvSpPr>
        <p:spPr bwMode="auto">
          <a:xfrm>
            <a:off x="3663950" y="4943475"/>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R1</a:t>
            </a:r>
          </a:p>
        </p:txBody>
      </p:sp>
      <p:sp>
        <p:nvSpPr>
          <p:cNvPr id="118791" name="AutoShape 9"/>
          <p:cNvSpPr>
            <a:spLocks noChangeArrowheads="1"/>
          </p:cNvSpPr>
          <p:nvPr/>
        </p:nvSpPr>
        <p:spPr bwMode="auto">
          <a:xfrm>
            <a:off x="4419600" y="51689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118792" name="AutoShape 11"/>
          <p:cNvSpPr>
            <a:spLocks noChangeArrowheads="1"/>
          </p:cNvSpPr>
          <p:nvPr/>
        </p:nvSpPr>
        <p:spPr bwMode="auto">
          <a:xfrm>
            <a:off x="6286500" y="47244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118793" name="AutoShape 12"/>
          <p:cNvSpPr>
            <a:spLocks noChangeArrowheads="1"/>
          </p:cNvSpPr>
          <p:nvPr/>
        </p:nvSpPr>
        <p:spPr bwMode="auto">
          <a:xfrm>
            <a:off x="7264400" y="56134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cxnSp>
        <p:nvCxnSpPr>
          <p:cNvPr id="118794" name="AutoShape 13"/>
          <p:cNvCxnSpPr>
            <a:cxnSpLocks noChangeShapeType="1"/>
            <a:stCxn id="118791" idx="4"/>
            <a:endCxn id="118792" idx="2"/>
          </p:cNvCxnSpPr>
          <p:nvPr/>
        </p:nvCxnSpPr>
        <p:spPr bwMode="auto">
          <a:xfrm flipV="1">
            <a:off x="4876800" y="4959350"/>
            <a:ext cx="1409700" cy="444500"/>
          </a:xfrm>
          <a:prstGeom prst="straightConnector1">
            <a:avLst/>
          </a:prstGeom>
          <a:noFill/>
          <a:ln w="38100">
            <a:solidFill>
              <a:schemeClr val="tx1"/>
            </a:solidFill>
            <a:prstDash val="dash"/>
            <a:round/>
            <a:headEnd/>
            <a:tailEnd type="triangle" w="med" len="med"/>
          </a:ln>
        </p:spPr>
      </p:cxnSp>
      <p:cxnSp>
        <p:nvCxnSpPr>
          <p:cNvPr id="118795" name="AutoShape 14"/>
          <p:cNvCxnSpPr>
            <a:cxnSpLocks noChangeShapeType="1"/>
            <a:stCxn id="118791" idx="4"/>
            <a:endCxn id="118793" idx="2"/>
          </p:cNvCxnSpPr>
          <p:nvPr/>
        </p:nvCxnSpPr>
        <p:spPr bwMode="auto">
          <a:xfrm>
            <a:off x="4876800" y="5403850"/>
            <a:ext cx="2387600" cy="444500"/>
          </a:xfrm>
          <a:prstGeom prst="straightConnector1">
            <a:avLst/>
          </a:prstGeom>
          <a:noFill/>
          <a:ln w="38100">
            <a:solidFill>
              <a:schemeClr val="tx1"/>
            </a:solidFill>
            <a:prstDash val="dash"/>
            <a:round/>
            <a:headEnd/>
            <a:tailEnd type="triangle" w="med" len="med"/>
          </a:ln>
        </p:spPr>
      </p:cxnSp>
      <p:sp>
        <p:nvSpPr>
          <p:cNvPr id="118796" name="Rectangle 15" descr="Solid diamond"/>
          <p:cNvSpPr>
            <a:spLocks noChangeArrowheads="1"/>
          </p:cNvSpPr>
          <p:nvPr/>
        </p:nvSpPr>
        <p:spPr bwMode="auto">
          <a:xfrm>
            <a:off x="5054600" y="4940300"/>
            <a:ext cx="914400" cy="800100"/>
          </a:xfrm>
          <a:prstGeom prst="rect">
            <a:avLst/>
          </a:prstGeom>
          <a:pattFill prst="solidDmnd">
            <a:fgClr>
              <a:srgbClr val="CCCCCC"/>
            </a:fgClr>
            <a:bgClr>
              <a:schemeClr val="bg1"/>
            </a:bgClr>
          </a:pattFill>
          <a:ln w="9525">
            <a:solidFill>
              <a:schemeClr val="tx1"/>
            </a:solidFill>
            <a:miter lim="800000"/>
            <a:headEnd/>
            <a:tailEnd/>
          </a:ln>
        </p:spPr>
        <p:txBody>
          <a:bodyPr wrap="none" anchor="ctr">
            <a:prstTxWarp prst="textNoShape">
              <a:avLst/>
            </a:prstTxWarp>
          </a:bodyPr>
          <a:lstStyle/>
          <a:p>
            <a:pPr algn="ctr"/>
            <a:r>
              <a:rPr lang="en-US" sz="1800" b="1"/>
              <a:t>CHESS</a:t>
            </a:r>
          </a:p>
        </p:txBody>
      </p:sp>
      <p:sp>
        <p:nvSpPr>
          <p:cNvPr id="16" name="Rectangle 2"/>
          <p:cNvSpPr txBox="1">
            <a:spLocks noChangeArrowheads="1"/>
          </p:cNvSpPr>
          <p:nvPr/>
        </p:nvSpPr>
        <p:spPr bwMode="auto">
          <a:xfrm>
            <a:off x="0" y="-76200"/>
            <a:ext cx="9144000" cy="6175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Component State Synchronization w/CHESS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62ED9E43-042E-47F3-ADE7-626804B35D31}" type="slidenum">
              <a:rPr lang="en-US" sz="1400"/>
              <a:pPr algn="r" eaLnBrk="0" hangingPunct="0"/>
              <a:t>189</a:t>
            </a:fld>
            <a:endParaRPr lang="en-US" sz="1400"/>
          </a:p>
        </p:txBody>
      </p:sp>
      <p:sp>
        <p:nvSpPr>
          <p:cNvPr id="120834" name="Rectangle 3"/>
          <p:cNvSpPr>
            <a:spLocks noGrp="1" noChangeArrowheads="1"/>
          </p:cNvSpPr>
          <p:nvPr>
            <p:ph type="body" idx="4294967295"/>
          </p:nvPr>
        </p:nvSpPr>
        <p:spPr>
          <a:xfrm>
            <a:off x="582613" y="1236663"/>
            <a:ext cx="7908925" cy="2652712"/>
          </a:xfrm>
        </p:spPr>
        <p:txBody>
          <a:bodyPr/>
          <a:lstStyle/>
          <a:p>
            <a:pPr marL="0" indent="0">
              <a:buFont typeface="Wingdings" pitchFamily="-123" charset="2"/>
              <a:buNone/>
              <a:tabLst>
                <a:tab pos="280988" algn="l"/>
              </a:tabLst>
            </a:pPr>
            <a:r>
              <a:rPr lang="en-US" sz="1800"/>
              <a:t>Components maintain internal state that needs to be propagated to backup </a:t>
            </a:r>
            <a:r>
              <a:rPr lang="en-US" sz="1800" smtClean="0"/>
              <a:t>replicas</a:t>
            </a:r>
            <a:endParaRPr lang="en-US" sz="1800"/>
          </a:p>
          <a:p>
            <a:pPr marL="0" indent="0">
              <a:buFont typeface="Arial" pitchFamily="-123" charset="0"/>
              <a:buNone/>
              <a:tabLst>
                <a:tab pos="280988" algn="l"/>
              </a:tabLst>
            </a:pPr>
            <a:r>
              <a:rPr lang="en-US" sz="1800"/>
              <a:t>The CHESS Framework applies the Strategy pattern to allow</a:t>
            </a:r>
          </a:p>
          <a:p>
            <a:pPr marL="0" indent="0">
              <a:buFont typeface="Arial" pitchFamily="-123" charset="0"/>
              <a:buNone/>
              <a:tabLst>
                <a:tab pos="280988" algn="l"/>
              </a:tabLst>
            </a:pPr>
            <a:endParaRPr lang="en-US" sz="1800"/>
          </a:p>
          <a:p>
            <a:pPr marL="0" indent="0">
              <a:spcBef>
                <a:spcPct val="20000"/>
              </a:spcBef>
              <a:buFont typeface="Arial" pitchFamily="-123" charset="0"/>
              <a:buAutoNum type="arabicPeriod"/>
              <a:tabLst>
                <a:tab pos="280988" algn="l"/>
              </a:tabLst>
            </a:pPr>
            <a:r>
              <a:rPr lang="en-US" sz="1800"/>
              <a:t> Registration of component instances in the local process space</a:t>
            </a:r>
          </a:p>
          <a:p>
            <a:pPr marL="0" indent="0">
              <a:spcBef>
                <a:spcPct val="20000"/>
              </a:spcBef>
              <a:buFont typeface="Arial" pitchFamily="-123" charset="0"/>
              <a:buAutoNum type="arabicPeriod"/>
              <a:tabLst>
                <a:tab pos="280988" algn="l"/>
              </a:tabLst>
            </a:pPr>
            <a:r>
              <a:rPr lang="en-US" sz="1800"/>
              <a:t> Choice of the transport protocol for state dissemination (e.g. CORBA or 	DDS)</a:t>
            </a:r>
          </a:p>
          <a:p>
            <a:pPr marL="0" indent="0">
              <a:spcBef>
                <a:spcPct val="20000"/>
              </a:spcBef>
              <a:buFont typeface="Arial" pitchFamily="-123" charset="0"/>
              <a:buAutoNum type="arabicPeriod"/>
              <a:tabLst>
                <a:tab pos="280988" algn="l"/>
              </a:tabLst>
            </a:pPr>
            <a:endParaRPr lang="en-US" sz="1800"/>
          </a:p>
        </p:txBody>
      </p:sp>
      <p:sp>
        <p:nvSpPr>
          <p:cNvPr id="128063" name="Oval 63"/>
          <p:cNvSpPr>
            <a:spLocks noChangeArrowheads="1"/>
          </p:cNvSpPr>
          <p:nvPr/>
        </p:nvSpPr>
        <p:spPr bwMode="auto">
          <a:xfrm>
            <a:off x="3246438" y="5341938"/>
            <a:ext cx="5287962" cy="1008062"/>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b="1"/>
              <a:t>“Archive”</a:t>
            </a:r>
            <a:endParaRPr lang="en-US" sz="1800" b="1">
              <a:latin typeface="Courier New" pitchFamily="-123" charset="0"/>
            </a:endParaRPr>
          </a:p>
        </p:txBody>
      </p:sp>
      <p:sp>
        <p:nvSpPr>
          <p:cNvPr id="120836" name="Oval 64"/>
          <p:cNvSpPr>
            <a:spLocks noChangeArrowheads="1"/>
          </p:cNvSpPr>
          <p:nvPr/>
        </p:nvSpPr>
        <p:spPr bwMode="auto">
          <a:xfrm>
            <a:off x="7138988" y="4903788"/>
            <a:ext cx="1011237"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R3</a:t>
            </a:r>
          </a:p>
        </p:txBody>
      </p:sp>
      <p:sp>
        <p:nvSpPr>
          <p:cNvPr id="120837" name="Oval 65"/>
          <p:cNvSpPr>
            <a:spLocks noChangeArrowheads="1"/>
          </p:cNvSpPr>
          <p:nvPr/>
        </p:nvSpPr>
        <p:spPr bwMode="auto">
          <a:xfrm>
            <a:off x="6143625" y="4051300"/>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R2</a:t>
            </a:r>
          </a:p>
        </p:txBody>
      </p:sp>
      <p:sp>
        <p:nvSpPr>
          <p:cNvPr id="120838" name="Oval 66"/>
          <p:cNvSpPr>
            <a:spLocks noChangeArrowheads="1"/>
          </p:cNvSpPr>
          <p:nvPr/>
        </p:nvSpPr>
        <p:spPr bwMode="auto">
          <a:xfrm>
            <a:off x="3663950" y="4943475"/>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R1</a:t>
            </a:r>
          </a:p>
        </p:txBody>
      </p:sp>
      <p:sp>
        <p:nvSpPr>
          <p:cNvPr id="120839" name="AutoShape 9"/>
          <p:cNvSpPr>
            <a:spLocks noChangeArrowheads="1"/>
          </p:cNvSpPr>
          <p:nvPr/>
        </p:nvSpPr>
        <p:spPr bwMode="auto">
          <a:xfrm>
            <a:off x="4419600" y="51689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120840" name="AutoShape 10"/>
          <p:cNvSpPr>
            <a:spLocks noChangeArrowheads="1"/>
          </p:cNvSpPr>
          <p:nvPr/>
        </p:nvSpPr>
        <p:spPr bwMode="auto">
          <a:xfrm>
            <a:off x="6286500" y="47244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120841" name="AutoShape 11"/>
          <p:cNvSpPr>
            <a:spLocks noChangeArrowheads="1"/>
          </p:cNvSpPr>
          <p:nvPr/>
        </p:nvSpPr>
        <p:spPr bwMode="auto">
          <a:xfrm>
            <a:off x="7264400" y="56134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cxnSp>
        <p:nvCxnSpPr>
          <p:cNvPr id="120842" name="AutoShape 12"/>
          <p:cNvCxnSpPr>
            <a:cxnSpLocks noChangeShapeType="1"/>
            <a:stCxn id="120839" idx="4"/>
            <a:endCxn id="120840" idx="2"/>
          </p:cNvCxnSpPr>
          <p:nvPr/>
        </p:nvCxnSpPr>
        <p:spPr bwMode="auto">
          <a:xfrm flipV="1">
            <a:off x="4876800" y="4959350"/>
            <a:ext cx="1409700" cy="444500"/>
          </a:xfrm>
          <a:prstGeom prst="straightConnector1">
            <a:avLst/>
          </a:prstGeom>
          <a:noFill/>
          <a:ln w="38100">
            <a:solidFill>
              <a:schemeClr val="tx1"/>
            </a:solidFill>
            <a:prstDash val="dash"/>
            <a:round/>
            <a:headEnd/>
            <a:tailEnd type="triangle" w="med" len="med"/>
          </a:ln>
        </p:spPr>
      </p:cxnSp>
      <p:cxnSp>
        <p:nvCxnSpPr>
          <p:cNvPr id="120843" name="AutoShape 13"/>
          <p:cNvCxnSpPr>
            <a:cxnSpLocks noChangeShapeType="1"/>
            <a:stCxn id="120839" idx="4"/>
            <a:endCxn id="120841" idx="2"/>
          </p:cNvCxnSpPr>
          <p:nvPr/>
        </p:nvCxnSpPr>
        <p:spPr bwMode="auto">
          <a:xfrm>
            <a:off x="4876800" y="5403850"/>
            <a:ext cx="2387600" cy="444500"/>
          </a:xfrm>
          <a:prstGeom prst="straightConnector1">
            <a:avLst/>
          </a:prstGeom>
          <a:noFill/>
          <a:ln w="38100">
            <a:solidFill>
              <a:schemeClr val="tx1"/>
            </a:solidFill>
            <a:prstDash val="dash"/>
            <a:round/>
            <a:headEnd/>
            <a:tailEnd type="triangle" w="med" len="med"/>
          </a:ln>
        </p:spPr>
      </p:cxnSp>
      <p:sp>
        <p:nvSpPr>
          <p:cNvPr id="120844" name="Rectangle 14" descr="Solid diamond"/>
          <p:cNvSpPr>
            <a:spLocks noChangeArrowheads="1"/>
          </p:cNvSpPr>
          <p:nvPr/>
        </p:nvSpPr>
        <p:spPr bwMode="auto">
          <a:xfrm>
            <a:off x="5054600" y="4940300"/>
            <a:ext cx="914400" cy="800100"/>
          </a:xfrm>
          <a:prstGeom prst="rect">
            <a:avLst/>
          </a:prstGeom>
          <a:pattFill prst="solidDmnd">
            <a:fgClr>
              <a:srgbClr val="CCCCCC"/>
            </a:fgClr>
            <a:bgClr>
              <a:schemeClr val="bg1"/>
            </a:bgClr>
          </a:pattFill>
          <a:ln w="9525">
            <a:solidFill>
              <a:schemeClr val="tx1"/>
            </a:solidFill>
            <a:miter lim="800000"/>
            <a:headEnd/>
            <a:tailEnd/>
          </a:ln>
        </p:spPr>
        <p:txBody>
          <a:bodyPr wrap="none" anchor="ctr">
            <a:prstTxWarp prst="textNoShape">
              <a:avLst/>
            </a:prstTxWarp>
          </a:bodyPr>
          <a:lstStyle/>
          <a:p>
            <a:pPr algn="ctr"/>
            <a:r>
              <a:rPr lang="en-US" sz="1800" b="1"/>
              <a:t>CHESS</a:t>
            </a:r>
          </a:p>
        </p:txBody>
      </p:sp>
      <p:sp>
        <p:nvSpPr>
          <p:cNvPr id="16" name="Rectangle 2"/>
          <p:cNvSpPr txBox="1">
            <a:spLocks noChangeArrowheads="1"/>
          </p:cNvSpPr>
          <p:nvPr/>
        </p:nvSpPr>
        <p:spPr bwMode="auto">
          <a:xfrm>
            <a:off x="0" y="-76200"/>
            <a:ext cx="9144000" cy="6175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Component State Synchronization w/CHESS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DEA51B9-1E76-42F4-8B16-7FFFD7B2CA74}" type="slidenum">
              <a:rPr lang="en-US" smtClean="0"/>
              <a:pPr>
                <a:defRPr/>
              </a:pPr>
              <a:t>19</a:t>
            </a:fld>
            <a:endParaRPr lang="en-US" dirty="0"/>
          </a:p>
        </p:txBody>
      </p:sp>
      <p:sp>
        <p:nvSpPr>
          <p:cNvPr id="7" name="TextBox 6"/>
          <p:cNvSpPr txBox="1"/>
          <p:nvPr/>
        </p:nvSpPr>
        <p:spPr>
          <a:xfrm>
            <a:off x="1371600" y="5814536"/>
            <a:ext cx="6781800" cy="738664"/>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Need a methodology to capture these requirements and provision them for DRE systems</a:t>
            </a:r>
            <a:endParaRPr lang="en-US" b="1" dirty="0">
              <a:solidFill>
                <a:srgbClr val="FF0000"/>
              </a:solidFill>
            </a:endParaRPr>
          </a:p>
        </p:txBody>
      </p:sp>
      <p:sp>
        <p:nvSpPr>
          <p:cNvPr id="8" name="Rectangle 3"/>
          <p:cNvSpPr>
            <a:spLocks noGrp="1" noChangeArrowheads="1"/>
          </p:cNvSpPr>
          <p:nvPr>
            <p:ph type="title" idx="4294967295"/>
          </p:nvPr>
        </p:nvSpPr>
        <p:spPr>
          <a:xfrm>
            <a:off x="-152400" y="47625"/>
            <a:ext cx="9525000" cy="381000"/>
          </a:xfrm>
          <a:noFill/>
        </p:spPr>
        <p:txBody>
          <a:bodyPr/>
          <a:lstStyle/>
          <a:p>
            <a:pPr eaLnBrk="1" hangingPunct="1">
              <a:lnSpc>
                <a:spcPct val="85000"/>
              </a:lnSpc>
            </a:pPr>
            <a:r>
              <a:rPr lang="en-US" dirty="0" smtClean="0"/>
              <a:t>Specification: Fault Tolerance Criteria (4/4)</a:t>
            </a:r>
          </a:p>
        </p:txBody>
      </p:sp>
      <p:sp>
        <p:nvSpPr>
          <p:cNvPr id="10" name="Content Placeholder 70"/>
          <p:cNvSpPr>
            <a:spLocks noGrp="1"/>
          </p:cNvSpPr>
          <p:nvPr>
            <p:ph sz="half" idx="1"/>
          </p:nvPr>
        </p:nvSpPr>
        <p:spPr>
          <a:xfrm>
            <a:off x="76200" y="685800"/>
            <a:ext cx="8839200" cy="4876800"/>
          </a:xfrm>
        </p:spPr>
        <p:txBody>
          <a:bodyPr/>
          <a:lstStyle/>
          <a:p>
            <a:pPr>
              <a:buClr>
                <a:srgbClr val="C00000"/>
              </a:buClr>
              <a:buFont typeface="Wingdings" pitchFamily="2" charset="2"/>
              <a:buChar char="§"/>
            </a:pPr>
            <a:r>
              <a:rPr lang="en-US" sz="2000" b="1" dirty="0" smtClean="0"/>
              <a:t>Scenario 3:</a:t>
            </a:r>
            <a:r>
              <a:rPr lang="en-US" sz="2000" dirty="0" smtClean="0"/>
              <a:t> Must tolerate non-determinism </a:t>
            </a:r>
          </a:p>
          <a:p>
            <a:pPr lvl="1">
              <a:buClr>
                <a:srgbClr val="C00000"/>
              </a:buClr>
              <a:buFont typeface="Wingdings" pitchFamily="2" charset="2"/>
              <a:buChar char="§"/>
            </a:pPr>
            <a:r>
              <a:rPr lang="en-US" sz="1800" dirty="0" smtClean="0"/>
              <a:t>Sources of non-determinism in DRE systems</a:t>
            </a:r>
          </a:p>
          <a:p>
            <a:pPr lvl="2">
              <a:buClr>
                <a:srgbClr val="C00000"/>
              </a:buClr>
              <a:buFont typeface="Wingdings" pitchFamily="2" charset="2"/>
              <a:buChar char="§"/>
            </a:pPr>
            <a:r>
              <a:rPr lang="en-US" sz="1600" dirty="0" smtClean="0"/>
              <a:t>Local information (sensors, clocks), thread-scheduling, timers, timeouts, &amp; more</a:t>
            </a:r>
          </a:p>
          <a:p>
            <a:pPr lvl="1">
              <a:buClr>
                <a:srgbClr val="C00000"/>
              </a:buClr>
              <a:buFont typeface="Wingdings" pitchFamily="2" charset="2"/>
              <a:buChar char="§"/>
            </a:pPr>
            <a:r>
              <a:rPr lang="en-US" sz="1800" dirty="0" smtClean="0"/>
              <a:t>Enforcing determinism is not always possible</a:t>
            </a:r>
          </a:p>
          <a:p>
            <a:pPr>
              <a:buClr>
                <a:srgbClr val="C00000"/>
              </a:buClr>
              <a:buFont typeface="Wingdings" pitchFamily="2" charset="2"/>
              <a:buChar char="§"/>
            </a:pPr>
            <a:r>
              <a:rPr lang="en-US" sz="2000" dirty="0" smtClean="0"/>
              <a:t>Must tolerate side-effects of replication + non-determinism</a:t>
            </a:r>
          </a:p>
          <a:p>
            <a:pPr lvl="1">
              <a:buClr>
                <a:srgbClr val="C00000"/>
              </a:buClr>
              <a:buFont typeface="Wingdings" pitchFamily="2" charset="2"/>
              <a:buChar char="§"/>
            </a:pPr>
            <a:r>
              <a:rPr lang="en-US" sz="1800" dirty="0" smtClean="0"/>
              <a:t>Problem: Orphan request &amp; orphan state </a:t>
            </a:r>
          </a:p>
          <a:p>
            <a:pPr lvl="1">
              <a:buClr>
                <a:srgbClr val="C00000"/>
              </a:buClr>
              <a:buFont typeface="Wingdings" pitchFamily="2" charset="2"/>
              <a:buChar char="§"/>
            </a:pPr>
            <a:r>
              <a:rPr lang="en-US" sz="1800" dirty="0" smtClean="0"/>
              <a:t>Solution based on single component failover require costly roll-backs</a:t>
            </a:r>
          </a:p>
          <a:p>
            <a:pPr lvl="1">
              <a:buClr>
                <a:srgbClr val="C00000"/>
              </a:buClr>
              <a:buFont typeface="Wingdings" pitchFamily="2" charset="2"/>
              <a:buChar char="§"/>
            </a:pPr>
            <a:endParaRPr lang="en-US" sz="1800" dirty="0" smtClean="0"/>
          </a:p>
          <a:p>
            <a:pPr lvl="1">
              <a:buClr>
                <a:srgbClr val="C00000"/>
              </a:buClr>
              <a:buFont typeface="Wingdings" pitchFamily="2" charset="2"/>
              <a:buChar char="§"/>
            </a:pPr>
            <a:endParaRPr lang="en-US" sz="1800" dirty="0" smtClean="0"/>
          </a:p>
          <a:p>
            <a:pPr>
              <a:buClr>
                <a:srgbClr val="C00000"/>
              </a:buClr>
              <a:buFont typeface="Wingdings" pitchFamily="2" charset="2"/>
              <a:buChar char="§"/>
            </a:pPr>
            <a:endParaRPr lang="en-US" sz="2000" dirty="0" smtClean="0"/>
          </a:p>
          <a:p>
            <a:pPr>
              <a:buClr>
                <a:srgbClr val="C00000"/>
              </a:buClr>
              <a:buFont typeface="Wingdings" pitchFamily="2" charset="2"/>
              <a:buChar char="§"/>
            </a:pPr>
            <a:endParaRPr lang="en-US" sz="2000" dirty="0" smtClean="0"/>
          </a:p>
          <a:p>
            <a:pPr>
              <a:buClr>
                <a:srgbClr val="C00000"/>
              </a:buClr>
              <a:buFont typeface="Wingdings" pitchFamily="2" charset="2"/>
              <a:buChar char="§"/>
            </a:pPr>
            <a:r>
              <a:rPr lang="en-US" sz="2000" dirty="0" smtClean="0"/>
              <a:t>Fault-tolerance provisioning should be transparent</a:t>
            </a:r>
          </a:p>
          <a:p>
            <a:pPr lvl="1">
              <a:buClr>
                <a:srgbClr val="C00000"/>
              </a:buClr>
              <a:buFont typeface="Wingdings" pitchFamily="2" charset="2"/>
              <a:buChar char="§"/>
            </a:pPr>
            <a:r>
              <a:rPr lang="en-US" sz="1800" dirty="0" smtClean="0"/>
              <a:t>Separation of availability concerns from the business logic</a:t>
            </a:r>
          </a:p>
          <a:p>
            <a:pPr lvl="1">
              <a:buClr>
                <a:srgbClr val="C00000"/>
              </a:buClr>
              <a:buFont typeface="Wingdings" pitchFamily="2" charset="2"/>
              <a:buChar char="§"/>
            </a:pPr>
            <a:r>
              <a:rPr lang="en-US" sz="1800" dirty="0" smtClean="0"/>
              <a:t>Improves reusability, productivity, &amp; perceived availability of the system</a:t>
            </a:r>
          </a:p>
        </p:txBody>
      </p:sp>
      <p:sp>
        <p:nvSpPr>
          <p:cNvPr id="9" name="Rectangle 8"/>
          <p:cNvSpPr/>
          <p:nvPr/>
        </p:nvSpPr>
        <p:spPr bwMode="auto">
          <a:xfrm>
            <a:off x="3657600" y="3581400"/>
            <a:ext cx="1600200" cy="457200"/>
          </a:xfrm>
          <a:prstGeom prst="rect">
            <a:avLst/>
          </a:prstGeom>
          <a:solidFill>
            <a:srgbClr val="99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a:cs typeface="Arial" pitchFamily="34" charset="0"/>
              </a:rPr>
              <a:t>Replication</a:t>
            </a:r>
          </a:p>
        </p:txBody>
      </p:sp>
      <p:sp>
        <p:nvSpPr>
          <p:cNvPr id="11" name="Rectangle 10"/>
          <p:cNvSpPr/>
          <p:nvPr/>
        </p:nvSpPr>
        <p:spPr bwMode="auto">
          <a:xfrm>
            <a:off x="304800" y="3581400"/>
            <a:ext cx="2133600" cy="457200"/>
          </a:xfrm>
          <a:prstGeom prst="rect">
            <a:avLst/>
          </a:prstGeom>
          <a:solidFill>
            <a:srgbClr val="99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a:cs typeface="Arial" pitchFamily="34" charset="0"/>
              </a:rPr>
              <a:t>Non-determinism</a:t>
            </a:r>
          </a:p>
        </p:txBody>
      </p:sp>
      <p:sp>
        <p:nvSpPr>
          <p:cNvPr id="12" name="Plus 11"/>
          <p:cNvSpPr/>
          <p:nvPr/>
        </p:nvSpPr>
        <p:spPr bwMode="auto">
          <a:xfrm>
            <a:off x="2819400" y="3641834"/>
            <a:ext cx="457200" cy="381000"/>
          </a:xfrm>
          <a:prstGeom prst="mathPlus">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3" name="Rectangle 12"/>
          <p:cNvSpPr/>
          <p:nvPr/>
        </p:nvSpPr>
        <p:spPr bwMode="auto">
          <a:xfrm>
            <a:off x="6553200" y="3505200"/>
            <a:ext cx="2362200" cy="609600"/>
          </a:xfrm>
          <a:prstGeom prst="rect">
            <a:avLst/>
          </a:prstGeom>
          <a:solidFill>
            <a:srgbClr val="99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a:cs typeface="Arial" pitchFamily="34" charset="0"/>
              </a:rPr>
              <a:t>Potential orphan state </a:t>
            </a:r>
          </a:p>
        </p:txBody>
      </p:sp>
      <p:sp>
        <p:nvSpPr>
          <p:cNvPr id="14" name="Equal 13"/>
          <p:cNvSpPr/>
          <p:nvPr/>
        </p:nvSpPr>
        <p:spPr bwMode="auto">
          <a:xfrm>
            <a:off x="5638800" y="3657600"/>
            <a:ext cx="457200" cy="304800"/>
          </a:xfrm>
          <a:prstGeom prst="mathEqual">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20761E0D-D0DE-425F-A063-36EE13AB88A4}" type="slidenum">
              <a:rPr lang="en-US" sz="1400"/>
              <a:pPr algn="r" eaLnBrk="0" hangingPunct="0"/>
              <a:t>190</a:t>
            </a:fld>
            <a:endParaRPr lang="en-US" sz="1400"/>
          </a:p>
        </p:txBody>
      </p:sp>
      <p:sp>
        <p:nvSpPr>
          <p:cNvPr id="122882" name="Rectangle 3"/>
          <p:cNvSpPr>
            <a:spLocks noGrp="1" noChangeArrowheads="1"/>
          </p:cNvSpPr>
          <p:nvPr>
            <p:ph type="body" idx="4294967295"/>
          </p:nvPr>
        </p:nvSpPr>
        <p:spPr>
          <a:xfrm>
            <a:off x="582613" y="1236663"/>
            <a:ext cx="7908925" cy="2652712"/>
          </a:xfrm>
        </p:spPr>
        <p:txBody>
          <a:bodyPr/>
          <a:lstStyle/>
          <a:p>
            <a:pPr marL="0" indent="0">
              <a:buFont typeface="Wingdings" pitchFamily="-123" charset="2"/>
              <a:buNone/>
              <a:tabLst>
                <a:tab pos="280988" algn="l"/>
              </a:tabLst>
            </a:pPr>
            <a:r>
              <a:rPr lang="en-US" sz="1800"/>
              <a:t>Components maintain internal state that needs to be propagated to backup </a:t>
            </a:r>
            <a:r>
              <a:rPr lang="en-US" sz="1800" smtClean="0"/>
              <a:t>replicas</a:t>
            </a:r>
            <a:endParaRPr lang="en-US" sz="1800"/>
          </a:p>
          <a:p>
            <a:pPr marL="0" indent="0">
              <a:buFont typeface="Arial" pitchFamily="-123" charset="0"/>
              <a:buNone/>
              <a:tabLst>
                <a:tab pos="280988" algn="l"/>
              </a:tabLst>
            </a:pPr>
            <a:r>
              <a:rPr lang="en-US" sz="1800"/>
              <a:t>The CHESS Framework applies the Strategy pattern to allow</a:t>
            </a:r>
          </a:p>
          <a:p>
            <a:pPr marL="0" indent="0">
              <a:buFont typeface="Arial" pitchFamily="-123" charset="0"/>
              <a:buNone/>
              <a:tabLst>
                <a:tab pos="280988" algn="l"/>
              </a:tabLst>
            </a:pPr>
            <a:endParaRPr lang="en-US" sz="1800"/>
          </a:p>
          <a:p>
            <a:pPr marL="0" indent="0">
              <a:spcBef>
                <a:spcPct val="20000"/>
              </a:spcBef>
              <a:buFont typeface="Arial" pitchFamily="-123" charset="0"/>
              <a:buAutoNum type="arabicPeriod"/>
              <a:tabLst>
                <a:tab pos="280988" algn="l"/>
              </a:tabLst>
            </a:pPr>
            <a:r>
              <a:rPr lang="en-US" sz="1800"/>
              <a:t> Registration of component instances in the local process space</a:t>
            </a:r>
          </a:p>
          <a:p>
            <a:pPr marL="0" indent="0">
              <a:spcBef>
                <a:spcPct val="20000"/>
              </a:spcBef>
              <a:buFont typeface="Arial" pitchFamily="-123" charset="0"/>
              <a:buAutoNum type="arabicPeriod"/>
              <a:tabLst>
                <a:tab pos="280988" algn="l"/>
              </a:tabLst>
            </a:pPr>
            <a:r>
              <a:rPr lang="en-US" sz="1800"/>
              <a:t> Choice of the transport protocol for state dissemination (e.g. CORBA or 	DDS)</a:t>
            </a:r>
          </a:p>
          <a:p>
            <a:pPr marL="0" indent="0">
              <a:spcBef>
                <a:spcPct val="20000"/>
              </a:spcBef>
              <a:buFont typeface="Arial" pitchFamily="-123" charset="0"/>
              <a:buAutoNum type="arabicPeriod"/>
              <a:tabLst>
                <a:tab pos="280988" algn="l"/>
              </a:tabLst>
            </a:pPr>
            <a:r>
              <a:rPr lang="en-US" sz="1800"/>
              <a:t> Connection management for communication with other components</a:t>
            </a:r>
          </a:p>
        </p:txBody>
      </p:sp>
      <p:sp>
        <p:nvSpPr>
          <p:cNvPr id="128063" name="Oval 63"/>
          <p:cNvSpPr>
            <a:spLocks noChangeArrowheads="1"/>
          </p:cNvSpPr>
          <p:nvPr/>
        </p:nvSpPr>
        <p:spPr bwMode="auto">
          <a:xfrm>
            <a:off x="3246438" y="5341938"/>
            <a:ext cx="5287962" cy="1008062"/>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b="1"/>
              <a:t>“Archive”</a:t>
            </a:r>
            <a:endParaRPr lang="en-US" sz="1800" b="1">
              <a:latin typeface="Courier New" pitchFamily="-123" charset="0"/>
            </a:endParaRPr>
          </a:p>
        </p:txBody>
      </p:sp>
      <p:sp>
        <p:nvSpPr>
          <p:cNvPr id="122884" name="Oval 64"/>
          <p:cNvSpPr>
            <a:spLocks noChangeArrowheads="1"/>
          </p:cNvSpPr>
          <p:nvPr/>
        </p:nvSpPr>
        <p:spPr bwMode="auto">
          <a:xfrm>
            <a:off x="7138988" y="4903788"/>
            <a:ext cx="1011237"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R3</a:t>
            </a:r>
          </a:p>
        </p:txBody>
      </p:sp>
      <p:sp>
        <p:nvSpPr>
          <p:cNvPr id="122885" name="Oval 65"/>
          <p:cNvSpPr>
            <a:spLocks noChangeArrowheads="1"/>
          </p:cNvSpPr>
          <p:nvPr/>
        </p:nvSpPr>
        <p:spPr bwMode="auto">
          <a:xfrm>
            <a:off x="6143625" y="4051300"/>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R2</a:t>
            </a:r>
          </a:p>
        </p:txBody>
      </p:sp>
      <p:sp>
        <p:nvSpPr>
          <p:cNvPr id="122886" name="Oval 66"/>
          <p:cNvSpPr>
            <a:spLocks noChangeArrowheads="1"/>
          </p:cNvSpPr>
          <p:nvPr/>
        </p:nvSpPr>
        <p:spPr bwMode="auto">
          <a:xfrm>
            <a:off x="3663950" y="4943475"/>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R1</a:t>
            </a:r>
          </a:p>
        </p:txBody>
      </p:sp>
      <p:sp>
        <p:nvSpPr>
          <p:cNvPr id="122887" name="AutoShape 9"/>
          <p:cNvSpPr>
            <a:spLocks noChangeArrowheads="1"/>
          </p:cNvSpPr>
          <p:nvPr/>
        </p:nvSpPr>
        <p:spPr bwMode="auto">
          <a:xfrm>
            <a:off x="4419600" y="51689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122888" name="AutoShape 10"/>
          <p:cNvSpPr>
            <a:spLocks noChangeArrowheads="1"/>
          </p:cNvSpPr>
          <p:nvPr/>
        </p:nvSpPr>
        <p:spPr bwMode="auto">
          <a:xfrm>
            <a:off x="6286500" y="47244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122889" name="AutoShape 11"/>
          <p:cNvSpPr>
            <a:spLocks noChangeArrowheads="1"/>
          </p:cNvSpPr>
          <p:nvPr/>
        </p:nvSpPr>
        <p:spPr bwMode="auto">
          <a:xfrm>
            <a:off x="7264400" y="56134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cxnSp>
        <p:nvCxnSpPr>
          <p:cNvPr id="122890" name="AutoShape 12"/>
          <p:cNvCxnSpPr>
            <a:cxnSpLocks noChangeShapeType="1"/>
            <a:stCxn id="122887" idx="4"/>
            <a:endCxn id="122888" idx="2"/>
          </p:cNvCxnSpPr>
          <p:nvPr/>
        </p:nvCxnSpPr>
        <p:spPr bwMode="auto">
          <a:xfrm flipV="1">
            <a:off x="4876800" y="4959350"/>
            <a:ext cx="1409700" cy="444500"/>
          </a:xfrm>
          <a:prstGeom prst="straightConnector1">
            <a:avLst/>
          </a:prstGeom>
          <a:noFill/>
          <a:ln w="38100">
            <a:solidFill>
              <a:schemeClr val="tx1"/>
            </a:solidFill>
            <a:prstDash val="dash"/>
            <a:round/>
            <a:headEnd/>
            <a:tailEnd type="triangle" w="med" len="med"/>
          </a:ln>
        </p:spPr>
      </p:cxnSp>
      <p:cxnSp>
        <p:nvCxnSpPr>
          <p:cNvPr id="122891" name="AutoShape 13"/>
          <p:cNvCxnSpPr>
            <a:cxnSpLocks noChangeShapeType="1"/>
            <a:stCxn id="122887" idx="4"/>
            <a:endCxn id="122889" idx="2"/>
          </p:cNvCxnSpPr>
          <p:nvPr/>
        </p:nvCxnSpPr>
        <p:spPr bwMode="auto">
          <a:xfrm>
            <a:off x="4876800" y="5403850"/>
            <a:ext cx="2387600" cy="444500"/>
          </a:xfrm>
          <a:prstGeom prst="straightConnector1">
            <a:avLst/>
          </a:prstGeom>
          <a:noFill/>
          <a:ln w="38100">
            <a:solidFill>
              <a:schemeClr val="tx1"/>
            </a:solidFill>
            <a:prstDash val="dash"/>
            <a:round/>
            <a:headEnd/>
            <a:tailEnd type="triangle" w="med" len="med"/>
          </a:ln>
        </p:spPr>
      </p:cxnSp>
      <p:sp>
        <p:nvSpPr>
          <p:cNvPr id="122892" name="Rectangle 14" descr="Solid diamond"/>
          <p:cNvSpPr>
            <a:spLocks noChangeArrowheads="1"/>
          </p:cNvSpPr>
          <p:nvPr/>
        </p:nvSpPr>
        <p:spPr bwMode="auto">
          <a:xfrm>
            <a:off x="5054600" y="4940300"/>
            <a:ext cx="914400" cy="800100"/>
          </a:xfrm>
          <a:prstGeom prst="rect">
            <a:avLst/>
          </a:prstGeom>
          <a:pattFill prst="solidDmnd">
            <a:fgClr>
              <a:srgbClr val="CCCCCC"/>
            </a:fgClr>
            <a:bgClr>
              <a:schemeClr val="bg1"/>
            </a:bgClr>
          </a:pattFill>
          <a:ln w="9525">
            <a:solidFill>
              <a:schemeClr val="tx1"/>
            </a:solidFill>
            <a:miter lim="800000"/>
            <a:headEnd/>
            <a:tailEnd/>
          </a:ln>
        </p:spPr>
        <p:txBody>
          <a:bodyPr wrap="none" anchor="ctr">
            <a:prstTxWarp prst="textNoShape">
              <a:avLst/>
            </a:prstTxWarp>
          </a:bodyPr>
          <a:lstStyle/>
          <a:p>
            <a:pPr algn="ctr"/>
            <a:r>
              <a:rPr lang="en-US" sz="1800" b="1"/>
              <a:t>CHESS</a:t>
            </a:r>
          </a:p>
        </p:txBody>
      </p:sp>
      <p:sp>
        <p:nvSpPr>
          <p:cNvPr id="16" name="Rectangle 2"/>
          <p:cNvSpPr txBox="1">
            <a:spLocks noChangeArrowheads="1"/>
          </p:cNvSpPr>
          <p:nvPr/>
        </p:nvSpPr>
        <p:spPr bwMode="auto">
          <a:xfrm>
            <a:off x="0" y="-76200"/>
            <a:ext cx="9144000" cy="6175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Component State Synchronization w/CHESS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83E3303D-477E-472D-8EA1-F98B442B1C03}" type="slidenum">
              <a:rPr lang="en-US" sz="1400"/>
              <a:pPr algn="r" eaLnBrk="0" hangingPunct="0"/>
              <a:t>191</a:t>
            </a:fld>
            <a:endParaRPr lang="en-US" sz="1400"/>
          </a:p>
        </p:txBody>
      </p:sp>
      <p:sp>
        <p:nvSpPr>
          <p:cNvPr id="124930" name="Rectangle 3"/>
          <p:cNvSpPr>
            <a:spLocks noGrp="1" noChangeArrowheads="1"/>
          </p:cNvSpPr>
          <p:nvPr>
            <p:ph type="body" idx="4294967295"/>
          </p:nvPr>
        </p:nvSpPr>
        <p:spPr>
          <a:xfrm>
            <a:off x="582613" y="1236663"/>
            <a:ext cx="7908925" cy="2955925"/>
          </a:xfrm>
        </p:spPr>
        <p:txBody>
          <a:bodyPr/>
          <a:lstStyle/>
          <a:p>
            <a:pPr marL="0" indent="0">
              <a:buFont typeface="Wingdings" pitchFamily="-123" charset="2"/>
              <a:buNone/>
              <a:tabLst>
                <a:tab pos="280988" algn="l"/>
              </a:tabLst>
            </a:pPr>
            <a:r>
              <a:rPr lang="en-US" sz="1800"/>
              <a:t>Components maintain internal state that needs to be propagated to backup </a:t>
            </a:r>
            <a:r>
              <a:rPr lang="en-US" sz="1800" smtClean="0"/>
              <a:t>replicas</a:t>
            </a:r>
            <a:endParaRPr lang="en-US" sz="1800"/>
          </a:p>
          <a:p>
            <a:pPr marL="0" indent="0">
              <a:buFont typeface="Arial" pitchFamily="-123" charset="0"/>
              <a:buNone/>
              <a:tabLst>
                <a:tab pos="280988" algn="l"/>
              </a:tabLst>
            </a:pPr>
            <a:r>
              <a:rPr lang="en-US" sz="1800"/>
              <a:t>The CHESS Framework applies the Strategy pattern to allow</a:t>
            </a:r>
          </a:p>
          <a:p>
            <a:pPr marL="0" indent="0">
              <a:buFont typeface="Arial" pitchFamily="-123" charset="0"/>
              <a:buNone/>
              <a:tabLst>
                <a:tab pos="280988" algn="l"/>
              </a:tabLst>
            </a:pPr>
            <a:endParaRPr lang="en-US" sz="1800"/>
          </a:p>
          <a:p>
            <a:pPr marL="0" indent="0">
              <a:spcBef>
                <a:spcPct val="20000"/>
              </a:spcBef>
              <a:buFont typeface="Arial" pitchFamily="-123" charset="0"/>
              <a:buAutoNum type="arabicPeriod"/>
              <a:tabLst>
                <a:tab pos="280988" algn="l"/>
              </a:tabLst>
            </a:pPr>
            <a:r>
              <a:rPr lang="en-US" sz="1800"/>
              <a:t> Registration of component instances in the local process space</a:t>
            </a:r>
          </a:p>
          <a:p>
            <a:pPr marL="0" indent="0">
              <a:spcBef>
                <a:spcPct val="20000"/>
              </a:spcBef>
              <a:buFont typeface="Arial" pitchFamily="-123" charset="0"/>
              <a:buAutoNum type="arabicPeriod"/>
              <a:tabLst>
                <a:tab pos="280988" algn="l"/>
              </a:tabLst>
            </a:pPr>
            <a:r>
              <a:rPr lang="en-US" sz="1800"/>
              <a:t> Choice of the transport protocol for state dissemination (e.g. CORBA or 	DDS)</a:t>
            </a:r>
          </a:p>
          <a:p>
            <a:pPr marL="0" indent="0">
              <a:spcBef>
                <a:spcPct val="20000"/>
              </a:spcBef>
              <a:buFont typeface="Arial" pitchFamily="-123" charset="0"/>
              <a:buAutoNum type="arabicPeriod"/>
              <a:tabLst>
                <a:tab pos="280988" algn="l"/>
              </a:tabLst>
            </a:pPr>
            <a:r>
              <a:rPr lang="en-US" sz="1800"/>
              <a:t> Connection management for communication with other components</a:t>
            </a:r>
          </a:p>
          <a:p>
            <a:pPr marL="0" indent="0">
              <a:spcBef>
                <a:spcPct val="20000"/>
              </a:spcBef>
              <a:buFont typeface="Arial" pitchFamily="-123" charset="0"/>
              <a:buAutoNum type="arabicPeriod"/>
              <a:tabLst>
                <a:tab pos="280988" algn="l"/>
              </a:tabLst>
            </a:pPr>
            <a:r>
              <a:rPr lang="en-US" sz="1800"/>
              <a:t> State Dissemination</a:t>
            </a:r>
          </a:p>
        </p:txBody>
      </p:sp>
      <p:sp>
        <p:nvSpPr>
          <p:cNvPr id="128063" name="Oval 63"/>
          <p:cNvSpPr>
            <a:spLocks noChangeArrowheads="1"/>
          </p:cNvSpPr>
          <p:nvPr/>
        </p:nvSpPr>
        <p:spPr bwMode="auto">
          <a:xfrm>
            <a:off x="3246438" y="5341938"/>
            <a:ext cx="5287962" cy="1008062"/>
          </a:xfrm>
          <a:prstGeom prst="ellipse">
            <a:avLst/>
          </a:prstGeom>
          <a:solidFill>
            <a:schemeClr val="accent1"/>
          </a:solidFill>
          <a:ln w="12700">
            <a:solidFill>
              <a:schemeClr val="tx1"/>
            </a:solidFill>
            <a:round/>
            <a:headEnd/>
            <a:tailEnd/>
          </a:ln>
          <a:effectLst>
            <a:outerShdw blurRad="63500" dist="35921" dir="2700000" algn="ctr" rotWithShape="0">
              <a:schemeClr val="bg2"/>
            </a:outerShdw>
          </a:effectLst>
        </p:spPr>
        <p:txBody>
          <a:bodyPr wrap="none" anchor="b">
            <a:prstTxWarp prst="textNoShape">
              <a:avLst/>
            </a:prstTxWarp>
          </a:bodyPr>
          <a:lstStyle/>
          <a:p>
            <a:pPr algn="ctr" eaLnBrk="0" hangingPunct="0">
              <a:defRPr/>
            </a:pPr>
            <a:r>
              <a:rPr lang="en-US" b="1"/>
              <a:t>“Archive”</a:t>
            </a:r>
            <a:endParaRPr lang="en-US" sz="1800" b="1">
              <a:latin typeface="Courier New" pitchFamily="-123" charset="0"/>
            </a:endParaRPr>
          </a:p>
        </p:txBody>
      </p:sp>
      <p:sp>
        <p:nvSpPr>
          <p:cNvPr id="124932" name="Oval 64"/>
          <p:cNvSpPr>
            <a:spLocks noChangeArrowheads="1"/>
          </p:cNvSpPr>
          <p:nvPr/>
        </p:nvSpPr>
        <p:spPr bwMode="auto">
          <a:xfrm>
            <a:off x="7138988" y="4903788"/>
            <a:ext cx="1011237"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R3</a:t>
            </a:r>
          </a:p>
        </p:txBody>
      </p:sp>
      <p:sp>
        <p:nvSpPr>
          <p:cNvPr id="124933" name="Oval 65"/>
          <p:cNvSpPr>
            <a:spLocks noChangeArrowheads="1"/>
          </p:cNvSpPr>
          <p:nvPr/>
        </p:nvSpPr>
        <p:spPr bwMode="auto">
          <a:xfrm>
            <a:off x="6143625" y="4051300"/>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R2</a:t>
            </a:r>
          </a:p>
        </p:txBody>
      </p:sp>
      <p:sp>
        <p:nvSpPr>
          <p:cNvPr id="124934" name="Oval 66"/>
          <p:cNvSpPr>
            <a:spLocks noChangeArrowheads="1"/>
          </p:cNvSpPr>
          <p:nvPr/>
        </p:nvSpPr>
        <p:spPr bwMode="auto">
          <a:xfrm>
            <a:off x="3663950" y="4943475"/>
            <a:ext cx="1011238" cy="933450"/>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a:t>R1</a:t>
            </a:r>
          </a:p>
        </p:txBody>
      </p:sp>
      <p:sp>
        <p:nvSpPr>
          <p:cNvPr id="124935" name="AutoShape 9"/>
          <p:cNvSpPr>
            <a:spLocks noChangeArrowheads="1"/>
          </p:cNvSpPr>
          <p:nvPr/>
        </p:nvSpPr>
        <p:spPr bwMode="auto">
          <a:xfrm>
            <a:off x="4419600" y="51689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124936" name="AutoShape 11"/>
          <p:cNvSpPr>
            <a:spLocks noChangeArrowheads="1"/>
          </p:cNvSpPr>
          <p:nvPr/>
        </p:nvSpPr>
        <p:spPr bwMode="auto">
          <a:xfrm>
            <a:off x="6286500" y="47244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sp>
        <p:nvSpPr>
          <p:cNvPr id="124937" name="AutoShape 12"/>
          <p:cNvSpPr>
            <a:spLocks noChangeArrowheads="1"/>
          </p:cNvSpPr>
          <p:nvPr/>
        </p:nvSpPr>
        <p:spPr bwMode="auto">
          <a:xfrm>
            <a:off x="7264400" y="5613400"/>
            <a:ext cx="457200" cy="469900"/>
          </a:xfrm>
          <a:prstGeom prst="can">
            <a:avLst>
              <a:gd name="adj" fmla="val 25694"/>
            </a:avLst>
          </a:prstGeom>
          <a:solidFill>
            <a:srgbClr val="FF8000"/>
          </a:solidFill>
          <a:ln w="9525">
            <a:solidFill>
              <a:schemeClr val="tx1"/>
            </a:solidFill>
            <a:round/>
            <a:headEnd/>
            <a:tailEnd/>
          </a:ln>
        </p:spPr>
        <p:txBody>
          <a:bodyPr wrap="none" anchor="ctr">
            <a:prstTxWarp prst="textNoShape">
              <a:avLst/>
            </a:prstTxWarp>
          </a:bodyPr>
          <a:lstStyle/>
          <a:p>
            <a:endParaRPr lang="en-US" b="1"/>
          </a:p>
        </p:txBody>
      </p:sp>
      <p:cxnSp>
        <p:nvCxnSpPr>
          <p:cNvPr id="124938" name="AutoShape 13"/>
          <p:cNvCxnSpPr>
            <a:cxnSpLocks noChangeShapeType="1"/>
            <a:stCxn id="124935" idx="4"/>
            <a:endCxn id="124936" idx="2"/>
          </p:cNvCxnSpPr>
          <p:nvPr/>
        </p:nvCxnSpPr>
        <p:spPr bwMode="auto">
          <a:xfrm flipV="1">
            <a:off x="4876800" y="4959350"/>
            <a:ext cx="1409700" cy="444500"/>
          </a:xfrm>
          <a:prstGeom prst="straightConnector1">
            <a:avLst/>
          </a:prstGeom>
          <a:noFill/>
          <a:ln w="38100">
            <a:solidFill>
              <a:schemeClr val="tx1"/>
            </a:solidFill>
            <a:prstDash val="dash"/>
            <a:round/>
            <a:headEnd/>
            <a:tailEnd type="triangle" w="med" len="med"/>
          </a:ln>
        </p:spPr>
      </p:cxnSp>
      <p:cxnSp>
        <p:nvCxnSpPr>
          <p:cNvPr id="124939" name="AutoShape 14"/>
          <p:cNvCxnSpPr>
            <a:cxnSpLocks noChangeShapeType="1"/>
            <a:stCxn id="124935" idx="4"/>
            <a:endCxn id="124937" idx="2"/>
          </p:cNvCxnSpPr>
          <p:nvPr/>
        </p:nvCxnSpPr>
        <p:spPr bwMode="auto">
          <a:xfrm>
            <a:off x="4876800" y="5403850"/>
            <a:ext cx="2387600" cy="444500"/>
          </a:xfrm>
          <a:prstGeom prst="straightConnector1">
            <a:avLst/>
          </a:prstGeom>
          <a:noFill/>
          <a:ln w="38100">
            <a:solidFill>
              <a:schemeClr val="tx1"/>
            </a:solidFill>
            <a:prstDash val="dash"/>
            <a:round/>
            <a:headEnd/>
            <a:tailEnd type="triangle" w="med" len="med"/>
          </a:ln>
        </p:spPr>
      </p:cxnSp>
      <p:sp>
        <p:nvSpPr>
          <p:cNvPr id="124940" name="Rectangle 15" descr="Solid diamond"/>
          <p:cNvSpPr>
            <a:spLocks noChangeArrowheads="1"/>
          </p:cNvSpPr>
          <p:nvPr/>
        </p:nvSpPr>
        <p:spPr bwMode="auto">
          <a:xfrm>
            <a:off x="5054600" y="4940300"/>
            <a:ext cx="914400" cy="800100"/>
          </a:xfrm>
          <a:prstGeom prst="rect">
            <a:avLst/>
          </a:prstGeom>
          <a:pattFill prst="solidDmnd">
            <a:fgClr>
              <a:srgbClr val="CCCCCC"/>
            </a:fgClr>
            <a:bgClr>
              <a:schemeClr val="bg1"/>
            </a:bgClr>
          </a:pattFill>
          <a:ln w="9525">
            <a:solidFill>
              <a:schemeClr val="tx1"/>
            </a:solidFill>
            <a:miter lim="800000"/>
            <a:headEnd/>
            <a:tailEnd/>
          </a:ln>
        </p:spPr>
        <p:txBody>
          <a:bodyPr wrap="none" anchor="ctr">
            <a:prstTxWarp prst="textNoShape">
              <a:avLst/>
            </a:prstTxWarp>
          </a:bodyPr>
          <a:lstStyle/>
          <a:p>
            <a:pPr algn="ctr"/>
            <a:r>
              <a:rPr lang="en-US" sz="1800" b="1"/>
              <a:t>CHESS</a:t>
            </a:r>
          </a:p>
        </p:txBody>
      </p:sp>
      <p:sp>
        <p:nvSpPr>
          <p:cNvPr id="253968" name="AutoShape 16"/>
          <p:cNvSpPr>
            <a:spLocks noChangeArrowheads="1"/>
          </p:cNvSpPr>
          <p:nvPr/>
        </p:nvSpPr>
        <p:spPr bwMode="auto">
          <a:xfrm>
            <a:off x="266700" y="5080000"/>
            <a:ext cx="3187700" cy="1333500"/>
          </a:xfrm>
          <a:prstGeom prst="wedgeRectCallout">
            <a:avLst>
              <a:gd name="adj1" fmla="val 105278"/>
              <a:gd name="adj2" fmla="val -6903"/>
            </a:avLst>
          </a:prstGeom>
          <a:gradFill rotWithShape="0">
            <a:gsLst>
              <a:gs pos="0">
                <a:srgbClr val="FFFF66"/>
              </a:gs>
              <a:gs pos="100000">
                <a:srgbClr val="FFFFFC"/>
              </a:gs>
            </a:gsLst>
            <a:lin ang="2700000" scaled="1"/>
          </a:gradFill>
          <a:ln w="9525">
            <a:solidFill>
              <a:schemeClr val="tx1"/>
            </a:solidFill>
            <a:miter lim="800000"/>
            <a:headEnd/>
            <a:tailEnd/>
          </a:ln>
        </p:spPr>
        <p:txBody>
          <a:bodyPr wrap="none">
            <a:prstTxWarp prst="textNoShape">
              <a:avLst/>
            </a:prstTxWarp>
          </a:bodyPr>
          <a:lstStyle/>
          <a:p>
            <a:pPr marL="342900" indent="-342900" eaLnBrk="0" hangingPunct="0">
              <a:lnSpc>
                <a:spcPct val="90000"/>
              </a:lnSpc>
              <a:spcBef>
                <a:spcPct val="20000"/>
              </a:spcBef>
              <a:buClr>
                <a:srgbClr val="006699"/>
              </a:buClr>
              <a:buFont typeface="Wingdings" pitchFamily="-123" charset="2"/>
              <a:buNone/>
            </a:pPr>
            <a:r>
              <a:rPr lang="en-US" sz="1800"/>
              <a:t>CHESS gives flexibility in</a:t>
            </a:r>
          </a:p>
          <a:p>
            <a:pPr marL="342900" indent="-342900" eaLnBrk="0" hangingPunct="0">
              <a:lnSpc>
                <a:spcPct val="90000"/>
              </a:lnSpc>
              <a:spcBef>
                <a:spcPct val="20000"/>
              </a:spcBef>
              <a:buFont typeface="Arial" pitchFamily="-123" charset="0"/>
              <a:buAutoNum type="arabicPeriod"/>
            </a:pPr>
            <a:r>
              <a:rPr lang="en-US" sz="1800"/>
              <a:t>Serialization of State</a:t>
            </a:r>
          </a:p>
          <a:p>
            <a:pPr marL="342900" indent="-342900" eaLnBrk="0" hangingPunct="0">
              <a:lnSpc>
                <a:spcPct val="90000"/>
              </a:lnSpc>
              <a:spcBef>
                <a:spcPct val="20000"/>
              </a:spcBef>
              <a:buFont typeface="Arial" pitchFamily="-123" charset="0"/>
              <a:buAutoNum type="arabicPeriod"/>
            </a:pPr>
            <a:r>
              <a:rPr lang="en-US" sz="1800"/>
              <a:t>Timing Behavior</a:t>
            </a:r>
          </a:p>
          <a:p>
            <a:pPr marL="342900" indent="-342900" eaLnBrk="0" hangingPunct="0">
              <a:lnSpc>
                <a:spcPct val="90000"/>
              </a:lnSpc>
              <a:spcBef>
                <a:spcPct val="20000"/>
              </a:spcBef>
              <a:buFont typeface="Arial" pitchFamily="-123" charset="0"/>
              <a:buAutoNum type="arabicPeriod"/>
            </a:pPr>
            <a:r>
              <a:rPr lang="en-US" sz="1800"/>
              <a:t>Protocol Choice</a:t>
            </a:r>
          </a:p>
        </p:txBody>
      </p:sp>
      <p:sp>
        <p:nvSpPr>
          <p:cNvPr id="17" name="Rectangle 2"/>
          <p:cNvSpPr txBox="1">
            <a:spLocks noChangeArrowheads="1"/>
          </p:cNvSpPr>
          <p:nvPr/>
        </p:nvSpPr>
        <p:spPr bwMode="auto">
          <a:xfrm>
            <a:off x="0" y="-76200"/>
            <a:ext cx="9144000" cy="6175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Component State Synchronization w/CHESS</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8"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Footer Placeholder 4"/>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4CA9BCDB-BDD7-44F2-A812-836846B738A3}" type="slidenum">
              <a:rPr lang="en-US" sz="1400"/>
              <a:pPr algn="r" eaLnBrk="0" hangingPunct="0"/>
              <a:t>192</a:t>
            </a:fld>
            <a:endParaRPr lang="en-US" sz="1400"/>
          </a:p>
        </p:txBody>
      </p:sp>
      <p:sp>
        <p:nvSpPr>
          <p:cNvPr id="126978" name="Text Box 54"/>
          <p:cNvSpPr txBox="1">
            <a:spLocks noChangeArrowheads="1"/>
          </p:cNvSpPr>
          <p:nvPr/>
        </p:nvSpPr>
        <p:spPr bwMode="auto">
          <a:xfrm>
            <a:off x="333375" y="1092200"/>
            <a:ext cx="8566150" cy="1158875"/>
          </a:xfrm>
          <a:prstGeom prst="rect">
            <a:avLst/>
          </a:prstGeom>
          <a:noFill/>
          <a:ln w="12700">
            <a:noFill/>
            <a:miter lim="800000"/>
            <a:headEnd/>
            <a:tailEnd/>
          </a:ln>
        </p:spPr>
        <p:txBody>
          <a:bodyPr>
            <a:prstTxWarp prst="textNoShape">
              <a:avLst/>
            </a:prstTxWarp>
            <a:spAutoFit/>
          </a:bodyPr>
          <a:lstStyle/>
          <a:p>
            <a:pPr eaLnBrk="0" hangingPunct="0">
              <a:spcBef>
                <a:spcPct val="50000"/>
              </a:spcBef>
              <a:buFont typeface="Wingdings" pitchFamily="-123" charset="2"/>
              <a:buNone/>
            </a:pPr>
            <a:r>
              <a:rPr lang="en-US" sz="2000"/>
              <a:t>CORFU integrates Fault Tolerance mechanisms into component-based systems</a:t>
            </a:r>
          </a:p>
          <a:p>
            <a:pPr eaLnBrk="0" hangingPunct="0">
              <a:spcBef>
                <a:spcPct val="50000"/>
              </a:spcBef>
              <a:buClr>
                <a:srgbClr val="004080"/>
              </a:buClr>
              <a:buFont typeface="Wingdings" pitchFamily="-123" charset="2"/>
              <a:buChar char="§"/>
            </a:pPr>
            <a:r>
              <a:rPr lang="en-US" sz="2000"/>
              <a:t> Server &amp; client side functionality is both integrated into one container</a:t>
            </a:r>
          </a:p>
        </p:txBody>
      </p:sp>
      <p:graphicFrame>
        <p:nvGraphicFramePr>
          <p:cNvPr id="129028" name="Group 4"/>
          <p:cNvGraphicFramePr>
            <a:graphicFrameLocks noGrp="1"/>
          </p:cNvGraphicFramePr>
          <p:nvPr/>
        </p:nvGraphicFramePr>
        <p:xfrm>
          <a:off x="336550" y="2984500"/>
          <a:ext cx="8466138" cy="3474466"/>
        </p:xfrm>
        <a:graphic>
          <a:graphicData uri="http://schemas.openxmlformats.org/drawingml/2006/table">
            <a:tbl>
              <a:tblPr/>
              <a:tblGrid>
                <a:gridCol w="2235200"/>
                <a:gridCol w="4332288"/>
                <a:gridCol w="1898650"/>
              </a:tblGrid>
              <a:tr h="441325">
                <a:tc gridSpan="3">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CCM Component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34975">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Object Implementation</a:t>
                      </a: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Configuration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7925">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Implementation of get_state/set_state methods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Triggering state synchronization through state_changed calls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Getter &amp; setter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methods for object </a:t>
                      </a: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id &amp; state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synchronization agent attributes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11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IORInterceptor</a:t>
                      </a:r>
                    </a:p>
                    <a:p>
                      <a:pPr marL="228600" marR="0" lvl="0" indent="-2286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HostMonitor thread instantiation </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thread with HostMonitor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StateSynchronizationAgent instantiation</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State Synchronization Agent with Replication Manager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with State Synchronization Agent for each object</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with Replication Manager for each object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ReplicationManager reference</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HostMonitor reference</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Replication object id</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 role (Primary/Backup)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sp>
        <p:nvSpPr>
          <p:cNvPr id="126995" name="Rectangle 2"/>
          <p:cNvSpPr>
            <a:spLocks noGrp="1" noChangeArrowheads="1"/>
          </p:cNvSpPr>
          <p:nvPr>
            <p:ph type="title" idx="4294967295"/>
          </p:nvPr>
        </p:nvSpPr>
        <p:spPr>
          <a:xfrm>
            <a:off x="307975" y="6350"/>
            <a:ext cx="8528050" cy="527050"/>
          </a:xfrm>
        </p:spPr>
        <p:txBody>
          <a:bodyPr/>
          <a:lstStyle/>
          <a:p>
            <a:r>
              <a:rPr lang="en-US" dirty="0" smtClean="0"/>
              <a:t>Benefits of CORFU FT vs. Object-based FT</a:t>
            </a:r>
            <a:endParaRPr lang="en-US" sz="1800" dirty="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Footer Placeholder 4"/>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CDAA71C5-0D3E-4525-AA92-E8B22980131C}" type="slidenum">
              <a:rPr lang="en-US" sz="1400"/>
              <a:pPr algn="r" eaLnBrk="0" hangingPunct="0"/>
              <a:t>193</a:t>
            </a:fld>
            <a:endParaRPr lang="en-US" sz="1400"/>
          </a:p>
        </p:txBody>
      </p:sp>
      <p:sp>
        <p:nvSpPr>
          <p:cNvPr id="129027" name="Text Box 54"/>
          <p:cNvSpPr txBox="1">
            <a:spLocks noChangeArrowheads="1"/>
          </p:cNvSpPr>
          <p:nvPr/>
        </p:nvSpPr>
        <p:spPr bwMode="auto">
          <a:xfrm>
            <a:off x="333375" y="1092200"/>
            <a:ext cx="8566150" cy="1616075"/>
          </a:xfrm>
          <a:prstGeom prst="rect">
            <a:avLst/>
          </a:prstGeom>
          <a:noFill/>
          <a:ln w="12700">
            <a:noFill/>
            <a:miter lim="800000"/>
            <a:headEnd/>
            <a:tailEnd/>
          </a:ln>
        </p:spPr>
        <p:txBody>
          <a:bodyPr>
            <a:prstTxWarp prst="textNoShape">
              <a:avLst/>
            </a:prstTxWarp>
            <a:spAutoFit/>
          </a:bodyPr>
          <a:lstStyle/>
          <a:p>
            <a:pPr eaLnBrk="0" hangingPunct="0">
              <a:spcBef>
                <a:spcPct val="50000"/>
              </a:spcBef>
              <a:buFont typeface="Wingdings" pitchFamily="-123" charset="2"/>
              <a:buNone/>
            </a:pPr>
            <a:r>
              <a:rPr lang="en-US" sz="2000"/>
              <a:t>CORFU integrates Fault Tolerance mechanisms into component-based systems</a:t>
            </a:r>
          </a:p>
          <a:p>
            <a:pPr eaLnBrk="0" hangingPunct="0">
              <a:spcBef>
                <a:spcPct val="50000"/>
              </a:spcBef>
              <a:buClr>
                <a:srgbClr val="004080"/>
              </a:buClr>
              <a:buFont typeface="Wingdings" pitchFamily="-123" charset="2"/>
              <a:buChar char="§"/>
            </a:pPr>
            <a:r>
              <a:rPr lang="en-US" sz="2000"/>
              <a:t> Server &amp; client side functionality is both integrated into one container</a:t>
            </a:r>
          </a:p>
          <a:p>
            <a:pPr eaLnBrk="0" hangingPunct="0">
              <a:spcBef>
                <a:spcPct val="50000"/>
              </a:spcBef>
              <a:buClr>
                <a:srgbClr val="004080"/>
              </a:buClr>
              <a:buFont typeface="Wingdings" pitchFamily="-123" charset="2"/>
              <a:buChar char="§"/>
            </a:pPr>
            <a:r>
              <a:rPr lang="en-US" sz="2000"/>
              <a:t> Fault tolerance related tasks are automated</a:t>
            </a:r>
          </a:p>
        </p:txBody>
      </p:sp>
      <p:graphicFrame>
        <p:nvGraphicFramePr>
          <p:cNvPr id="262149" name="Group 5"/>
          <p:cNvGraphicFramePr>
            <a:graphicFrameLocks noGrp="1"/>
          </p:cNvGraphicFramePr>
          <p:nvPr/>
        </p:nvGraphicFramePr>
        <p:xfrm>
          <a:off x="336550" y="2984500"/>
          <a:ext cx="8466138" cy="3474466"/>
        </p:xfrm>
        <a:graphic>
          <a:graphicData uri="http://schemas.openxmlformats.org/drawingml/2006/table">
            <a:tbl>
              <a:tblPr/>
              <a:tblGrid>
                <a:gridCol w="2235200"/>
                <a:gridCol w="4332288"/>
                <a:gridCol w="1898650"/>
              </a:tblGrid>
              <a:tr h="441325">
                <a:tc gridSpan="3">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20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CCM Component Obligations</a:t>
                      </a:r>
                      <a:endPar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hMerge="1">
                  <a:txBody>
                    <a:bodyPr/>
                    <a:lstStyle/>
                    <a:p>
                      <a:endParaRPr lang="en-US"/>
                    </a:p>
                  </a:txBody>
                  <a:tcPr/>
                </a:tc>
                <a:tc hMerge="1">
                  <a:txBody>
                    <a:bodyPr/>
                    <a:lstStyle/>
                    <a:p>
                      <a:endParaRPr lang="en-US"/>
                    </a:p>
                  </a:txBody>
                  <a:tcPr/>
                </a:tc>
              </a:tr>
              <a:tr h="434975">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Object Implementation</a:t>
                      </a:r>
                      <a:endParaRPr kumimoji="0" lang="en-US" sz="10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Initialization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Configuration</a:t>
                      </a:r>
                      <a:endParaRPr kumimoji="0" lang="en-US" sz="12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47925">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Implementation of get_state/set_state methods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Triggering state synchronization through state_changed calls</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Getter &amp; setter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methods for object </a:t>
                      </a:r>
                      <a:r>
                        <a:rPr kumimoji="0" lang="en-US" sz="1400" b="0" i="0" u="none" strike="noStrike" cap="none" normalizeH="0" baseline="0" smtClean="0">
                          <a:ln>
                            <a:noFill/>
                          </a:ln>
                          <a:solidFill>
                            <a:schemeClr val="tx1"/>
                          </a:solidFill>
                          <a:effectLst/>
                          <a:latin typeface="Arial" pitchFamily="-123" charset="0"/>
                          <a:ea typeface="ＭＳ Ｐゴシック" pitchFamily="-123" charset="-128"/>
                          <a:cs typeface="ＭＳ Ｐゴシック" pitchFamily="-123" charset="-128"/>
                        </a:rPr>
                        <a:t>id &amp; state </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synchronization agent attributes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11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IORInterceptor</a:t>
                      </a:r>
                    </a:p>
                    <a:p>
                      <a:pPr marL="228600" marR="0" lvl="0" indent="-228600" algn="l" defTabSz="914400" rtl="0" eaLnBrk="0" fontAlgn="base" latinLnBrk="0" hangingPunct="0">
                        <a:lnSpc>
                          <a:spcPct val="10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HostMonitor thread instantiation </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thread with HostMonitor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StateSynchronizationAgent instantiation</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of State Synchronization Agent with Replication Manager</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with State Synchronization Agent for each object</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Registration with Replication Manager for each object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ReplicationManager reference</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HostMonitor reference</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Replication object id</a:t>
                      </a:r>
                    </a:p>
                    <a:p>
                      <a:pPr marL="228600" marR="0" lvl="0" indent="-228600" algn="l" defTabSz="914400" rtl="0" eaLnBrk="0" fontAlgn="base" latinLnBrk="0" hangingPunct="0">
                        <a:lnSpc>
                          <a:spcPct val="90000"/>
                        </a:lnSpc>
                        <a:spcBef>
                          <a:spcPct val="20000"/>
                        </a:spcBef>
                        <a:spcAft>
                          <a:spcPct val="0"/>
                        </a:spcAft>
                        <a:buClr>
                          <a:srgbClr val="006699"/>
                        </a:buClr>
                        <a:buSzTx/>
                        <a:buFont typeface="Arial" pitchFamily="-123" charset="0"/>
                        <a:buAutoNum type="arabicPeriod"/>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Replica role (Primary/Backup)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bl>
          </a:graphicData>
        </a:graphic>
      </p:graphicFrame>
      <p:grpSp>
        <p:nvGrpSpPr>
          <p:cNvPr id="2" name="Group 21"/>
          <p:cNvGrpSpPr>
            <a:grpSpLocks/>
          </p:cNvGrpSpPr>
          <p:nvPr/>
        </p:nvGrpSpPr>
        <p:grpSpPr bwMode="auto">
          <a:xfrm>
            <a:off x="2641600" y="4051300"/>
            <a:ext cx="4203700" cy="2349500"/>
            <a:chOff x="1664" y="2552"/>
            <a:chExt cx="2648" cy="1480"/>
          </a:xfrm>
        </p:grpSpPr>
        <p:sp>
          <p:nvSpPr>
            <p:cNvPr id="129055" name="Rectangle 22"/>
            <p:cNvSpPr>
              <a:spLocks noChangeArrowheads="1"/>
            </p:cNvSpPr>
            <p:nvPr/>
          </p:nvSpPr>
          <p:spPr bwMode="auto">
            <a:xfrm>
              <a:off x="1664" y="2552"/>
              <a:ext cx="2648" cy="1480"/>
            </a:xfrm>
            <a:prstGeom prst="rect">
              <a:avLst/>
            </a:prstGeom>
            <a:solidFill>
              <a:srgbClr val="C0C0C0"/>
            </a:solidFill>
            <a:ln w="9525">
              <a:noFill/>
              <a:miter lim="800000"/>
              <a:headEnd/>
              <a:tailEnd/>
            </a:ln>
          </p:spPr>
          <p:txBody>
            <a:bodyPr anchor="ctr">
              <a:prstTxWarp prst="textNoShape">
                <a:avLst/>
              </a:prstTxWarp>
            </a:bodyPr>
            <a:lstStyle/>
            <a:p>
              <a:pPr algn="ctr"/>
              <a:endParaRPr lang="en-US" sz="1400">
                <a:solidFill>
                  <a:srgbClr val="008040"/>
                </a:solidFill>
              </a:endParaRPr>
            </a:p>
            <a:p>
              <a:pPr algn="ctr"/>
              <a:endParaRPr lang="en-US" sz="1400">
                <a:solidFill>
                  <a:srgbClr val="008040"/>
                </a:solidFill>
              </a:endParaRPr>
            </a:p>
            <a:p>
              <a:pPr algn="ctr"/>
              <a:endParaRPr lang="en-US" sz="1400">
                <a:solidFill>
                  <a:srgbClr val="008040"/>
                </a:solidFill>
              </a:endParaRPr>
            </a:p>
            <a:p>
              <a:pPr algn="ctr"/>
              <a:r>
                <a:rPr lang="en-US" sz="1400">
                  <a:solidFill>
                    <a:srgbClr val="008040"/>
                  </a:solidFill>
                </a:rPr>
                <a:t>Initialization is done automatically within the component server &amp; container</a:t>
              </a:r>
            </a:p>
          </p:txBody>
        </p:sp>
        <p:grpSp>
          <p:nvGrpSpPr>
            <p:cNvPr id="3" name="Group 23"/>
            <p:cNvGrpSpPr>
              <a:grpSpLocks/>
            </p:cNvGrpSpPr>
            <p:nvPr/>
          </p:nvGrpSpPr>
          <p:grpSpPr bwMode="auto">
            <a:xfrm>
              <a:off x="2840" y="2932"/>
              <a:ext cx="304" cy="300"/>
              <a:chOff x="4712" y="744"/>
              <a:chExt cx="680" cy="672"/>
            </a:xfrm>
          </p:grpSpPr>
          <p:sp>
            <p:nvSpPr>
              <p:cNvPr id="129057" name="Line 24"/>
              <p:cNvSpPr>
                <a:spLocks noChangeShapeType="1"/>
              </p:cNvSpPr>
              <p:nvPr/>
            </p:nvSpPr>
            <p:spPr bwMode="auto">
              <a:xfrm flipH="1">
                <a:off x="5008" y="744"/>
                <a:ext cx="384" cy="672"/>
              </a:xfrm>
              <a:prstGeom prst="line">
                <a:avLst/>
              </a:prstGeom>
              <a:noFill/>
              <a:ln w="76200">
                <a:solidFill>
                  <a:srgbClr val="008040"/>
                </a:solidFill>
                <a:round/>
                <a:headEnd/>
                <a:tailEnd/>
              </a:ln>
            </p:spPr>
            <p:txBody>
              <a:bodyPr wrap="none" anchor="ctr">
                <a:prstTxWarp prst="textNoShape">
                  <a:avLst/>
                </a:prstTxWarp>
              </a:bodyPr>
              <a:lstStyle/>
              <a:p>
                <a:endParaRPr lang="en-US"/>
              </a:p>
            </p:txBody>
          </p:sp>
          <p:sp>
            <p:nvSpPr>
              <p:cNvPr id="129058" name="Freeform 25"/>
              <p:cNvSpPr>
                <a:spLocks/>
              </p:cNvSpPr>
              <p:nvPr/>
            </p:nvSpPr>
            <p:spPr bwMode="auto">
              <a:xfrm>
                <a:off x="4712" y="1224"/>
                <a:ext cx="304" cy="192"/>
              </a:xfrm>
              <a:custGeom>
                <a:avLst/>
                <a:gdLst>
                  <a:gd name="T0" fmla="*/ 0 w 304"/>
                  <a:gd name="T1" fmla="*/ 0 h 192"/>
                  <a:gd name="T2" fmla="*/ 200 w 304"/>
                  <a:gd name="T3" fmla="*/ 72 h 192"/>
                  <a:gd name="T4" fmla="*/ 304 w 304"/>
                  <a:gd name="T5" fmla="*/ 192 h 192"/>
                  <a:gd name="T6" fmla="*/ 0 60000 65536"/>
                  <a:gd name="T7" fmla="*/ 0 60000 65536"/>
                  <a:gd name="T8" fmla="*/ 0 60000 65536"/>
                  <a:gd name="T9" fmla="*/ 0 w 304"/>
                  <a:gd name="T10" fmla="*/ 0 h 192"/>
                  <a:gd name="T11" fmla="*/ 304 w 304"/>
                  <a:gd name="T12" fmla="*/ 192 h 192"/>
                </a:gdLst>
                <a:ahLst/>
                <a:cxnLst>
                  <a:cxn ang="T6">
                    <a:pos x="T0" y="T1"/>
                  </a:cxn>
                  <a:cxn ang="T7">
                    <a:pos x="T2" y="T3"/>
                  </a:cxn>
                  <a:cxn ang="T8">
                    <a:pos x="T4" y="T5"/>
                  </a:cxn>
                </a:cxnLst>
                <a:rect l="T9" t="T10" r="T11" b="T12"/>
                <a:pathLst>
                  <a:path w="304" h="192">
                    <a:moveTo>
                      <a:pt x="0" y="0"/>
                    </a:moveTo>
                    <a:cubicBezTo>
                      <a:pt x="74" y="20"/>
                      <a:pt x="149" y="40"/>
                      <a:pt x="200" y="72"/>
                    </a:cubicBezTo>
                    <a:cubicBezTo>
                      <a:pt x="251" y="104"/>
                      <a:pt x="277" y="148"/>
                      <a:pt x="304" y="192"/>
                    </a:cubicBezTo>
                  </a:path>
                </a:pathLst>
              </a:custGeom>
              <a:noFill/>
              <a:ln w="76200">
                <a:solidFill>
                  <a:srgbClr val="008040"/>
                </a:solidFill>
                <a:round/>
                <a:headEnd/>
                <a:tailEnd/>
              </a:ln>
            </p:spPr>
            <p:txBody>
              <a:bodyPr wrap="none" anchor="ctr">
                <a:prstTxWarp prst="textNoShape">
                  <a:avLst/>
                </a:prstTxWarp>
              </a:bodyPr>
              <a:lstStyle/>
              <a:p>
                <a:endParaRPr lang="en-US" b="1"/>
              </a:p>
            </p:txBody>
          </p:sp>
        </p:grpSp>
      </p:grpSp>
      <p:grpSp>
        <p:nvGrpSpPr>
          <p:cNvPr id="4" name="Group 26"/>
          <p:cNvGrpSpPr>
            <a:grpSpLocks/>
          </p:cNvGrpSpPr>
          <p:nvPr/>
        </p:nvGrpSpPr>
        <p:grpSpPr bwMode="auto">
          <a:xfrm>
            <a:off x="6985000" y="4051300"/>
            <a:ext cx="1752600" cy="2336800"/>
            <a:chOff x="4400" y="2552"/>
            <a:chExt cx="1104" cy="1472"/>
          </a:xfrm>
        </p:grpSpPr>
        <p:sp>
          <p:nvSpPr>
            <p:cNvPr id="129051" name="Rectangle 27"/>
            <p:cNvSpPr>
              <a:spLocks noChangeArrowheads="1"/>
            </p:cNvSpPr>
            <p:nvPr/>
          </p:nvSpPr>
          <p:spPr bwMode="auto">
            <a:xfrm>
              <a:off x="4400" y="2552"/>
              <a:ext cx="1104" cy="1472"/>
            </a:xfrm>
            <a:prstGeom prst="rect">
              <a:avLst/>
            </a:prstGeom>
            <a:solidFill>
              <a:srgbClr val="C0C0C0"/>
            </a:solidFill>
            <a:ln w="9525">
              <a:noFill/>
              <a:miter lim="800000"/>
              <a:headEnd/>
              <a:tailEnd/>
            </a:ln>
          </p:spPr>
          <p:txBody>
            <a:bodyPr anchor="ctr">
              <a:prstTxWarp prst="textNoShape">
                <a:avLst/>
              </a:prstTxWarp>
            </a:bodyPr>
            <a:lstStyle/>
            <a:p>
              <a:pPr algn="ctr"/>
              <a:endParaRPr lang="en-US" sz="1400">
                <a:solidFill>
                  <a:srgbClr val="008040"/>
                </a:solidFill>
              </a:endParaRPr>
            </a:p>
            <a:p>
              <a:pPr algn="ctr"/>
              <a:endParaRPr lang="en-US" sz="1400">
                <a:solidFill>
                  <a:srgbClr val="008040"/>
                </a:solidFill>
              </a:endParaRPr>
            </a:p>
            <a:p>
              <a:pPr algn="ctr"/>
              <a:endParaRPr lang="en-US" sz="1400">
                <a:solidFill>
                  <a:srgbClr val="008040"/>
                </a:solidFill>
              </a:endParaRPr>
            </a:p>
            <a:p>
              <a:pPr algn="ctr"/>
              <a:r>
                <a:rPr lang="en-US" sz="1400">
                  <a:solidFill>
                    <a:srgbClr val="008040"/>
                  </a:solidFill>
                </a:rPr>
                <a:t>Configuration of components is done in the deployment plan through configProperties</a:t>
              </a:r>
            </a:p>
          </p:txBody>
        </p:sp>
        <p:grpSp>
          <p:nvGrpSpPr>
            <p:cNvPr id="5" name="Group 28"/>
            <p:cNvGrpSpPr>
              <a:grpSpLocks/>
            </p:cNvGrpSpPr>
            <p:nvPr/>
          </p:nvGrpSpPr>
          <p:grpSpPr bwMode="auto">
            <a:xfrm>
              <a:off x="4792" y="2652"/>
              <a:ext cx="304" cy="300"/>
              <a:chOff x="4712" y="744"/>
              <a:chExt cx="680" cy="672"/>
            </a:xfrm>
          </p:grpSpPr>
          <p:sp>
            <p:nvSpPr>
              <p:cNvPr id="129053" name="Line 29"/>
              <p:cNvSpPr>
                <a:spLocks noChangeShapeType="1"/>
              </p:cNvSpPr>
              <p:nvPr/>
            </p:nvSpPr>
            <p:spPr bwMode="auto">
              <a:xfrm flipH="1">
                <a:off x="5008" y="744"/>
                <a:ext cx="384" cy="672"/>
              </a:xfrm>
              <a:prstGeom prst="line">
                <a:avLst/>
              </a:prstGeom>
              <a:noFill/>
              <a:ln w="76200">
                <a:solidFill>
                  <a:srgbClr val="008040"/>
                </a:solidFill>
                <a:round/>
                <a:headEnd/>
                <a:tailEnd/>
              </a:ln>
            </p:spPr>
            <p:txBody>
              <a:bodyPr wrap="none" anchor="ctr">
                <a:prstTxWarp prst="textNoShape">
                  <a:avLst/>
                </a:prstTxWarp>
              </a:bodyPr>
              <a:lstStyle/>
              <a:p>
                <a:endParaRPr lang="en-US"/>
              </a:p>
            </p:txBody>
          </p:sp>
          <p:sp>
            <p:nvSpPr>
              <p:cNvPr id="129054" name="Freeform 30"/>
              <p:cNvSpPr>
                <a:spLocks/>
              </p:cNvSpPr>
              <p:nvPr/>
            </p:nvSpPr>
            <p:spPr bwMode="auto">
              <a:xfrm>
                <a:off x="4712" y="1224"/>
                <a:ext cx="304" cy="192"/>
              </a:xfrm>
              <a:custGeom>
                <a:avLst/>
                <a:gdLst>
                  <a:gd name="T0" fmla="*/ 0 w 304"/>
                  <a:gd name="T1" fmla="*/ 0 h 192"/>
                  <a:gd name="T2" fmla="*/ 200 w 304"/>
                  <a:gd name="T3" fmla="*/ 72 h 192"/>
                  <a:gd name="T4" fmla="*/ 304 w 304"/>
                  <a:gd name="T5" fmla="*/ 192 h 192"/>
                  <a:gd name="T6" fmla="*/ 0 60000 65536"/>
                  <a:gd name="T7" fmla="*/ 0 60000 65536"/>
                  <a:gd name="T8" fmla="*/ 0 60000 65536"/>
                  <a:gd name="T9" fmla="*/ 0 w 304"/>
                  <a:gd name="T10" fmla="*/ 0 h 192"/>
                  <a:gd name="T11" fmla="*/ 304 w 304"/>
                  <a:gd name="T12" fmla="*/ 192 h 192"/>
                </a:gdLst>
                <a:ahLst/>
                <a:cxnLst>
                  <a:cxn ang="T6">
                    <a:pos x="T0" y="T1"/>
                  </a:cxn>
                  <a:cxn ang="T7">
                    <a:pos x="T2" y="T3"/>
                  </a:cxn>
                  <a:cxn ang="T8">
                    <a:pos x="T4" y="T5"/>
                  </a:cxn>
                </a:cxnLst>
                <a:rect l="T9" t="T10" r="T11" b="T12"/>
                <a:pathLst>
                  <a:path w="304" h="192">
                    <a:moveTo>
                      <a:pt x="0" y="0"/>
                    </a:moveTo>
                    <a:cubicBezTo>
                      <a:pt x="74" y="20"/>
                      <a:pt x="149" y="40"/>
                      <a:pt x="200" y="72"/>
                    </a:cubicBezTo>
                    <a:cubicBezTo>
                      <a:pt x="251" y="104"/>
                      <a:pt x="277" y="148"/>
                      <a:pt x="304" y="192"/>
                    </a:cubicBezTo>
                  </a:path>
                </a:pathLst>
              </a:custGeom>
              <a:noFill/>
              <a:ln w="76200">
                <a:solidFill>
                  <a:srgbClr val="008040"/>
                </a:solidFill>
                <a:round/>
                <a:headEnd/>
                <a:tailEnd/>
              </a:ln>
            </p:spPr>
            <p:txBody>
              <a:bodyPr wrap="none" anchor="ctr">
                <a:prstTxWarp prst="textNoShape">
                  <a:avLst/>
                </a:prstTxWarp>
              </a:bodyPr>
              <a:lstStyle/>
              <a:p>
                <a:endParaRPr lang="en-US" b="1"/>
              </a:p>
            </p:txBody>
          </p:sp>
        </p:grpSp>
      </p:grpSp>
      <p:grpSp>
        <p:nvGrpSpPr>
          <p:cNvPr id="6" name="Group 31"/>
          <p:cNvGrpSpPr>
            <a:grpSpLocks/>
          </p:cNvGrpSpPr>
          <p:nvPr/>
        </p:nvGrpSpPr>
        <p:grpSpPr bwMode="auto">
          <a:xfrm>
            <a:off x="368300" y="5461000"/>
            <a:ext cx="2146300" cy="977900"/>
            <a:chOff x="232" y="3440"/>
            <a:chExt cx="1352" cy="616"/>
          </a:xfrm>
        </p:grpSpPr>
        <p:sp>
          <p:nvSpPr>
            <p:cNvPr id="129047" name="Rectangle 32"/>
            <p:cNvSpPr>
              <a:spLocks noChangeArrowheads="1"/>
            </p:cNvSpPr>
            <p:nvPr/>
          </p:nvSpPr>
          <p:spPr bwMode="auto">
            <a:xfrm>
              <a:off x="232" y="3440"/>
              <a:ext cx="1352" cy="616"/>
            </a:xfrm>
            <a:prstGeom prst="rect">
              <a:avLst/>
            </a:prstGeom>
            <a:solidFill>
              <a:srgbClr val="C0C0C0"/>
            </a:solidFill>
            <a:ln w="9525">
              <a:noFill/>
              <a:miter lim="800000"/>
              <a:headEnd/>
              <a:tailEnd/>
            </a:ln>
          </p:spPr>
          <p:txBody>
            <a:bodyPr anchor="b">
              <a:prstTxWarp prst="textNoShape">
                <a:avLst/>
              </a:prstTxWarp>
            </a:bodyPr>
            <a:lstStyle/>
            <a:p>
              <a:pPr algn="ctr"/>
              <a:r>
                <a:rPr lang="en-US" sz="1400">
                  <a:solidFill>
                    <a:srgbClr val="008040"/>
                  </a:solidFill>
                </a:rPr>
                <a:t>Partly automated through code generation</a:t>
              </a:r>
            </a:p>
          </p:txBody>
        </p:sp>
        <p:grpSp>
          <p:nvGrpSpPr>
            <p:cNvPr id="7" name="Group 33"/>
            <p:cNvGrpSpPr>
              <a:grpSpLocks/>
            </p:cNvGrpSpPr>
            <p:nvPr/>
          </p:nvGrpSpPr>
          <p:grpSpPr bwMode="auto">
            <a:xfrm>
              <a:off x="768" y="3460"/>
              <a:ext cx="304" cy="300"/>
              <a:chOff x="4712" y="744"/>
              <a:chExt cx="680" cy="672"/>
            </a:xfrm>
          </p:grpSpPr>
          <p:sp>
            <p:nvSpPr>
              <p:cNvPr id="129049" name="Line 34"/>
              <p:cNvSpPr>
                <a:spLocks noChangeShapeType="1"/>
              </p:cNvSpPr>
              <p:nvPr/>
            </p:nvSpPr>
            <p:spPr bwMode="auto">
              <a:xfrm flipH="1">
                <a:off x="5008" y="744"/>
                <a:ext cx="384" cy="672"/>
              </a:xfrm>
              <a:prstGeom prst="line">
                <a:avLst/>
              </a:prstGeom>
              <a:noFill/>
              <a:ln w="76200">
                <a:solidFill>
                  <a:srgbClr val="008040"/>
                </a:solidFill>
                <a:round/>
                <a:headEnd/>
                <a:tailEnd/>
              </a:ln>
            </p:spPr>
            <p:txBody>
              <a:bodyPr wrap="none" anchor="ctr">
                <a:prstTxWarp prst="textNoShape">
                  <a:avLst/>
                </a:prstTxWarp>
              </a:bodyPr>
              <a:lstStyle/>
              <a:p>
                <a:endParaRPr lang="en-US"/>
              </a:p>
            </p:txBody>
          </p:sp>
          <p:sp>
            <p:nvSpPr>
              <p:cNvPr id="129050" name="Freeform 35"/>
              <p:cNvSpPr>
                <a:spLocks/>
              </p:cNvSpPr>
              <p:nvPr/>
            </p:nvSpPr>
            <p:spPr bwMode="auto">
              <a:xfrm>
                <a:off x="4712" y="1224"/>
                <a:ext cx="304" cy="192"/>
              </a:xfrm>
              <a:custGeom>
                <a:avLst/>
                <a:gdLst>
                  <a:gd name="T0" fmla="*/ 0 w 304"/>
                  <a:gd name="T1" fmla="*/ 0 h 192"/>
                  <a:gd name="T2" fmla="*/ 200 w 304"/>
                  <a:gd name="T3" fmla="*/ 72 h 192"/>
                  <a:gd name="T4" fmla="*/ 304 w 304"/>
                  <a:gd name="T5" fmla="*/ 192 h 192"/>
                  <a:gd name="T6" fmla="*/ 0 60000 65536"/>
                  <a:gd name="T7" fmla="*/ 0 60000 65536"/>
                  <a:gd name="T8" fmla="*/ 0 60000 65536"/>
                  <a:gd name="T9" fmla="*/ 0 w 304"/>
                  <a:gd name="T10" fmla="*/ 0 h 192"/>
                  <a:gd name="T11" fmla="*/ 304 w 304"/>
                  <a:gd name="T12" fmla="*/ 192 h 192"/>
                </a:gdLst>
                <a:ahLst/>
                <a:cxnLst>
                  <a:cxn ang="T6">
                    <a:pos x="T0" y="T1"/>
                  </a:cxn>
                  <a:cxn ang="T7">
                    <a:pos x="T2" y="T3"/>
                  </a:cxn>
                  <a:cxn ang="T8">
                    <a:pos x="T4" y="T5"/>
                  </a:cxn>
                </a:cxnLst>
                <a:rect l="T9" t="T10" r="T11" b="T12"/>
                <a:pathLst>
                  <a:path w="304" h="192">
                    <a:moveTo>
                      <a:pt x="0" y="0"/>
                    </a:moveTo>
                    <a:cubicBezTo>
                      <a:pt x="74" y="20"/>
                      <a:pt x="149" y="40"/>
                      <a:pt x="200" y="72"/>
                    </a:cubicBezTo>
                    <a:cubicBezTo>
                      <a:pt x="251" y="104"/>
                      <a:pt x="277" y="148"/>
                      <a:pt x="304" y="192"/>
                    </a:cubicBezTo>
                  </a:path>
                </a:pathLst>
              </a:custGeom>
              <a:noFill/>
              <a:ln w="76200">
                <a:solidFill>
                  <a:srgbClr val="008040"/>
                </a:solidFill>
                <a:round/>
                <a:headEnd/>
                <a:tailEnd/>
              </a:ln>
            </p:spPr>
            <p:txBody>
              <a:bodyPr wrap="none" anchor="ctr">
                <a:prstTxWarp prst="textNoShape">
                  <a:avLst/>
                </a:prstTxWarp>
              </a:bodyPr>
              <a:lstStyle/>
              <a:p>
                <a:endParaRPr lang="en-US" b="1"/>
              </a:p>
            </p:txBody>
          </p:sp>
        </p:grpSp>
      </p:grpSp>
      <p:sp>
        <p:nvSpPr>
          <p:cNvPr id="21" name="Rectangle 2"/>
          <p:cNvSpPr txBox="1">
            <a:spLocks noChangeArrowheads="1"/>
          </p:cNvSpPr>
          <p:nvPr/>
        </p:nvSpPr>
        <p:spPr bwMode="auto">
          <a:xfrm>
            <a:off x="307975" y="6350"/>
            <a:ext cx="8528050" cy="52705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Benefits of CORFU FT vs. Object-based FT</a:t>
            </a:r>
            <a:endParaRPr kumimoji="0" lang="en-US" sz="18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D406A65A-72ED-4FED-8022-8148767CCAFA}" type="slidenum">
              <a:rPr lang="en-US" sz="1400"/>
              <a:pPr algn="r" eaLnBrk="0" hangingPunct="0"/>
              <a:t>194</a:t>
            </a:fld>
            <a:endParaRPr lang="en-US" sz="1400"/>
          </a:p>
        </p:txBody>
      </p:sp>
      <p:sp>
        <p:nvSpPr>
          <p:cNvPr id="133122" name="Rectangle 2"/>
          <p:cNvSpPr>
            <a:spLocks noGrp="1" noChangeArrowheads="1"/>
          </p:cNvSpPr>
          <p:nvPr>
            <p:ph type="title" idx="4294967295"/>
          </p:nvPr>
        </p:nvSpPr>
        <p:spPr/>
        <p:txBody>
          <a:bodyPr/>
          <a:lstStyle/>
          <a:p>
            <a:r>
              <a:rPr lang="en-US"/>
              <a:t>Component Group Replication Context</a:t>
            </a:r>
          </a:p>
        </p:txBody>
      </p:sp>
      <p:sp>
        <p:nvSpPr>
          <p:cNvPr id="133123" name="Rectangle 3"/>
          <p:cNvSpPr>
            <a:spLocks noGrp="1" noChangeArrowheads="1"/>
          </p:cNvSpPr>
          <p:nvPr>
            <p:ph type="body" idx="4294967295"/>
          </p:nvPr>
        </p:nvSpPr>
        <p:spPr>
          <a:xfrm>
            <a:off x="382588" y="1093788"/>
            <a:ext cx="6588125" cy="342900"/>
          </a:xfrm>
        </p:spPr>
        <p:txBody>
          <a:bodyPr/>
          <a:lstStyle/>
          <a:p>
            <a:pPr marL="381000" indent="-381000">
              <a:buFont typeface="Wingdings" pitchFamily="-123" charset="2"/>
              <a:buNone/>
            </a:pPr>
            <a:r>
              <a:rPr lang="en-US" sz="1800" smtClean="0"/>
              <a:t>Assemblies of Components with Fault dependencies</a:t>
            </a:r>
          </a:p>
        </p:txBody>
      </p:sp>
      <p:sp>
        <p:nvSpPr>
          <p:cNvPr id="133124" name="Rectangle 50"/>
          <p:cNvSpPr>
            <a:spLocks noChangeArrowheads="1"/>
          </p:cNvSpPr>
          <p:nvPr/>
        </p:nvSpPr>
        <p:spPr bwMode="auto">
          <a:xfrm>
            <a:off x="4138613" y="3403600"/>
            <a:ext cx="4535487" cy="31750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eaLnBrk="0" hangingPunct="0"/>
            <a:endParaRPr lang="en-US" sz="1400" u="sng"/>
          </a:p>
        </p:txBody>
      </p:sp>
      <p:grpSp>
        <p:nvGrpSpPr>
          <p:cNvPr id="2" name="Group 1062"/>
          <p:cNvGrpSpPr>
            <a:grpSpLocks/>
          </p:cNvGrpSpPr>
          <p:nvPr/>
        </p:nvGrpSpPr>
        <p:grpSpPr bwMode="auto">
          <a:xfrm>
            <a:off x="4251325" y="3630613"/>
            <a:ext cx="4195763" cy="2381250"/>
            <a:chOff x="2814" y="2007"/>
            <a:chExt cx="2643" cy="1500"/>
          </a:xfrm>
        </p:grpSpPr>
        <p:sp>
          <p:nvSpPr>
            <p:cNvPr id="133136" name="Rectangle 7"/>
            <p:cNvSpPr>
              <a:spLocks noChangeArrowheads="1"/>
            </p:cNvSpPr>
            <p:nvPr/>
          </p:nvSpPr>
          <p:spPr bwMode="auto">
            <a:xfrm>
              <a:off x="2814" y="2007"/>
              <a:ext cx="2643" cy="102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3137" name="Rectangle 8"/>
            <p:cNvSpPr>
              <a:spLocks noChangeArrowheads="1"/>
            </p:cNvSpPr>
            <p:nvPr/>
          </p:nvSpPr>
          <p:spPr bwMode="auto">
            <a:xfrm>
              <a:off x="4386" y="2650"/>
              <a:ext cx="1071" cy="857"/>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400" u="sng"/>
            </a:p>
          </p:txBody>
        </p:sp>
      </p:grpSp>
      <p:sp>
        <p:nvSpPr>
          <p:cNvPr id="133126" name="Rectangle 6"/>
          <p:cNvSpPr>
            <a:spLocks noChangeArrowheads="1"/>
          </p:cNvSpPr>
          <p:nvPr/>
        </p:nvSpPr>
        <p:spPr bwMode="auto">
          <a:xfrm>
            <a:off x="4251325" y="5373688"/>
            <a:ext cx="1814513" cy="1092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3127" name="Rectangle 9"/>
          <p:cNvSpPr>
            <a:spLocks noChangeArrowheads="1"/>
          </p:cNvSpPr>
          <p:nvPr/>
        </p:nvSpPr>
        <p:spPr bwMode="auto">
          <a:xfrm>
            <a:off x="6292850" y="5275263"/>
            <a:ext cx="906463" cy="835025"/>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1400"/>
          </a:p>
        </p:txBody>
      </p:sp>
      <p:sp>
        <p:nvSpPr>
          <p:cNvPr id="133128" name="Rectangle 10"/>
          <p:cNvSpPr>
            <a:spLocks noChangeArrowheads="1"/>
          </p:cNvSpPr>
          <p:nvPr/>
        </p:nvSpPr>
        <p:spPr bwMode="auto">
          <a:xfrm>
            <a:off x="7199313" y="4665663"/>
            <a:ext cx="1362075" cy="452437"/>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1400"/>
          </a:p>
        </p:txBody>
      </p:sp>
      <p:sp>
        <p:nvSpPr>
          <p:cNvPr id="133129" name="AutoShape 12"/>
          <p:cNvSpPr>
            <a:spLocks noChangeArrowheads="1"/>
          </p:cNvSpPr>
          <p:nvPr/>
        </p:nvSpPr>
        <p:spPr bwMode="auto">
          <a:xfrm>
            <a:off x="6973888" y="3857625"/>
            <a:ext cx="1360487" cy="67945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Archive A</a:t>
            </a:r>
          </a:p>
        </p:txBody>
      </p:sp>
      <p:sp>
        <p:nvSpPr>
          <p:cNvPr id="133130" name="AutoShape 17"/>
          <p:cNvSpPr>
            <a:spLocks noChangeArrowheads="1"/>
          </p:cNvSpPr>
          <p:nvPr/>
        </p:nvSpPr>
        <p:spPr bwMode="auto">
          <a:xfrm>
            <a:off x="4478338" y="4424363"/>
            <a:ext cx="1360487" cy="67945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Telemetry</a:t>
            </a:r>
          </a:p>
          <a:p>
            <a:pPr algn="ctr" eaLnBrk="0" hangingPunct="0"/>
            <a:r>
              <a:rPr lang="en-US" sz="1400"/>
              <a:t>Server A</a:t>
            </a:r>
          </a:p>
        </p:txBody>
      </p:sp>
      <p:sp>
        <p:nvSpPr>
          <p:cNvPr id="133131" name="AutoShape 18"/>
          <p:cNvSpPr>
            <a:spLocks noChangeArrowheads="1"/>
          </p:cNvSpPr>
          <p:nvPr/>
        </p:nvSpPr>
        <p:spPr bwMode="auto">
          <a:xfrm>
            <a:off x="4478338" y="5557838"/>
            <a:ext cx="1360487" cy="681037"/>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Telecommand</a:t>
            </a:r>
          </a:p>
          <a:p>
            <a:pPr algn="ctr" eaLnBrk="0" hangingPunct="0"/>
            <a:r>
              <a:rPr lang="en-US" sz="1400"/>
              <a:t>Server A</a:t>
            </a:r>
          </a:p>
        </p:txBody>
      </p:sp>
      <p:sp>
        <p:nvSpPr>
          <p:cNvPr id="133132" name="AutoShape 43"/>
          <p:cNvSpPr>
            <a:spLocks noChangeArrowheads="1"/>
          </p:cNvSpPr>
          <p:nvPr/>
        </p:nvSpPr>
        <p:spPr bwMode="auto">
          <a:xfrm>
            <a:off x="6973888" y="3857625"/>
            <a:ext cx="1360487" cy="679450"/>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Archive A</a:t>
            </a:r>
          </a:p>
        </p:txBody>
      </p:sp>
      <p:sp>
        <p:nvSpPr>
          <p:cNvPr id="133133" name="AutoShape 48"/>
          <p:cNvSpPr>
            <a:spLocks noChangeArrowheads="1"/>
          </p:cNvSpPr>
          <p:nvPr/>
        </p:nvSpPr>
        <p:spPr bwMode="auto">
          <a:xfrm>
            <a:off x="4478338" y="5557838"/>
            <a:ext cx="1360487" cy="681037"/>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Telecommand</a:t>
            </a:r>
          </a:p>
          <a:p>
            <a:pPr algn="ctr" eaLnBrk="0" hangingPunct="0"/>
            <a:r>
              <a:rPr lang="en-US" sz="1400"/>
              <a:t>Server A</a:t>
            </a:r>
          </a:p>
        </p:txBody>
      </p:sp>
      <p:sp>
        <p:nvSpPr>
          <p:cNvPr id="133134" name="Rectangle 11"/>
          <p:cNvSpPr>
            <a:spLocks noChangeArrowheads="1"/>
          </p:cNvSpPr>
          <p:nvPr/>
        </p:nvSpPr>
        <p:spPr bwMode="auto">
          <a:xfrm>
            <a:off x="6859588" y="4878388"/>
            <a:ext cx="1587500" cy="11334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3135" name="AutoShape 13"/>
          <p:cNvSpPr>
            <a:spLocks noChangeArrowheads="1"/>
          </p:cNvSpPr>
          <p:nvPr/>
        </p:nvSpPr>
        <p:spPr bwMode="auto">
          <a:xfrm>
            <a:off x="6973888" y="4991100"/>
            <a:ext cx="1360487" cy="681038"/>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Mission</a:t>
            </a:r>
          </a:p>
          <a:p>
            <a:pPr algn="ctr" eaLnBrk="0" hangingPunct="0"/>
            <a:r>
              <a:rPr lang="en-US" sz="1400"/>
              <a:t>Planning</a:t>
            </a:r>
          </a:p>
          <a:p>
            <a:pPr algn="ctr" eaLnBrk="0" hangingPunct="0"/>
            <a:r>
              <a:rPr lang="en-US" sz="1400"/>
              <a:t>System A</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67D54BCF-BEDF-40C2-B561-D5E279866657}" type="slidenum">
              <a:rPr lang="en-US" sz="1400"/>
              <a:pPr algn="r" eaLnBrk="0" hangingPunct="0"/>
              <a:t>195</a:t>
            </a:fld>
            <a:endParaRPr lang="en-US" sz="1400"/>
          </a:p>
        </p:txBody>
      </p:sp>
      <p:sp>
        <p:nvSpPr>
          <p:cNvPr id="135170" name="Rectangle 2"/>
          <p:cNvSpPr>
            <a:spLocks noGrp="1" noChangeArrowheads="1"/>
          </p:cNvSpPr>
          <p:nvPr>
            <p:ph type="title" idx="4294967295"/>
          </p:nvPr>
        </p:nvSpPr>
        <p:spPr/>
        <p:txBody>
          <a:bodyPr/>
          <a:lstStyle/>
          <a:p>
            <a:r>
              <a:rPr lang="en-US"/>
              <a:t>Component Group Replication Context</a:t>
            </a:r>
          </a:p>
        </p:txBody>
      </p:sp>
      <p:sp>
        <p:nvSpPr>
          <p:cNvPr id="135171" name="Rectangle 3"/>
          <p:cNvSpPr>
            <a:spLocks noGrp="1" noChangeArrowheads="1"/>
          </p:cNvSpPr>
          <p:nvPr>
            <p:ph type="body" idx="4294967295"/>
          </p:nvPr>
        </p:nvSpPr>
        <p:spPr>
          <a:xfrm>
            <a:off x="382588" y="1093788"/>
            <a:ext cx="6653212" cy="1504950"/>
          </a:xfrm>
        </p:spPr>
        <p:txBody>
          <a:bodyPr/>
          <a:lstStyle/>
          <a:p>
            <a:pPr marL="381000" indent="-381000">
              <a:buFont typeface="Wingdings" pitchFamily="-123" charset="2"/>
              <a:buNone/>
            </a:pPr>
            <a:r>
              <a:rPr lang="en-US" sz="1800" smtClean="0"/>
              <a:t>Assemblies of Components with Fault dependencies</a:t>
            </a:r>
          </a:p>
          <a:p>
            <a:pPr marL="381000" indent="-381000"/>
            <a:r>
              <a:rPr lang="en-US" sz="1800" smtClean="0"/>
              <a:t>Component Assemblies are characterized by a high degree of interactions</a:t>
            </a:r>
          </a:p>
          <a:p>
            <a:pPr marL="381000" indent="-381000"/>
            <a:endParaRPr lang="en-US" sz="1800" smtClean="0"/>
          </a:p>
        </p:txBody>
      </p:sp>
      <p:sp>
        <p:nvSpPr>
          <p:cNvPr id="135172" name="Rectangle 50"/>
          <p:cNvSpPr>
            <a:spLocks noChangeArrowheads="1"/>
          </p:cNvSpPr>
          <p:nvPr/>
        </p:nvSpPr>
        <p:spPr bwMode="auto">
          <a:xfrm>
            <a:off x="4138613" y="3403600"/>
            <a:ext cx="4535487" cy="31750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eaLnBrk="0" hangingPunct="0"/>
            <a:endParaRPr lang="en-US" sz="1400" u="sng"/>
          </a:p>
        </p:txBody>
      </p:sp>
      <p:grpSp>
        <p:nvGrpSpPr>
          <p:cNvPr id="2" name="Group 7"/>
          <p:cNvGrpSpPr>
            <a:grpSpLocks/>
          </p:cNvGrpSpPr>
          <p:nvPr/>
        </p:nvGrpSpPr>
        <p:grpSpPr bwMode="auto">
          <a:xfrm>
            <a:off x="4251325" y="3617913"/>
            <a:ext cx="4195763" cy="2381250"/>
            <a:chOff x="2814" y="2007"/>
            <a:chExt cx="2643" cy="1500"/>
          </a:xfrm>
        </p:grpSpPr>
        <p:sp>
          <p:nvSpPr>
            <p:cNvPr id="135190" name="Rectangle 7"/>
            <p:cNvSpPr>
              <a:spLocks noChangeArrowheads="1"/>
            </p:cNvSpPr>
            <p:nvPr/>
          </p:nvSpPr>
          <p:spPr bwMode="auto">
            <a:xfrm>
              <a:off x="2814" y="2007"/>
              <a:ext cx="2643" cy="102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5191" name="Rectangle 8"/>
            <p:cNvSpPr>
              <a:spLocks noChangeArrowheads="1"/>
            </p:cNvSpPr>
            <p:nvPr/>
          </p:nvSpPr>
          <p:spPr bwMode="auto">
            <a:xfrm>
              <a:off x="4386" y="2650"/>
              <a:ext cx="1071" cy="857"/>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400" u="sng"/>
            </a:p>
          </p:txBody>
        </p:sp>
      </p:grpSp>
      <p:sp>
        <p:nvSpPr>
          <p:cNvPr id="135174" name="Rectangle 6"/>
          <p:cNvSpPr>
            <a:spLocks noChangeArrowheads="1"/>
          </p:cNvSpPr>
          <p:nvPr/>
        </p:nvSpPr>
        <p:spPr bwMode="auto">
          <a:xfrm>
            <a:off x="4251325" y="5373688"/>
            <a:ext cx="1814513" cy="1092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5175" name="Rectangle 9"/>
          <p:cNvSpPr>
            <a:spLocks noChangeArrowheads="1"/>
          </p:cNvSpPr>
          <p:nvPr/>
        </p:nvSpPr>
        <p:spPr bwMode="auto">
          <a:xfrm>
            <a:off x="6292850" y="5275263"/>
            <a:ext cx="906463" cy="835025"/>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1400"/>
          </a:p>
        </p:txBody>
      </p:sp>
      <p:sp>
        <p:nvSpPr>
          <p:cNvPr id="135176" name="Rectangle 10"/>
          <p:cNvSpPr>
            <a:spLocks noChangeArrowheads="1"/>
          </p:cNvSpPr>
          <p:nvPr/>
        </p:nvSpPr>
        <p:spPr bwMode="auto">
          <a:xfrm>
            <a:off x="7199313" y="4665663"/>
            <a:ext cx="1362075" cy="452437"/>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1400"/>
          </a:p>
        </p:txBody>
      </p:sp>
      <p:sp>
        <p:nvSpPr>
          <p:cNvPr id="135177" name="AutoShape 12"/>
          <p:cNvSpPr>
            <a:spLocks noChangeArrowheads="1"/>
          </p:cNvSpPr>
          <p:nvPr/>
        </p:nvSpPr>
        <p:spPr bwMode="auto">
          <a:xfrm>
            <a:off x="6973888" y="3857625"/>
            <a:ext cx="1360487" cy="67945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Archive A</a:t>
            </a:r>
          </a:p>
        </p:txBody>
      </p:sp>
      <p:cxnSp>
        <p:nvCxnSpPr>
          <p:cNvPr id="135178" name="AutoShape 14"/>
          <p:cNvCxnSpPr>
            <a:cxnSpLocks noChangeShapeType="1"/>
          </p:cNvCxnSpPr>
          <p:nvPr/>
        </p:nvCxnSpPr>
        <p:spPr bwMode="auto">
          <a:xfrm rot="10800000">
            <a:off x="5838825" y="4878388"/>
            <a:ext cx="1135063" cy="452437"/>
          </a:xfrm>
          <a:prstGeom prst="bentConnector3">
            <a:avLst>
              <a:gd name="adj1" fmla="val 50000"/>
            </a:avLst>
          </a:prstGeom>
          <a:noFill/>
          <a:ln w="3175">
            <a:solidFill>
              <a:srgbClr val="008040"/>
            </a:solidFill>
            <a:prstDash val="dash"/>
            <a:miter lim="800000"/>
            <a:headEnd/>
            <a:tailEnd type="arrow" w="sm" len="sm"/>
          </a:ln>
        </p:spPr>
      </p:cxnSp>
      <p:cxnSp>
        <p:nvCxnSpPr>
          <p:cNvPr id="135179" name="AutoShape 15"/>
          <p:cNvCxnSpPr>
            <a:cxnSpLocks noChangeShapeType="1"/>
            <a:stCxn id="135189" idx="1"/>
          </p:cNvCxnSpPr>
          <p:nvPr/>
        </p:nvCxnSpPr>
        <p:spPr bwMode="auto">
          <a:xfrm rot="10800000" flipV="1">
            <a:off x="5838825" y="5332413"/>
            <a:ext cx="1135063" cy="454025"/>
          </a:xfrm>
          <a:prstGeom prst="bentConnector3">
            <a:avLst>
              <a:gd name="adj1" fmla="val 50000"/>
            </a:avLst>
          </a:prstGeom>
          <a:noFill/>
          <a:ln w="3175">
            <a:solidFill>
              <a:schemeClr val="tx1"/>
            </a:solidFill>
            <a:prstDash val="dash"/>
            <a:miter lim="800000"/>
            <a:headEnd/>
            <a:tailEnd type="arrow" w="sm" len="sm"/>
          </a:ln>
        </p:spPr>
      </p:cxnSp>
      <p:cxnSp>
        <p:nvCxnSpPr>
          <p:cNvPr id="135180" name="AutoShape 16"/>
          <p:cNvCxnSpPr>
            <a:cxnSpLocks noChangeShapeType="1"/>
          </p:cNvCxnSpPr>
          <p:nvPr/>
        </p:nvCxnSpPr>
        <p:spPr bwMode="auto">
          <a:xfrm rot="10800000" flipV="1">
            <a:off x="5838825" y="4197350"/>
            <a:ext cx="1135063" cy="454025"/>
          </a:xfrm>
          <a:prstGeom prst="bentConnector3">
            <a:avLst>
              <a:gd name="adj1" fmla="val 50000"/>
            </a:avLst>
          </a:prstGeom>
          <a:noFill/>
          <a:ln w="3175">
            <a:solidFill>
              <a:srgbClr val="008040"/>
            </a:solidFill>
            <a:prstDash val="dash"/>
            <a:miter lim="800000"/>
            <a:headEnd type="arrow" w="sm" len="sm"/>
            <a:tailEnd type="none" w="sm" len="sm"/>
          </a:ln>
        </p:spPr>
      </p:cxnSp>
      <p:sp>
        <p:nvSpPr>
          <p:cNvPr id="135181" name="AutoShape 17"/>
          <p:cNvSpPr>
            <a:spLocks noChangeArrowheads="1"/>
          </p:cNvSpPr>
          <p:nvPr/>
        </p:nvSpPr>
        <p:spPr bwMode="auto">
          <a:xfrm>
            <a:off x="4478338" y="4424363"/>
            <a:ext cx="1360487" cy="67945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Telemetry</a:t>
            </a:r>
          </a:p>
          <a:p>
            <a:pPr algn="ctr" eaLnBrk="0" hangingPunct="0"/>
            <a:r>
              <a:rPr lang="en-US" sz="1400"/>
              <a:t>Server A</a:t>
            </a:r>
          </a:p>
        </p:txBody>
      </p:sp>
      <p:sp>
        <p:nvSpPr>
          <p:cNvPr id="135182" name="AutoShape 18"/>
          <p:cNvSpPr>
            <a:spLocks noChangeArrowheads="1"/>
          </p:cNvSpPr>
          <p:nvPr/>
        </p:nvSpPr>
        <p:spPr bwMode="auto">
          <a:xfrm>
            <a:off x="4478338" y="5557838"/>
            <a:ext cx="1360487" cy="681037"/>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Telecommand</a:t>
            </a:r>
          </a:p>
          <a:p>
            <a:pPr algn="ctr" eaLnBrk="0" hangingPunct="0"/>
            <a:r>
              <a:rPr lang="en-US" sz="1400"/>
              <a:t>Server A</a:t>
            </a:r>
          </a:p>
        </p:txBody>
      </p:sp>
      <p:sp>
        <p:nvSpPr>
          <p:cNvPr id="135183" name="AutoShape 43"/>
          <p:cNvSpPr>
            <a:spLocks noChangeArrowheads="1"/>
          </p:cNvSpPr>
          <p:nvPr/>
        </p:nvSpPr>
        <p:spPr bwMode="auto">
          <a:xfrm>
            <a:off x="6973888" y="3857625"/>
            <a:ext cx="1360487" cy="679450"/>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Archive A</a:t>
            </a:r>
          </a:p>
        </p:txBody>
      </p:sp>
      <p:cxnSp>
        <p:nvCxnSpPr>
          <p:cNvPr id="135184" name="AutoShape 44"/>
          <p:cNvCxnSpPr>
            <a:cxnSpLocks noChangeShapeType="1"/>
          </p:cNvCxnSpPr>
          <p:nvPr/>
        </p:nvCxnSpPr>
        <p:spPr bwMode="auto">
          <a:xfrm rot="10800000">
            <a:off x="5838825" y="4878388"/>
            <a:ext cx="1135063" cy="452437"/>
          </a:xfrm>
          <a:prstGeom prst="bentConnector3">
            <a:avLst>
              <a:gd name="adj1" fmla="val 50000"/>
            </a:avLst>
          </a:prstGeom>
          <a:noFill/>
          <a:ln w="3175">
            <a:solidFill>
              <a:schemeClr val="tx1"/>
            </a:solidFill>
            <a:prstDash val="dash"/>
            <a:miter lim="800000"/>
            <a:headEnd/>
            <a:tailEnd type="arrow" w="sm" len="sm"/>
          </a:ln>
        </p:spPr>
      </p:cxnSp>
      <p:cxnSp>
        <p:nvCxnSpPr>
          <p:cNvPr id="135185" name="AutoShape 45"/>
          <p:cNvCxnSpPr>
            <a:cxnSpLocks noChangeShapeType="1"/>
          </p:cNvCxnSpPr>
          <p:nvPr/>
        </p:nvCxnSpPr>
        <p:spPr bwMode="auto">
          <a:xfrm rot="10800000" flipV="1">
            <a:off x="5838825" y="5330825"/>
            <a:ext cx="1135063" cy="454025"/>
          </a:xfrm>
          <a:prstGeom prst="bentConnector3">
            <a:avLst>
              <a:gd name="adj1" fmla="val 50000"/>
            </a:avLst>
          </a:prstGeom>
          <a:noFill/>
          <a:ln w="3175">
            <a:solidFill>
              <a:schemeClr val="tx1"/>
            </a:solidFill>
            <a:prstDash val="dash"/>
            <a:miter lim="800000"/>
            <a:headEnd/>
            <a:tailEnd type="arrow" w="sm" len="sm"/>
          </a:ln>
        </p:spPr>
      </p:cxnSp>
      <p:cxnSp>
        <p:nvCxnSpPr>
          <p:cNvPr id="135186" name="AutoShape 46"/>
          <p:cNvCxnSpPr>
            <a:cxnSpLocks noChangeShapeType="1"/>
          </p:cNvCxnSpPr>
          <p:nvPr/>
        </p:nvCxnSpPr>
        <p:spPr bwMode="auto">
          <a:xfrm rot="10800000" flipV="1">
            <a:off x="5838825" y="4197350"/>
            <a:ext cx="1135063" cy="454025"/>
          </a:xfrm>
          <a:prstGeom prst="bentConnector3">
            <a:avLst>
              <a:gd name="adj1" fmla="val 50000"/>
            </a:avLst>
          </a:prstGeom>
          <a:noFill/>
          <a:ln w="3175">
            <a:solidFill>
              <a:schemeClr val="tx1"/>
            </a:solidFill>
            <a:prstDash val="dash"/>
            <a:miter lim="800000"/>
            <a:headEnd type="arrow" w="sm" len="sm"/>
            <a:tailEnd type="none" w="sm" len="sm"/>
          </a:ln>
        </p:spPr>
      </p:cxnSp>
      <p:sp>
        <p:nvSpPr>
          <p:cNvPr id="135187" name="AutoShape 48"/>
          <p:cNvSpPr>
            <a:spLocks noChangeArrowheads="1"/>
          </p:cNvSpPr>
          <p:nvPr/>
        </p:nvSpPr>
        <p:spPr bwMode="auto">
          <a:xfrm>
            <a:off x="4478338" y="5557838"/>
            <a:ext cx="1360487" cy="681037"/>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Telecommand</a:t>
            </a:r>
          </a:p>
          <a:p>
            <a:pPr algn="ctr" eaLnBrk="0" hangingPunct="0"/>
            <a:r>
              <a:rPr lang="en-US" sz="1400"/>
              <a:t>Server A</a:t>
            </a:r>
          </a:p>
        </p:txBody>
      </p:sp>
      <p:sp>
        <p:nvSpPr>
          <p:cNvPr id="135188" name="Rectangle 11"/>
          <p:cNvSpPr>
            <a:spLocks noChangeArrowheads="1"/>
          </p:cNvSpPr>
          <p:nvPr/>
        </p:nvSpPr>
        <p:spPr bwMode="auto">
          <a:xfrm>
            <a:off x="6859588" y="4878388"/>
            <a:ext cx="1587500" cy="11334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5189" name="AutoShape 13"/>
          <p:cNvSpPr>
            <a:spLocks noChangeArrowheads="1"/>
          </p:cNvSpPr>
          <p:nvPr/>
        </p:nvSpPr>
        <p:spPr bwMode="auto">
          <a:xfrm>
            <a:off x="6973888" y="4991100"/>
            <a:ext cx="1360487" cy="681038"/>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Mission</a:t>
            </a:r>
          </a:p>
          <a:p>
            <a:pPr algn="ctr" eaLnBrk="0" hangingPunct="0"/>
            <a:r>
              <a:rPr lang="en-US" sz="1400"/>
              <a:t>Planning</a:t>
            </a:r>
          </a:p>
          <a:p>
            <a:pPr algn="ctr" eaLnBrk="0" hangingPunct="0"/>
            <a:r>
              <a:rPr lang="en-US" sz="1400"/>
              <a:t>System A</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272EDA04-7203-4754-8039-03687E207398}" type="slidenum">
              <a:rPr lang="en-US" sz="1400"/>
              <a:pPr algn="r" eaLnBrk="0" hangingPunct="0"/>
              <a:t>196</a:t>
            </a:fld>
            <a:endParaRPr lang="en-US" sz="1400"/>
          </a:p>
        </p:txBody>
      </p:sp>
      <p:sp>
        <p:nvSpPr>
          <p:cNvPr id="137218" name="Rectangle 2"/>
          <p:cNvSpPr>
            <a:spLocks noGrp="1" noChangeArrowheads="1"/>
          </p:cNvSpPr>
          <p:nvPr>
            <p:ph type="title" idx="4294967295"/>
          </p:nvPr>
        </p:nvSpPr>
        <p:spPr/>
        <p:txBody>
          <a:bodyPr/>
          <a:lstStyle/>
          <a:p>
            <a:r>
              <a:rPr lang="en-US"/>
              <a:t>Component Group Replication Context</a:t>
            </a:r>
          </a:p>
        </p:txBody>
      </p:sp>
      <p:sp>
        <p:nvSpPr>
          <p:cNvPr id="137219" name="Rectangle 3"/>
          <p:cNvSpPr>
            <a:spLocks noGrp="1" noChangeArrowheads="1"/>
          </p:cNvSpPr>
          <p:nvPr>
            <p:ph type="body" idx="4294967295"/>
          </p:nvPr>
        </p:nvSpPr>
        <p:spPr>
          <a:xfrm>
            <a:off x="382588" y="1093788"/>
            <a:ext cx="6653212" cy="1962150"/>
          </a:xfrm>
        </p:spPr>
        <p:txBody>
          <a:bodyPr/>
          <a:lstStyle/>
          <a:p>
            <a:pPr marL="381000" indent="-381000">
              <a:buFont typeface="Wingdings" pitchFamily="-123" charset="2"/>
              <a:buNone/>
            </a:pPr>
            <a:r>
              <a:rPr lang="en-US" sz="1800" smtClean="0"/>
              <a:t>Assemblies of Components with Fault dependencies</a:t>
            </a:r>
          </a:p>
          <a:p>
            <a:pPr marL="381000" indent="-381000"/>
            <a:r>
              <a:rPr lang="en-US" sz="1800" smtClean="0"/>
              <a:t>Component Assemblies are characterized by a high degree of interactions</a:t>
            </a:r>
          </a:p>
          <a:p>
            <a:pPr marL="381000" indent="-381000"/>
            <a:r>
              <a:rPr lang="en-US" sz="1800" smtClean="0"/>
              <a:t>Failures of one component can affect other components</a:t>
            </a:r>
          </a:p>
          <a:p>
            <a:pPr marL="381000" indent="-381000"/>
            <a:endParaRPr lang="en-US" sz="1800" smtClean="0"/>
          </a:p>
        </p:txBody>
      </p:sp>
      <p:pic>
        <p:nvPicPr>
          <p:cNvPr id="268293" name="Picture 5"/>
          <p:cNvPicPr>
            <a:picLocks noChangeAspect="1" noChangeArrowheads="1"/>
          </p:cNvPicPr>
          <p:nvPr/>
        </p:nvPicPr>
        <p:blipFill>
          <a:blip r:embed="rId3" cstate="print"/>
          <a:srcRect/>
          <a:stretch>
            <a:fillRect/>
          </a:stretch>
        </p:blipFill>
        <p:spPr bwMode="auto">
          <a:xfrm>
            <a:off x="7256463" y="1041400"/>
            <a:ext cx="1646237" cy="2193925"/>
          </a:xfrm>
          <a:prstGeom prst="rect">
            <a:avLst/>
          </a:prstGeom>
          <a:noFill/>
          <a:ln w="12700">
            <a:noFill/>
            <a:miter lim="800000"/>
            <a:headEnd/>
            <a:tailEnd/>
          </a:ln>
        </p:spPr>
      </p:pic>
      <p:sp>
        <p:nvSpPr>
          <p:cNvPr id="137221" name="Rectangle 50"/>
          <p:cNvSpPr>
            <a:spLocks noChangeArrowheads="1"/>
          </p:cNvSpPr>
          <p:nvPr/>
        </p:nvSpPr>
        <p:spPr bwMode="auto">
          <a:xfrm>
            <a:off x="4138613" y="3403600"/>
            <a:ext cx="4535487" cy="31750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eaLnBrk="0" hangingPunct="0"/>
            <a:endParaRPr lang="en-US" sz="1400" u="sng"/>
          </a:p>
        </p:txBody>
      </p:sp>
      <p:grpSp>
        <p:nvGrpSpPr>
          <p:cNvPr id="2" name="Group 7"/>
          <p:cNvGrpSpPr>
            <a:grpSpLocks/>
          </p:cNvGrpSpPr>
          <p:nvPr/>
        </p:nvGrpSpPr>
        <p:grpSpPr bwMode="auto">
          <a:xfrm>
            <a:off x="4251325" y="3630613"/>
            <a:ext cx="4195763" cy="2381250"/>
            <a:chOff x="2814" y="2007"/>
            <a:chExt cx="2643" cy="1500"/>
          </a:xfrm>
        </p:grpSpPr>
        <p:sp>
          <p:nvSpPr>
            <p:cNvPr id="137244" name="Rectangle 7"/>
            <p:cNvSpPr>
              <a:spLocks noChangeArrowheads="1"/>
            </p:cNvSpPr>
            <p:nvPr/>
          </p:nvSpPr>
          <p:spPr bwMode="auto">
            <a:xfrm>
              <a:off x="2814" y="2007"/>
              <a:ext cx="2643" cy="102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7245" name="Rectangle 8"/>
            <p:cNvSpPr>
              <a:spLocks noChangeArrowheads="1"/>
            </p:cNvSpPr>
            <p:nvPr/>
          </p:nvSpPr>
          <p:spPr bwMode="auto">
            <a:xfrm>
              <a:off x="4386" y="2650"/>
              <a:ext cx="1071" cy="857"/>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400" u="sng"/>
            </a:p>
          </p:txBody>
        </p:sp>
      </p:grpSp>
      <p:sp>
        <p:nvSpPr>
          <p:cNvPr id="137223" name="Rectangle 6"/>
          <p:cNvSpPr>
            <a:spLocks noChangeArrowheads="1"/>
          </p:cNvSpPr>
          <p:nvPr/>
        </p:nvSpPr>
        <p:spPr bwMode="auto">
          <a:xfrm>
            <a:off x="4251325" y="5373688"/>
            <a:ext cx="1814513" cy="1092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7224" name="Rectangle 9"/>
          <p:cNvSpPr>
            <a:spLocks noChangeArrowheads="1"/>
          </p:cNvSpPr>
          <p:nvPr/>
        </p:nvSpPr>
        <p:spPr bwMode="auto">
          <a:xfrm>
            <a:off x="6292850" y="5275263"/>
            <a:ext cx="906463" cy="835025"/>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1400"/>
          </a:p>
        </p:txBody>
      </p:sp>
      <p:sp>
        <p:nvSpPr>
          <p:cNvPr id="137225" name="Rectangle 10"/>
          <p:cNvSpPr>
            <a:spLocks noChangeArrowheads="1"/>
          </p:cNvSpPr>
          <p:nvPr/>
        </p:nvSpPr>
        <p:spPr bwMode="auto">
          <a:xfrm>
            <a:off x="7199313" y="4665663"/>
            <a:ext cx="1362075" cy="452437"/>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1400"/>
          </a:p>
        </p:txBody>
      </p:sp>
      <p:sp>
        <p:nvSpPr>
          <p:cNvPr id="137226" name="AutoShape 12"/>
          <p:cNvSpPr>
            <a:spLocks noChangeArrowheads="1"/>
          </p:cNvSpPr>
          <p:nvPr/>
        </p:nvSpPr>
        <p:spPr bwMode="auto">
          <a:xfrm>
            <a:off x="6973888" y="3857625"/>
            <a:ext cx="1360487" cy="67945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Archive A</a:t>
            </a:r>
          </a:p>
        </p:txBody>
      </p:sp>
      <p:cxnSp>
        <p:nvCxnSpPr>
          <p:cNvPr id="137227" name="AutoShape 14"/>
          <p:cNvCxnSpPr>
            <a:cxnSpLocks noChangeShapeType="1"/>
          </p:cNvCxnSpPr>
          <p:nvPr/>
        </p:nvCxnSpPr>
        <p:spPr bwMode="auto">
          <a:xfrm rot="10800000">
            <a:off x="5838825" y="4878388"/>
            <a:ext cx="1135063" cy="452437"/>
          </a:xfrm>
          <a:prstGeom prst="bentConnector3">
            <a:avLst>
              <a:gd name="adj1" fmla="val 50000"/>
            </a:avLst>
          </a:prstGeom>
          <a:noFill/>
          <a:ln w="3175">
            <a:solidFill>
              <a:srgbClr val="008040"/>
            </a:solidFill>
            <a:prstDash val="dash"/>
            <a:miter lim="800000"/>
            <a:headEnd/>
            <a:tailEnd type="arrow" w="sm" len="sm"/>
          </a:ln>
        </p:spPr>
      </p:cxnSp>
      <p:cxnSp>
        <p:nvCxnSpPr>
          <p:cNvPr id="137228" name="AutoShape 15"/>
          <p:cNvCxnSpPr>
            <a:cxnSpLocks noChangeShapeType="1"/>
            <a:stCxn id="137239" idx="1"/>
          </p:cNvCxnSpPr>
          <p:nvPr/>
        </p:nvCxnSpPr>
        <p:spPr bwMode="auto">
          <a:xfrm rot="10800000" flipV="1">
            <a:off x="5838825" y="5332413"/>
            <a:ext cx="1135063" cy="454025"/>
          </a:xfrm>
          <a:prstGeom prst="bentConnector3">
            <a:avLst>
              <a:gd name="adj1" fmla="val 50000"/>
            </a:avLst>
          </a:prstGeom>
          <a:noFill/>
          <a:ln w="3175">
            <a:solidFill>
              <a:schemeClr val="tx1"/>
            </a:solidFill>
            <a:prstDash val="dash"/>
            <a:miter lim="800000"/>
            <a:headEnd/>
            <a:tailEnd type="arrow" w="sm" len="sm"/>
          </a:ln>
        </p:spPr>
      </p:cxnSp>
      <p:cxnSp>
        <p:nvCxnSpPr>
          <p:cNvPr id="137229" name="AutoShape 16"/>
          <p:cNvCxnSpPr>
            <a:cxnSpLocks noChangeShapeType="1"/>
          </p:cNvCxnSpPr>
          <p:nvPr/>
        </p:nvCxnSpPr>
        <p:spPr bwMode="auto">
          <a:xfrm rot="10800000" flipV="1">
            <a:off x="5838825" y="4197350"/>
            <a:ext cx="1135063" cy="454025"/>
          </a:xfrm>
          <a:prstGeom prst="bentConnector3">
            <a:avLst>
              <a:gd name="adj1" fmla="val 50000"/>
            </a:avLst>
          </a:prstGeom>
          <a:noFill/>
          <a:ln w="3175">
            <a:solidFill>
              <a:srgbClr val="008040"/>
            </a:solidFill>
            <a:prstDash val="dash"/>
            <a:miter lim="800000"/>
            <a:headEnd type="arrow" w="sm" len="sm"/>
            <a:tailEnd type="none" w="sm" len="sm"/>
          </a:ln>
        </p:spPr>
      </p:cxnSp>
      <p:sp>
        <p:nvSpPr>
          <p:cNvPr id="137230" name="AutoShape 17"/>
          <p:cNvSpPr>
            <a:spLocks noChangeArrowheads="1"/>
          </p:cNvSpPr>
          <p:nvPr/>
        </p:nvSpPr>
        <p:spPr bwMode="auto">
          <a:xfrm>
            <a:off x="4478338" y="4424363"/>
            <a:ext cx="1360487" cy="67945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Telemetry</a:t>
            </a:r>
          </a:p>
          <a:p>
            <a:pPr algn="ctr" eaLnBrk="0" hangingPunct="0"/>
            <a:r>
              <a:rPr lang="en-US" sz="1400"/>
              <a:t>Server A</a:t>
            </a:r>
          </a:p>
        </p:txBody>
      </p:sp>
      <p:sp>
        <p:nvSpPr>
          <p:cNvPr id="137231" name="AutoShape 18"/>
          <p:cNvSpPr>
            <a:spLocks noChangeArrowheads="1"/>
          </p:cNvSpPr>
          <p:nvPr/>
        </p:nvSpPr>
        <p:spPr bwMode="auto">
          <a:xfrm>
            <a:off x="4478338" y="5557838"/>
            <a:ext cx="1360487" cy="681037"/>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Telecommand</a:t>
            </a:r>
          </a:p>
          <a:p>
            <a:pPr algn="ctr" eaLnBrk="0" hangingPunct="0"/>
            <a:r>
              <a:rPr lang="en-US" sz="1400"/>
              <a:t>Server A</a:t>
            </a:r>
          </a:p>
        </p:txBody>
      </p:sp>
      <p:sp>
        <p:nvSpPr>
          <p:cNvPr id="137232" name="AutoShape 43"/>
          <p:cNvSpPr>
            <a:spLocks noChangeArrowheads="1"/>
          </p:cNvSpPr>
          <p:nvPr/>
        </p:nvSpPr>
        <p:spPr bwMode="auto">
          <a:xfrm>
            <a:off x="6973888" y="3857625"/>
            <a:ext cx="1360487" cy="679450"/>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Archive A</a:t>
            </a:r>
          </a:p>
        </p:txBody>
      </p:sp>
      <p:cxnSp>
        <p:nvCxnSpPr>
          <p:cNvPr id="137233" name="AutoShape 44"/>
          <p:cNvCxnSpPr>
            <a:cxnSpLocks noChangeShapeType="1"/>
          </p:cNvCxnSpPr>
          <p:nvPr/>
        </p:nvCxnSpPr>
        <p:spPr bwMode="auto">
          <a:xfrm rot="10800000">
            <a:off x="5838825" y="4878388"/>
            <a:ext cx="1135063" cy="452437"/>
          </a:xfrm>
          <a:prstGeom prst="bentConnector3">
            <a:avLst>
              <a:gd name="adj1" fmla="val 50000"/>
            </a:avLst>
          </a:prstGeom>
          <a:noFill/>
          <a:ln w="3175">
            <a:solidFill>
              <a:schemeClr val="tx1"/>
            </a:solidFill>
            <a:prstDash val="dash"/>
            <a:miter lim="800000"/>
            <a:headEnd/>
            <a:tailEnd type="arrow" w="sm" len="sm"/>
          </a:ln>
        </p:spPr>
      </p:cxnSp>
      <p:cxnSp>
        <p:nvCxnSpPr>
          <p:cNvPr id="137234" name="AutoShape 45"/>
          <p:cNvCxnSpPr>
            <a:cxnSpLocks noChangeShapeType="1"/>
          </p:cNvCxnSpPr>
          <p:nvPr/>
        </p:nvCxnSpPr>
        <p:spPr bwMode="auto">
          <a:xfrm rot="10800000" flipV="1">
            <a:off x="5838825" y="5330825"/>
            <a:ext cx="1135063" cy="454025"/>
          </a:xfrm>
          <a:prstGeom prst="bentConnector3">
            <a:avLst>
              <a:gd name="adj1" fmla="val 50000"/>
            </a:avLst>
          </a:prstGeom>
          <a:noFill/>
          <a:ln w="3175">
            <a:solidFill>
              <a:schemeClr val="tx1"/>
            </a:solidFill>
            <a:prstDash val="dash"/>
            <a:miter lim="800000"/>
            <a:headEnd/>
            <a:tailEnd type="arrow" w="sm" len="sm"/>
          </a:ln>
        </p:spPr>
      </p:cxnSp>
      <p:cxnSp>
        <p:nvCxnSpPr>
          <p:cNvPr id="137235" name="AutoShape 46"/>
          <p:cNvCxnSpPr>
            <a:cxnSpLocks noChangeShapeType="1"/>
          </p:cNvCxnSpPr>
          <p:nvPr/>
        </p:nvCxnSpPr>
        <p:spPr bwMode="auto">
          <a:xfrm rot="10800000" flipV="1">
            <a:off x="5838825" y="4197350"/>
            <a:ext cx="1135063" cy="454025"/>
          </a:xfrm>
          <a:prstGeom prst="bentConnector3">
            <a:avLst>
              <a:gd name="adj1" fmla="val 50000"/>
            </a:avLst>
          </a:prstGeom>
          <a:noFill/>
          <a:ln w="3175">
            <a:solidFill>
              <a:schemeClr val="tx1"/>
            </a:solidFill>
            <a:prstDash val="dash"/>
            <a:miter lim="800000"/>
            <a:headEnd type="arrow" w="sm" len="sm"/>
            <a:tailEnd type="none" w="sm" len="sm"/>
          </a:ln>
        </p:spPr>
      </p:cxnSp>
      <p:sp>
        <p:nvSpPr>
          <p:cNvPr id="137236" name="AutoShape 48"/>
          <p:cNvSpPr>
            <a:spLocks noChangeArrowheads="1"/>
          </p:cNvSpPr>
          <p:nvPr/>
        </p:nvSpPr>
        <p:spPr bwMode="auto">
          <a:xfrm>
            <a:off x="4478338" y="5557838"/>
            <a:ext cx="1360487" cy="681037"/>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Telecommand</a:t>
            </a:r>
          </a:p>
          <a:p>
            <a:pPr algn="ctr" eaLnBrk="0" hangingPunct="0"/>
            <a:r>
              <a:rPr lang="en-US" sz="1400"/>
              <a:t>Server A</a:t>
            </a:r>
          </a:p>
        </p:txBody>
      </p:sp>
      <p:grpSp>
        <p:nvGrpSpPr>
          <p:cNvPr id="3" name="Group 24"/>
          <p:cNvGrpSpPr>
            <a:grpSpLocks/>
          </p:cNvGrpSpPr>
          <p:nvPr/>
        </p:nvGrpSpPr>
        <p:grpSpPr bwMode="auto">
          <a:xfrm>
            <a:off x="4397375" y="4424363"/>
            <a:ext cx="1441450" cy="736600"/>
            <a:chOff x="2906" y="2507"/>
            <a:chExt cx="908" cy="464"/>
          </a:xfrm>
        </p:grpSpPr>
        <p:sp>
          <p:nvSpPr>
            <p:cNvPr id="137242" name="AutoShape 47"/>
            <p:cNvSpPr>
              <a:spLocks noChangeArrowheads="1"/>
            </p:cNvSpPr>
            <p:nvPr/>
          </p:nvSpPr>
          <p:spPr bwMode="auto">
            <a:xfrm>
              <a:off x="2957" y="2507"/>
              <a:ext cx="857" cy="428"/>
            </a:xfrm>
            <a:prstGeom prst="roundRect">
              <a:avLst>
                <a:gd name="adj" fmla="val 10458"/>
              </a:avLst>
            </a:prstGeom>
            <a:gradFill rotWithShape="0">
              <a:gsLst>
                <a:gs pos="0">
                  <a:srgbClr val="FF000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Telemetry</a:t>
              </a:r>
            </a:p>
            <a:p>
              <a:pPr algn="ctr" eaLnBrk="0" hangingPunct="0"/>
              <a:r>
                <a:rPr lang="en-US" sz="1400"/>
                <a:t>Server A</a:t>
              </a:r>
            </a:p>
          </p:txBody>
        </p:sp>
        <p:sp>
          <p:nvSpPr>
            <p:cNvPr id="137243" name="AutoShape 41"/>
            <p:cNvSpPr>
              <a:spLocks noChangeArrowheads="1"/>
            </p:cNvSpPr>
            <p:nvPr/>
          </p:nvSpPr>
          <p:spPr bwMode="auto">
            <a:xfrm>
              <a:off x="2906" y="2614"/>
              <a:ext cx="357" cy="3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400" u="sng"/>
            </a:p>
          </p:txBody>
        </p:sp>
      </p:grpSp>
      <p:sp>
        <p:nvSpPr>
          <p:cNvPr id="137238" name="Rectangle 11"/>
          <p:cNvSpPr>
            <a:spLocks noChangeArrowheads="1"/>
          </p:cNvSpPr>
          <p:nvPr/>
        </p:nvSpPr>
        <p:spPr bwMode="auto">
          <a:xfrm>
            <a:off x="6859588" y="4878388"/>
            <a:ext cx="1587500" cy="11334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7239" name="AutoShape 13"/>
          <p:cNvSpPr>
            <a:spLocks noChangeArrowheads="1"/>
          </p:cNvSpPr>
          <p:nvPr/>
        </p:nvSpPr>
        <p:spPr bwMode="auto">
          <a:xfrm>
            <a:off x="6973888" y="4991100"/>
            <a:ext cx="1360487" cy="681038"/>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Mission</a:t>
            </a:r>
          </a:p>
          <a:p>
            <a:pPr algn="ctr" eaLnBrk="0" hangingPunct="0"/>
            <a:r>
              <a:rPr lang="en-US" sz="1400"/>
              <a:t>Planning</a:t>
            </a:r>
          </a:p>
          <a:p>
            <a:pPr algn="ctr" eaLnBrk="0" hangingPunct="0"/>
            <a:r>
              <a:rPr lang="en-US" sz="1400"/>
              <a:t>System A</a:t>
            </a:r>
          </a:p>
        </p:txBody>
      </p:sp>
      <p:sp>
        <p:nvSpPr>
          <p:cNvPr id="268317" name="Line 29"/>
          <p:cNvSpPr>
            <a:spLocks noChangeShapeType="1"/>
          </p:cNvSpPr>
          <p:nvPr/>
        </p:nvSpPr>
        <p:spPr bwMode="auto">
          <a:xfrm flipV="1">
            <a:off x="5727700" y="4191000"/>
            <a:ext cx="1511300" cy="495300"/>
          </a:xfrm>
          <a:prstGeom prst="line">
            <a:avLst/>
          </a:prstGeom>
          <a:noFill/>
          <a:ln w="57150">
            <a:solidFill>
              <a:srgbClr val="FF0000"/>
            </a:solidFill>
            <a:round/>
            <a:headEnd/>
            <a:tailEnd type="triangle" w="med" len="med"/>
          </a:ln>
        </p:spPr>
        <p:txBody>
          <a:bodyPr wrap="none" anchor="ctr">
            <a:prstTxWarp prst="textNoShape">
              <a:avLst/>
            </a:prstTxWarp>
          </a:bodyPr>
          <a:lstStyle/>
          <a:p>
            <a:endParaRPr lang="en-US"/>
          </a:p>
        </p:txBody>
      </p:sp>
      <p:sp>
        <p:nvSpPr>
          <p:cNvPr id="268318" name="AutoShape 30"/>
          <p:cNvSpPr>
            <a:spLocks noChangeArrowheads="1"/>
          </p:cNvSpPr>
          <p:nvPr/>
        </p:nvSpPr>
        <p:spPr bwMode="auto">
          <a:xfrm>
            <a:off x="342900" y="3898900"/>
            <a:ext cx="3517900" cy="2654300"/>
          </a:xfrm>
          <a:prstGeom prst="wedgeRectCallout">
            <a:avLst>
              <a:gd name="adj1" fmla="val 119583"/>
              <a:gd name="adj2" fmla="val -27153"/>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marL="342900" indent="-342900" eaLnBrk="0" hangingPunct="0">
              <a:lnSpc>
                <a:spcPct val="90000"/>
              </a:lnSpc>
              <a:spcBef>
                <a:spcPct val="75000"/>
              </a:spcBef>
              <a:buClr>
                <a:srgbClr val="006699"/>
              </a:buClr>
              <a:buFont typeface="Wingdings" pitchFamily="-123" charset="2"/>
              <a:buNone/>
              <a:defRPr/>
            </a:pPr>
            <a:r>
              <a:rPr lang="en-US" sz="1800"/>
              <a:t>Faults can propagate across components through</a:t>
            </a:r>
          </a:p>
          <a:p>
            <a:pPr marL="342900" indent="-342900" eaLnBrk="0" hangingPunct="0">
              <a:lnSpc>
                <a:spcPct val="90000"/>
              </a:lnSpc>
              <a:spcBef>
                <a:spcPct val="20000"/>
              </a:spcBef>
              <a:buClr>
                <a:srgbClr val="FF0000"/>
              </a:buClr>
              <a:buSzPct val="110000"/>
              <a:buFontTx/>
              <a:buAutoNum type="arabicPeriod"/>
              <a:defRPr/>
            </a:pPr>
            <a:r>
              <a:rPr lang="en-US" sz="1800"/>
              <a:t>Shared Hardware Infrastructure</a:t>
            </a:r>
          </a:p>
          <a:p>
            <a:pPr marL="342900" indent="-342900" eaLnBrk="0" hangingPunct="0">
              <a:lnSpc>
                <a:spcPct val="90000"/>
              </a:lnSpc>
              <a:spcBef>
                <a:spcPct val="20000"/>
              </a:spcBef>
              <a:buClr>
                <a:srgbClr val="FF0000"/>
              </a:buClr>
              <a:buSzPct val="110000"/>
              <a:buFontTx/>
              <a:buAutoNum type="arabicPeriod"/>
              <a:defRPr/>
            </a:pPr>
            <a:r>
              <a:rPr lang="en-US" sz="1800"/>
              <a:t>Shared Networking Infrastructure</a:t>
            </a:r>
          </a:p>
          <a:p>
            <a:pPr marL="342900" indent="-342900" eaLnBrk="0" hangingPunct="0">
              <a:lnSpc>
                <a:spcPct val="90000"/>
              </a:lnSpc>
              <a:spcBef>
                <a:spcPct val="20000"/>
              </a:spcBef>
              <a:buClr>
                <a:srgbClr val="FF0000"/>
              </a:buClr>
              <a:buSzPct val="110000"/>
              <a:buFontTx/>
              <a:buAutoNum type="arabicPeriod"/>
              <a:defRPr/>
            </a:pPr>
            <a:r>
              <a:rPr lang="en-US" sz="1800"/>
              <a:t>Shared Middleware Services</a:t>
            </a:r>
          </a:p>
          <a:p>
            <a:pPr marL="342900" indent="-342900" eaLnBrk="0" hangingPunct="0">
              <a:lnSpc>
                <a:spcPct val="90000"/>
              </a:lnSpc>
              <a:spcBef>
                <a:spcPct val="20000"/>
              </a:spcBef>
              <a:buClr>
                <a:srgbClr val="FF0000"/>
              </a:buClr>
              <a:buSzPct val="110000"/>
              <a:buFontTx/>
              <a:buAutoNum type="arabicPeriod"/>
              <a:defRPr/>
            </a:pPr>
            <a:r>
              <a:rPr lang="en-US" sz="1800"/>
              <a:t>Component Port Connections</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68317"/>
                                        </p:tgtEl>
                                        <p:attrNameLst>
                                          <p:attrName>style.visibility</p:attrName>
                                        </p:attrNameLst>
                                      </p:cBhvr>
                                      <p:to>
                                        <p:strVal val="visible"/>
                                      </p:to>
                                    </p:set>
                                    <p:animEffect transition="in" filter="wipe(left)">
                                      <p:cBhvr>
                                        <p:cTn id="10" dur="500"/>
                                        <p:tgtEl>
                                          <p:spTgt spid="26831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8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17" grpId="0" animBg="1"/>
      <p:bldP spid="268318"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70160489-D0E6-4C9A-ABEF-E06C9F6334D9}" type="slidenum">
              <a:rPr lang="en-US" sz="1400"/>
              <a:pPr algn="r" eaLnBrk="0" hangingPunct="0"/>
              <a:t>197</a:t>
            </a:fld>
            <a:endParaRPr lang="en-US" sz="1400"/>
          </a:p>
        </p:txBody>
      </p:sp>
      <p:sp>
        <p:nvSpPr>
          <p:cNvPr id="139266" name="Rectangle 2"/>
          <p:cNvSpPr>
            <a:spLocks noGrp="1" noChangeArrowheads="1"/>
          </p:cNvSpPr>
          <p:nvPr>
            <p:ph type="title" idx="4294967295"/>
          </p:nvPr>
        </p:nvSpPr>
        <p:spPr/>
        <p:txBody>
          <a:bodyPr/>
          <a:lstStyle/>
          <a:p>
            <a:r>
              <a:rPr lang="en-US"/>
              <a:t>Component Group Replication Context</a:t>
            </a:r>
          </a:p>
        </p:txBody>
      </p:sp>
      <p:sp>
        <p:nvSpPr>
          <p:cNvPr id="139267" name="Rectangle 3"/>
          <p:cNvSpPr>
            <a:spLocks noGrp="1" noChangeArrowheads="1"/>
          </p:cNvSpPr>
          <p:nvPr>
            <p:ph type="body" idx="4294967295"/>
          </p:nvPr>
        </p:nvSpPr>
        <p:spPr>
          <a:xfrm>
            <a:off x="382588" y="1093788"/>
            <a:ext cx="6670675" cy="2651125"/>
          </a:xfrm>
        </p:spPr>
        <p:txBody>
          <a:bodyPr/>
          <a:lstStyle/>
          <a:p>
            <a:pPr marL="381000" indent="-381000">
              <a:buFont typeface="Wingdings" pitchFamily="-123" charset="2"/>
              <a:buNone/>
            </a:pPr>
            <a:r>
              <a:rPr lang="en-US" sz="1800" smtClean="0"/>
              <a:t>Assemblies of Components with Fault dependencies</a:t>
            </a:r>
          </a:p>
          <a:p>
            <a:pPr marL="381000" indent="-381000"/>
            <a:r>
              <a:rPr lang="en-US" sz="1800" smtClean="0"/>
              <a:t>Component Assemblies are characterized by a high degree of interactions</a:t>
            </a:r>
          </a:p>
          <a:p>
            <a:pPr marL="381000" indent="-381000"/>
            <a:r>
              <a:rPr lang="en-US" sz="1800" smtClean="0"/>
              <a:t>Failures of one component can affect other components</a:t>
            </a:r>
            <a:endParaRPr lang="en-US" sz="2400" smtClean="0"/>
          </a:p>
          <a:p>
            <a:pPr marL="381000" indent="-381000"/>
            <a:r>
              <a:rPr lang="en-US" sz="1800" smtClean="0"/>
              <a:t>Detecting errors early on allows 	to take correcting means &amp; isolate the fault effects</a:t>
            </a:r>
          </a:p>
          <a:p>
            <a:pPr marL="381000" indent="-381000"/>
            <a:endParaRPr lang="en-US" sz="1800" smtClean="0"/>
          </a:p>
        </p:txBody>
      </p:sp>
      <p:pic>
        <p:nvPicPr>
          <p:cNvPr id="139268" name="Picture 5"/>
          <p:cNvPicPr>
            <a:picLocks noChangeAspect="1" noChangeArrowheads="1"/>
          </p:cNvPicPr>
          <p:nvPr/>
        </p:nvPicPr>
        <p:blipFill>
          <a:blip r:embed="rId3" cstate="print"/>
          <a:srcRect/>
          <a:stretch>
            <a:fillRect/>
          </a:stretch>
        </p:blipFill>
        <p:spPr bwMode="auto">
          <a:xfrm>
            <a:off x="7256463" y="1041400"/>
            <a:ext cx="1646237" cy="2193925"/>
          </a:xfrm>
          <a:prstGeom prst="rect">
            <a:avLst/>
          </a:prstGeom>
          <a:noFill/>
          <a:ln w="12700">
            <a:noFill/>
            <a:miter lim="800000"/>
            <a:headEnd/>
            <a:tailEnd/>
          </a:ln>
        </p:spPr>
      </p:pic>
      <p:sp>
        <p:nvSpPr>
          <p:cNvPr id="139269" name="Rectangle 50"/>
          <p:cNvSpPr>
            <a:spLocks noChangeArrowheads="1"/>
          </p:cNvSpPr>
          <p:nvPr/>
        </p:nvSpPr>
        <p:spPr bwMode="auto">
          <a:xfrm>
            <a:off x="4138613" y="3403600"/>
            <a:ext cx="4535487" cy="31750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eaLnBrk="0" hangingPunct="0"/>
            <a:endParaRPr lang="en-US" sz="1400" u="sng"/>
          </a:p>
        </p:txBody>
      </p:sp>
      <p:grpSp>
        <p:nvGrpSpPr>
          <p:cNvPr id="2" name="Group 7"/>
          <p:cNvGrpSpPr>
            <a:grpSpLocks/>
          </p:cNvGrpSpPr>
          <p:nvPr/>
        </p:nvGrpSpPr>
        <p:grpSpPr bwMode="auto">
          <a:xfrm>
            <a:off x="4251325" y="3630613"/>
            <a:ext cx="4195763" cy="2381250"/>
            <a:chOff x="2814" y="2007"/>
            <a:chExt cx="2643" cy="1500"/>
          </a:xfrm>
        </p:grpSpPr>
        <p:sp>
          <p:nvSpPr>
            <p:cNvPr id="139291" name="Rectangle 7"/>
            <p:cNvSpPr>
              <a:spLocks noChangeArrowheads="1"/>
            </p:cNvSpPr>
            <p:nvPr/>
          </p:nvSpPr>
          <p:spPr bwMode="auto">
            <a:xfrm>
              <a:off x="2814" y="2007"/>
              <a:ext cx="2643" cy="1027"/>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9292" name="Rectangle 8"/>
            <p:cNvSpPr>
              <a:spLocks noChangeArrowheads="1"/>
            </p:cNvSpPr>
            <p:nvPr/>
          </p:nvSpPr>
          <p:spPr bwMode="auto">
            <a:xfrm>
              <a:off x="4386" y="2650"/>
              <a:ext cx="1071" cy="857"/>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400" u="sng"/>
            </a:p>
          </p:txBody>
        </p:sp>
      </p:grpSp>
      <p:sp>
        <p:nvSpPr>
          <p:cNvPr id="139271" name="Rectangle 6"/>
          <p:cNvSpPr>
            <a:spLocks noChangeArrowheads="1"/>
          </p:cNvSpPr>
          <p:nvPr/>
        </p:nvSpPr>
        <p:spPr bwMode="auto">
          <a:xfrm>
            <a:off x="4251325" y="5373688"/>
            <a:ext cx="1814513" cy="1092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9272" name="Rectangle 9"/>
          <p:cNvSpPr>
            <a:spLocks noChangeArrowheads="1"/>
          </p:cNvSpPr>
          <p:nvPr/>
        </p:nvSpPr>
        <p:spPr bwMode="auto">
          <a:xfrm>
            <a:off x="6292850" y="5275263"/>
            <a:ext cx="906463" cy="835025"/>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1400"/>
          </a:p>
        </p:txBody>
      </p:sp>
      <p:sp>
        <p:nvSpPr>
          <p:cNvPr id="139273" name="Rectangle 10"/>
          <p:cNvSpPr>
            <a:spLocks noChangeArrowheads="1"/>
          </p:cNvSpPr>
          <p:nvPr/>
        </p:nvSpPr>
        <p:spPr bwMode="auto">
          <a:xfrm>
            <a:off x="7199313" y="4665663"/>
            <a:ext cx="1362075" cy="452437"/>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sz="1400"/>
          </a:p>
        </p:txBody>
      </p:sp>
      <p:sp>
        <p:nvSpPr>
          <p:cNvPr id="139274" name="AutoShape 12"/>
          <p:cNvSpPr>
            <a:spLocks noChangeArrowheads="1"/>
          </p:cNvSpPr>
          <p:nvPr/>
        </p:nvSpPr>
        <p:spPr bwMode="auto">
          <a:xfrm>
            <a:off x="6973888" y="3857625"/>
            <a:ext cx="1360487" cy="67945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Archive A</a:t>
            </a:r>
          </a:p>
        </p:txBody>
      </p:sp>
      <p:cxnSp>
        <p:nvCxnSpPr>
          <p:cNvPr id="139275" name="AutoShape 14"/>
          <p:cNvCxnSpPr>
            <a:cxnSpLocks noChangeShapeType="1"/>
          </p:cNvCxnSpPr>
          <p:nvPr/>
        </p:nvCxnSpPr>
        <p:spPr bwMode="auto">
          <a:xfrm rot="10800000">
            <a:off x="5838825" y="4878388"/>
            <a:ext cx="1135063" cy="452437"/>
          </a:xfrm>
          <a:prstGeom prst="bentConnector3">
            <a:avLst>
              <a:gd name="adj1" fmla="val 50000"/>
            </a:avLst>
          </a:prstGeom>
          <a:noFill/>
          <a:ln w="3175">
            <a:solidFill>
              <a:srgbClr val="008040"/>
            </a:solidFill>
            <a:prstDash val="dash"/>
            <a:miter lim="800000"/>
            <a:headEnd/>
            <a:tailEnd type="arrow" w="sm" len="sm"/>
          </a:ln>
        </p:spPr>
      </p:cxnSp>
      <p:cxnSp>
        <p:nvCxnSpPr>
          <p:cNvPr id="139276" name="AutoShape 15"/>
          <p:cNvCxnSpPr>
            <a:cxnSpLocks noChangeShapeType="1"/>
            <a:stCxn id="139287" idx="1"/>
          </p:cNvCxnSpPr>
          <p:nvPr/>
        </p:nvCxnSpPr>
        <p:spPr bwMode="auto">
          <a:xfrm rot="10800000" flipV="1">
            <a:off x="5838825" y="5332413"/>
            <a:ext cx="1135063" cy="454025"/>
          </a:xfrm>
          <a:prstGeom prst="bentConnector3">
            <a:avLst>
              <a:gd name="adj1" fmla="val 50000"/>
            </a:avLst>
          </a:prstGeom>
          <a:noFill/>
          <a:ln w="3175">
            <a:solidFill>
              <a:schemeClr val="tx1"/>
            </a:solidFill>
            <a:prstDash val="dash"/>
            <a:miter lim="800000"/>
            <a:headEnd/>
            <a:tailEnd type="arrow" w="sm" len="sm"/>
          </a:ln>
        </p:spPr>
      </p:cxnSp>
      <p:cxnSp>
        <p:nvCxnSpPr>
          <p:cNvPr id="139277" name="AutoShape 16"/>
          <p:cNvCxnSpPr>
            <a:cxnSpLocks noChangeShapeType="1"/>
          </p:cNvCxnSpPr>
          <p:nvPr/>
        </p:nvCxnSpPr>
        <p:spPr bwMode="auto">
          <a:xfrm rot="10800000" flipV="1">
            <a:off x="5838825" y="4197350"/>
            <a:ext cx="1135063" cy="454025"/>
          </a:xfrm>
          <a:prstGeom prst="bentConnector3">
            <a:avLst>
              <a:gd name="adj1" fmla="val 50000"/>
            </a:avLst>
          </a:prstGeom>
          <a:noFill/>
          <a:ln w="3175">
            <a:solidFill>
              <a:srgbClr val="008040"/>
            </a:solidFill>
            <a:prstDash val="dash"/>
            <a:miter lim="800000"/>
            <a:headEnd type="arrow" w="sm" len="sm"/>
            <a:tailEnd type="none" w="sm" len="sm"/>
          </a:ln>
        </p:spPr>
      </p:cxnSp>
      <p:sp>
        <p:nvSpPr>
          <p:cNvPr id="139278" name="AutoShape 17"/>
          <p:cNvSpPr>
            <a:spLocks noChangeArrowheads="1"/>
          </p:cNvSpPr>
          <p:nvPr/>
        </p:nvSpPr>
        <p:spPr bwMode="auto">
          <a:xfrm>
            <a:off x="4478338" y="4424363"/>
            <a:ext cx="1360487" cy="67945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Telemetry</a:t>
            </a:r>
          </a:p>
          <a:p>
            <a:pPr algn="ctr" eaLnBrk="0" hangingPunct="0"/>
            <a:r>
              <a:rPr lang="en-US" sz="1400"/>
              <a:t>Server A</a:t>
            </a:r>
          </a:p>
        </p:txBody>
      </p:sp>
      <p:sp>
        <p:nvSpPr>
          <p:cNvPr id="139279" name="AutoShape 18"/>
          <p:cNvSpPr>
            <a:spLocks noChangeArrowheads="1"/>
          </p:cNvSpPr>
          <p:nvPr/>
        </p:nvSpPr>
        <p:spPr bwMode="auto">
          <a:xfrm>
            <a:off x="4478338" y="5557838"/>
            <a:ext cx="1360487" cy="681037"/>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Telecommand</a:t>
            </a:r>
          </a:p>
          <a:p>
            <a:pPr algn="ctr" eaLnBrk="0" hangingPunct="0"/>
            <a:r>
              <a:rPr lang="en-US" sz="1400"/>
              <a:t>Server A</a:t>
            </a:r>
          </a:p>
        </p:txBody>
      </p:sp>
      <p:sp>
        <p:nvSpPr>
          <p:cNvPr id="139280" name="AutoShape 43"/>
          <p:cNvSpPr>
            <a:spLocks noChangeArrowheads="1"/>
          </p:cNvSpPr>
          <p:nvPr/>
        </p:nvSpPr>
        <p:spPr bwMode="auto">
          <a:xfrm>
            <a:off x="6973888" y="3857625"/>
            <a:ext cx="1360487" cy="679450"/>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Archive A</a:t>
            </a:r>
          </a:p>
        </p:txBody>
      </p:sp>
      <p:cxnSp>
        <p:nvCxnSpPr>
          <p:cNvPr id="139281" name="AutoShape 44"/>
          <p:cNvCxnSpPr>
            <a:cxnSpLocks noChangeShapeType="1"/>
          </p:cNvCxnSpPr>
          <p:nvPr/>
        </p:nvCxnSpPr>
        <p:spPr bwMode="auto">
          <a:xfrm rot="10800000">
            <a:off x="5838825" y="4878388"/>
            <a:ext cx="1135063" cy="452437"/>
          </a:xfrm>
          <a:prstGeom prst="bentConnector3">
            <a:avLst>
              <a:gd name="adj1" fmla="val 50000"/>
            </a:avLst>
          </a:prstGeom>
          <a:noFill/>
          <a:ln w="3175">
            <a:solidFill>
              <a:schemeClr val="tx1"/>
            </a:solidFill>
            <a:prstDash val="dash"/>
            <a:miter lim="800000"/>
            <a:headEnd/>
            <a:tailEnd type="arrow" w="sm" len="sm"/>
          </a:ln>
        </p:spPr>
      </p:cxnSp>
      <p:cxnSp>
        <p:nvCxnSpPr>
          <p:cNvPr id="139282" name="AutoShape 45"/>
          <p:cNvCxnSpPr>
            <a:cxnSpLocks noChangeShapeType="1"/>
          </p:cNvCxnSpPr>
          <p:nvPr/>
        </p:nvCxnSpPr>
        <p:spPr bwMode="auto">
          <a:xfrm rot="10800000" flipV="1">
            <a:off x="5838825" y="5330825"/>
            <a:ext cx="1135063" cy="454025"/>
          </a:xfrm>
          <a:prstGeom prst="bentConnector3">
            <a:avLst>
              <a:gd name="adj1" fmla="val 50000"/>
            </a:avLst>
          </a:prstGeom>
          <a:noFill/>
          <a:ln w="3175">
            <a:solidFill>
              <a:schemeClr val="tx1"/>
            </a:solidFill>
            <a:prstDash val="dash"/>
            <a:miter lim="800000"/>
            <a:headEnd/>
            <a:tailEnd type="arrow" w="sm" len="sm"/>
          </a:ln>
        </p:spPr>
      </p:cxnSp>
      <p:cxnSp>
        <p:nvCxnSpPr>
          <p:cNvPr id="139283" name="AutoShape 46"/>
          <p:cNvCxnSpPr>
            <a:cxnSpLocks noChangeShapeType="1"/>
          </p:cNvCxnSpPr>
          <p:nvPr/>
        </p:nvCxnSpPr>
        <p:spPr bwMode="auto">
          <a:xfrm rot="10800000" flipV="1">
            <a:off x="5838825" y="4197350"/>
            <a:ext cx="1135063" cy="454025"/>
          </a:xfrm>
          <a:prstGeom prst="bentConnector3">
            <a:avLst>
              <a:gd name="adj1" fmla="val 50000"/>
            </a:avLst>
          </a:prstGeom>
          <a:noFill/>
          <a:ln w="3175">
            <a:solidFill>
              <a:schemeClr val="tx1"/>
            </a:solidFill>
            <a:prstDash val="dash"/>
            <a:miter lim="800000"/>
            <a:headEnd type="arrow" w="sm" len="sm"/>
            <a:tailEnd type="none" w="sm" len="sm"/>
          </a:ln>
        </p:spPr>
      </p:cxnSp>
      <p:sp>
        <p:nvSpPr>
          <p:cNvPr id="139284" name="AutoShape 48"/>
          <p:cNvSpPr>
            <a:spLocks noChangeArrowheads="1"/>
          </p:cNvSpPr>
          <p:nvPr/>
        </p:nvSpPr>
        <p:spPr bwMode="auto">
          <a:xfrm>
            <a:off x="4478338" y="5557838"/>
            <a:ext cx="1360487" cy="681037"/>
          </a:xfrm>
          <a:prstGeom prst="roundRect">
            <a:avLst>
              <a:gd name="adj" fmla="val 10458"/>
            </a:avLst>
          </a:prstGeom>
          <a:gradFill rotWithShape="0">
            <a:gsLst>
              <a:gs pos="0">
                <a:srgbClr val="00804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Telecommand</a:t>
            </a:r>
          </a:p>
          <a:p>
            <a:pPr algn="ctr" eaLnBrk="0" hangingPunct="0"/>
            <a:r>
              <a:rPr lang="en-US" sz="1400"/>
              <a:t>Server A</a:t>
            </a:r>
          </a:p>
        </p:txBody>
      </p:sp>
      <p:grpSp>
        <p:nvGrpSpPr>
          <p:cNvPr id="3" name="Group 24"/>
          <p:cNvGrpSpPr>
            <a:grpSpLocks/>
          </p:cNvGrpSpPr>
          <p:nvPr/>
        </p:nvGrpSpPr>
        <p:grpSpPr bwMode="auto">
          <a:xfrm>
            <a:off x="4397375" y="4424363"/>
            <a:ext cx="1441450" cy="736600"/>
            <a:chOff x="2906" y="2507"/>
            <a:chExt cx="908" cy="464"/>
          </a:xfrm>
        </p:grpSpPr>
        <p:sp>
          <p:nvSpPr>
            <p:cNvPr id="139289" name="AutoShape 47"/>
            <p:cNvSpPr>
              <a:spLocks noChangeArrowheads="1"/>
            </p:cNvSpPr>
            <p:nvPr/>
          </p:nvSpPr>
          <p:spPr bwMode="auto">
            <a:xfrm>
              <a:off x="2957" y="2507"/>
              <a:ext cx="857" cy="428"/>
            </a:xfrm>
            <a:prstGeom prst="roundRect">
              <a:avLst>
                <a:gd name="adj" fmla="val 10458"/>
              </a:avLst>
            </a:prstGeom>
            <a:gradFill rotWithShape="0">
              <a:gsLst>
                <a:gs pos="0">
                  <a:srgbClr val="FF000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400"/>
                <a:t>Telemetry</a:t>
              </a:r>
            </a:p>
            <a:p>
              <a:pPr algn="ctr" eaLnBrk="0" hangingPunct="0"/>
              <a:r>
                <a:rPr lang="en-US" sz="1400"/>
                <a:t>Server A</a:t>
              </a:r>
            </a:p>
          </p:txBody>
        </p:sp>
        <p:sp>
          <p:nvSpPr>
            <p:cNvPr id="139290" name="AutoShape 41"/>
            <p:cNvSpPr>
              <a:spLocks noChangeArrowheads="1"/>
            </p:cNvSpPr>
            <p:nvPr/>
          </p:nvSpPr>
          <p:spPr bwMode="auto">
            <a:xfrm>
              <a:off x="2906" y="2614"/>
              <a:ext cx="357" cy="35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400" u="sng"/>
            </a:p>
          </p:txBody>
        </p:sp>
      </p:grpSp>
      <p:sp>
        <p:nvSpPr>
          <p:cNvPr id="139286" name="Rectangle 11"/>
          <p:cNvSpPr>
            <a:spLocks noChangeArrowheads="1"/>
          </p:cNvSpPr>
          <p:nvPr/>
        </p:nvSpPr>
        <p:spPr bwMode="auto">
          <a:xfrm>
            <a:off x="6859588" y="4878388"/>
            <a:ext cx="1587500" cy="11334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400" u="sng"/>
          </a:p>
        </p:txBody>
      </p:sp>
      <p:sp>
        <p:nvSpPr>
          <p:cNvPr id="139287" name="AutoShape 13"/>
          <p:cNvSpPr>
            <a:spLocks noChangeArrowheads="1"/>
          </p:cNvSpPr>
          <p:nvPr/>
        </p:nvSpPr>
        <p:spPr bwMode="auto">
          <a:xfrm>
            <a:off x="6973888" y="4991100"/>
            <a:ext cx="1360487" cy="681038"/>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400"/>
              <a:t>Mission</a:t>
            </a:r>
          </a:p>
          <a:p>
            <a:pPr algn="ctr" eaLnBrk="0" hangingPunct="0"/>
            <a:r>
              <a:rPr lang="en-US" sz="1400"/>
              <a:t>Planning</a:t>
            </a:r>
          </a:p>
          <a:p>
            <a:pPr algn="ctr" eaLnBrk="0" hangingPunct="0"/>
            <a:r>
              <a:rPr lang="en-US" sz="1400"/>
              <a:t>System A</a:t>
            </a:r>
          </a:p>
        </p:txBody>
      </p:sp>
      <p:sp>
        <p:nvSpPr>
          <p:cNvPr id="139288" name="Line 29"/>
          <p:cNvSpPr>
            <a:spLocks noChangeShapeType="1"/>
          </p:cNvSpPr>
          <p:nvPr/>
        </p:nvSpPr>
        <p:spPr bwMode="auto">
          <a:xfrm flipV="1">
            <a:off x="5727700" y="4191000"/>
            <a:ext cx="1511300" cy="495300"/>
          </a:xfrm>
          <a:prstGeom prst="line">
            <a:avLst/>
          </a:prstGeom>
          <a:noFill/>
          <a:ln w="57150">
            <a:solidFill>
              <a:srgbClr val="FF00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4D5DE6F6-DDCB-4A66-AA7B-742054EFAEA4}" type="slidenum">
              <a:rPr lang="en-US" sz="1400"/>
              <a:pPr algn="r" eaLnBrk="0" hangingPunct="0"/>
              <a:t>198</a:t>
            </a:fld>
            <a:endParaRPr lang="en-US" sz="1400"/>
          </a:p>
        </p:txBody>
      </p:sp>
      <p:sp>
        <p:nvSpPr>
          <p:cNvPr id="141314" name="Rectangle 2"/>
          <p:cNvSpPr>
            <a:spLocks noGrp="1" noChangeArrowheads="1"/>
          </p:cNvSpPr>
          <p:nvPr>
            <p:ph type="title" idx="4294967295"/>
          </p:nvPr>
        </p:nvSpPr>
        <p:spPr>
          <a:xfrm>
            <a:off x="0" y="0"/>
            <a:ext cx="9144000" cy="550863"/>
          </a:xfrm>
        </p:spPr>
        <p:txBody>
          <a:bodyPr/>
          <a:lstStyle/>
          <a:p>
            <a:r>
              <a:rPr lang="en-US" dirty="0" smtClean="0"/>
              <a:t>Component Group Replication Related Work</a:t>
            </a:r>
          </a:p>
        </p:txBody>
      </p:sp>
      <p:graphicFrame>
        <p:nvGraphicFramePr>
          <p:cNvPr id="174111" name="Group 31"/>
          <p:cNvGraphicFramePr>
            <a:graphicFrameLocks noGrp="1"/>
          </p:cNvGraphicFramePr>
          <p:nvPr/>
        </p:nvGraphicFramePr>
        <p:xfrm>
          <a:off x="277813" y="996950"/>
          <a:ext cx="8534400" cy="3343022"/>
        </p:xfrm>
        <a:graphic>
          <a:graphicData uri="http://schemas.openxmlformats.org/drawingml/2006/table">
            <a:tbl>
              <a:tblPr/>
              <a:tblGrid>
                <a:gridCol w="1436687"/>
                <a:gridCol w="1746250"/>
                <a:gridCol w="5351463"/>
              </a:tblGrid>
              <a:tr h="658813">
                <a:tc>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600" b="1" i="0" u="none" strike="noStrike" cap="none" normalizeH="0" baseline="0" dirty="0">
                          <a:ln>
                            <a:noFill/>
                          </a:ln>
                          <a:solidFill>
                            <a:schemeClr val="bg1"/>
                          </a:solidFill>
                          <a:effectLst/>
                          <a:latin typeface="Arial" pitchFamily="-123" charset="0"/>
                          <a:ea typeface="ＭＳ Ｐゴシック" pitchFamily="-123" charset="-128"/>
                          <a:cs typeface="ＭＳ Ｐゴシック" pitchFamily="-123" charset="-128"/>
                        </a:rPr>
                        <a:t>Approach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6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6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Reference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r>
              <a:tr h="773113">
                <a:tc rowSpan="3">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6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Static Dependency Modeling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altLang="zh-CN"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Cadena Dependency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John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Hatcliff</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Xinghua</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Deng, Matthew B. Dwyer, Georg Jung</a:t>
                      </a:r>
                      <a:r>
                        <a:rPr kumimoji="0" lang="en-US" sz="1400" b="0" i="0" u="none" strike="noStrike" cap="none" normalizeH="0" baseline="0" dirty="0" smtClean="0">
                          <a:ln>
                            <a:noFill/>
                          </a:ln>
                          <a:solidFill>
                            <a:schemeClr val="tx1"/>
                          </a:solidFill>
                          <a:effectLst/>
                          <a:latin typeface="Arial" pitchFamily="-123" charset="0"/>
                          <a:ea typeface="ＭＳ Ｐゴシック" pitchFamily="-123" charset="-128"/>
                          <a:cs typeface="ＭＳ Ｐゴシック" pitchFamily="-123" charset="-128"/>
                        </a:rPr>
                        <a:t>, &amp; </a:t>
                      </a:r>
                      <a:r>
                        <a:rPr kumimoji="0" lang="en-US" sz="1400" b="0" i="0" u="none" strike="noStrike" cap="none" normalizeH="0" baseline="0" dirty="0" err="1" smtClean="0">
                          <a:ln>
                            <a:noFill/>
                          </a:ln>
                          <a:solidFill>
                            <a:schemeClr val="tx1"/>
                          </a:solidFill>
                          <a:effectLst/>
                          <a:latin typeface="Arial" pitchFamily="-123" charset="0"/>
                          <a:ea typeface="ＭＳ Ｐゴシック" pitchFamily="-123" charset="-128"/>
                          <a:cs typeface="ＭＳ Ｐゴシック" pitchFamily="-123" charset="-128"/>
                        </a:rPr>
                        <a:t>Venkatesh</a:t>
                      </a:r>
                      <a:r>
                        <a:rPr kumimoji="0" lang="en-US" sz="1400" b="0" i="0" u="none" strike="noStrike" cap="none" normalizeH="0" baseline="0" dirty="0" smtClean="0">
                          <a:ln>
                            <a:noFill/>
                          </a:ln>
                          <a:solidFill>
                            <a:schemeClr val="tx1"/>
                          </a:solidFill>
                          <a:effectLst/>
                          <a:latin typeface="Arial" pitchFamily="-123" charset="0"/>
                          <a:ea typeface="ＭＳ Ｐゴシック" pitchFamily="-123" charset="-128"/>
                          <a:cs typeface="ＭＳ Ｐゴシック" pitchFamily="-123" charset="-128"/>
                        </a:rPr>
                        <a:t> </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Prasad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Ranganath</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Cadena</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An integrated development, analysis</a:t>
                      </a:r>
                      <a:r>
                        <a:rPr kumimoji="0" lang="en-US" sz="1400" b="0" i="0" u="none" strike="noStrike" cap="none" normalizeH="0" baseline="0" dirty="0" smtClean="0">
                          <a:ln>
                            <a:noFill/>
                          </a:ln>
                          <a:solidFill>
                            <a:schemeClr val="tx1"/>
                          </a:solidFill>
                          <a:effectLst/>
                          <a:latin typeface="Arial" pitchFamily="-123" charset="0"/>
                          <a:ea typeface="ＭＳ Ｐゴシック" pitchFamily="-123" charset="-128"/>
                          <a:cs typeface="ＭＳ Ｐゴシック" pitchFamily="-123" charset="-128"/>
                        </a:rPr>
                        <a:t>, &amp; verification </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environment for component-based systems.” </a:t>
                      </a:r>
                      <a:r>
                        <a:rPr kumimoji="0" lang="en-US" sz="1400" b="0" i="1"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International Conference on Software Engineering</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pages 0 - 160, 2003.</a:t>
                      </a:r>
                      <a:endParaRPr kumimoji="0" lang="en-US" altLang="zh-CN" sz="18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4688">
                <a:tc vMerge="1">
                  <a:txBody>
                    <a:bodyPr/>
                    <a:lstStyle/>
                    <a:p>
                      <a:endParaRPr lang="en-US"/>
                    </a:p>
                  </a:txBody>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altLang="zh-CN"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Component Based Dependency Modeling (CBDM)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M. </a:t>
                      </a:r>
                      <a:r>
                        <a:rPr kumimoji="0" lang="en-US" sz="1400" b="0" i="0" u="none" strike="noStrike" cap="none" normalizeH="0" baseline="0" dirty="0" smtClean="0">
                          <a:ln>
                            <a:noFill/>
                          </a:ln>
                          <a:solidFill>
                            <a:schemeClr val="tx1"/>
                          </a:solidFill>
                          <a:effectLst/>
                          <a:latin typeface="Arial" pitchFamily="-123" charset="0"/>
                          <a:ea typeface="ＭＳ Ｐゴシック" pitchFamily="-123" charset="-128"/>
                          <a:cs typeface="ＭＳ Ｐゴシック" pitchFamily="-123" charset="-128"/>
                        </a:rPr>
                        <a:t>Vieira &amp; D</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Richardson. “Analyzing dependencies in large component-based systems.” </a:t>
                      </a:r>
                      <a:r>
                        <a:rPr kumimoji="0" lang="en-US" sz="1400" b="0" i="1"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Automated Software Engineering, 2002. Proceedings. ASE 2002. 17th IEEE International Conference on</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pages 241–244, 2002.</a:t>
                      </a:r>
                      <a:endParaRPr kumimoji="0" lang="en-US" altLang="zh-CN"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773113">
                <a:tc vMerge="1">
                  <a:txBody>
                    <a:bodyPr/>
                    <a:lstStyle/>
                    <a:p>
                      <a:endParaRPr lang="en-US"/>
                    </a:p>
                  </a:txBody>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altLang="zh-CN"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Event Correlation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Boris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Gruschke</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“A new approach for event correlation based on dependency graphs.” In </a:t>
                      </a:r>
                      <a:r>
                        <a:rPr kumimoji="0" lang="en-US" sz="1400" b="0" i="1"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In 5th Workshop of the </a:t>
                      </a:r>
                      <a:r>
                        <a:rPr kumimoji="0" lang="en-US" sz="1400" b="0" i="1"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OpenView</a:t>
                      </a:r>
                      <a:r>
                        <a:rPr kumimoji="0" lang="en-US" sz="1400" b="0" i="1"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University Association</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1998.</a:t>
                      </a:r>
                      <a:endParaRPr kumimoji="0" lang="en-US" altLang="zh-CN" sz="18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9670" name="AutoShape 1062"/>
          <p:cNvSpPr>
            <a:spLocks noChangeArrowheads="1"/>
          </p:cNvSpPr>
          <p:nvPr/>
        </p:nvSpPr>
        <p:spPr bwMode="auto">
          <a:xfrm>
            <a:off x="3200400" y="4441825"/>
            <a:ext cx="2957513" cy="1108075"/>
          </a:xfrm>
          <a:prstGeom prst="wedgeRectCallout">
            <a:avLst>
              <a:gd name="adj1" fmla="val -133750"/>
              <a:gd name="adj2" fmla="val -125454"/>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dirty="0"/>
              <a:t>White Box approach where </a:t>
            </a:r>
          </a:p>
          <a:p>
            <a:pPr algn="ctr">
              <a:defRPr/>
            </a:pPr>
            <a:r>
              <a:rPr lang="en-US" sz="1800" dirty="0"/>
              <a:t>dependencies are defined declaratively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70"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C62F07D6-0F2B-43EB-9A92-85EF51BBA261}" type="slidenum">
              <a:rPr lang="en-US" sz="1400"/>
              <a:pPr algn="r" eaLnBrk="0" hangingPunct="0"/>
              <a:t>199</a:t>
            </a:fld>
            <a:endParaRPr lang="en-US" sz="1400"/>
          </a:p>
        </p:txBody>
      </p:sp>
      <p:graphicFrame>
        <p:nvGraphicFramePr>
          <p:cNvPr id="274436" name="Group 4"/>
          <p:cNvGraphicFramePr>
            <a:graphicFrameLocks noGrp="1"/>
          </p:cNvGraphicFramePr>
          <p:nvPr/>
        </p:nvGraphicFramePr>
        <p:xfrm>
          <a:off x="277813" y="996950"/>
          <a:ext cx="8534400" cy="5523295"/>
        </p:xfrm>
        <a:graphic>
          <a:graphicData uri="http://schemas.openxmlformats.org/drawingml/2006/table">
            <a:tbl>
              <a:tblPr/>
              <a:tblGrid>
                <a:gridCol w="1436687"/>
                <a:gridCol w="1746250"/>
                <a:gridCol w="5351463"/>
              </a:tblGrid>
              <a:tr h="658813">
                <a:tc>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600" b="1" i="0" u="none" strike="noStrike" cap="none" normalizeH="0" baseline="0" dirty="0">
                          <a:ln>
                            <a:noFill/>
                          </a:ln>
                          <a:solidFill>
                            <a:schemeClr val="bg1"/>
                          </a:solidFill>
                          <a:effectLst/>
                          <a:latin typeface="Arial" pitchFamily="-123" charset="0"/>
                          <a:ea typeface="ＭＳ Ｐゴシック" pitchFamily="-123" charset="-128"/>
                          <a:cs typeface="ＭＳ Ｐゴシック" pitchFamily="-123" charset="-128"/>
                        </a:rPr>
                        <a:t>Approach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6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600" b="1" i="0" u="none" strike="noStrike" cap="none" normalizeH="0" baseline="0">
                          <a:ln>
                            <a:noFill/>
                          </a:ln>
                          <a:solidFill>
                            <a:schemeClr val="bg1"/>
                          </a:solidFill>
                          <a:effectLst/>
                          <a:latin typeface="Arial" pitchFamily="-123" charset="0"/>
                          <a:ea typeface="ＭＳ Ｐゴシック" pitchFamily="-123" charset="-128"/>
                          <a:cs typeface="ＭＳ Ｐゴシック" pitchFamily="-123" charset="-128"/>
                        </a:rPr>
                        <a:t>Reference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r>
              <a:tr h="773113">
                <a:tc rowSpan="3">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6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Static Dependency Modeling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altLang="zh-CN"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Cadena Dependency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John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Hatcliff</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Xinghua</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Deng, Matthew B. Dwyer, Georg Jung</a:t>
                      </a:r>
                      <a:r>
                        <a:rPr kumimoji="0" lang="en-US" sz="1400" b="0" i="0" u="none" strike="noStrike" cap="none" normalizeH="0" baseline="0" dirty="0" smtClean="0">
                          <a:ln>
                            <a:noFill/>
                          </a:ln>
                          <a:solidFill>
                            <a:schemeClr val="tx1"/>
                          </a:solidFill>
                          <a:effectLst/>
                          <a:latin typeface="Arial" pitchFamily="-123" charset="0"/>
                          <a:ea typeface="ＭＳ Ｐゴシック" pitchFamily="-123" charset="-128"/>
                          <a:cs typeface="ＭＳ Ｐゴシック" pitchFamily="-123" charset="-128"/>
                        </a:rPr>
                        <a:t>, &amp; </a:t>
                      </a:r>
                      <a:r>
                        <a:rPr kumimoji="0" lang="en-US" sz="1400" b="0" i="0" u="none" strike="noStrike" cap="none" normalizeH="0" baseline="0" dirty="0" err="1" smtClean="0">
                          <a:ln>
                            <a:noFill/>
                          </a:ln>
                          <a:solidFill>
                            <a:schemeClr val="tx1"/>
                          </a:solidFill>
                          <a:effectLst/>
                          <a:latin typeface="Arial" pitchFamily="-123" charset="0"/>
                          <a:ea typeface="ＭＳ Ｐゴシック" pitchFamily="-123" charset="-128"/>
                          <a:cs typeface="ＭＳ Ｐゴシック" pitchFamily="-123" charset="-128"/>
                        </a:rPr>
                        <a:t>Venkatesh</a:t>
                      </a:r>
                      <a:r>
                        <a:rPr kumimoji="0" lang="en-US" sz="1400" b="0" i="0" u="none" strike="noStrike" cap="none" normalizeH="0" baseline="0" dirty="0" smtClean="0">
                          <a:ln>
                            <a:noFill/>
                          </a:ln>
                          <a:solidFill>
                            <a:schemeClr val="tx1"/>
                          </a:solidFill>
                          <a:effectLst/>
                          <a:latin typeface="Arial" pitchFamily="-123" charset="0"/>
                          <a:ea typeface="ＭＳ Ｐゴシック" pitchFamily="-123" charset="-128"/>
                          <a:cs typeface="ＭＳ Ｐゴシック" pitchFamily="-123" charset="-128"/>
                        </a:rPr>
                        <a:t> </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Prasad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Ranganath</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Cadena</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An integrated development, analysis</a:t>
                      </a:r>
                      <a:r>
                        <a:rPr kumimoji="0" lang="en-US" sz="1400" b="0" i="0" u="none" strike="noStrike" cap="none" normalizeH="0" baseline="0" dirty="0" smtClean="0">
                          <a:ln>
                            <a:noFill/>
                          </a:ln>
                          <a:solidFill>
                            <a:schemeClr val="tx1"/>
                          </a:solidFill>
                          <a:effectLst/>
                          <a:latin typeface="Arial" pitchFamily="-123" charset="0"/>
                          <a:ea typeface="ＭＳ Ｐゴシック" pitchFamily="-123" charset="-128"/>
                          <a:cs typeface="ＭＳ Ｐゴシック" pitchFamily="-123" charset="-128"/>
                        </a:rPr>
                        <a:t>, &amp; verification </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environment for component-based systems.” </a:t>
                      </a:r>
                      <a:r>
                        <a:rPr kumimoji="0" lang="en-US" sz="1400" b="0" i="1"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International Conference on Software Engineering</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pages 0 - 160, 2003.</a:t>
                      </a:r>
                      <a:endParaRPr kumimoji="0" lang="en-US" altLang="zh-CN" sz="18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4688">
                <a:tc vMerge="1">
                  <a:txBody>
                    <a:bodyPr/>
                    <a:lstStyle/>
                    <a:p>
                      <a:endParaRPr lang="en-US"/>
                    </a:p>
                  </a:txBody>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altLang="zh-CN"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Component Based Dependency Modeling (CBDM)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M. </a:t>
                      </a:r>
                      <a:r>
                        <a:rPr kumimoji="0" lang="en-US" sz="1400" b="0" i="0" u="none" strike="noStrike" cap="none" normalizeH="0" baseline="0" dirty="0" smtClean="0">
                          <a:ln>
                            <a:noFill/>
                          </a:ln>
                          <a:solidFill>
                            <a:schemeClr val="tx1"/>
                          </a:solidFill>
                          <a:effectLst/>
                          <a:latin typeface="Arial" pitchFamily="-123" charset="0"/>
                          <a:ea typeface="ＭＳ Ｐゴシック" pitchFamily="-123" charset="-128"/>
                          <a:cs typeface="ＭＳ Ｐゴシック" pitchFamily="-123" charset="-128"/>
                        </a:rPr>
                        <a:t>Vieira &amp; D</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Richardson. “Analyzing dependencies in large component-based systems.” </a:t>
                      </a:r>
                      <a:r>
                        <a:rPr kumimoji="0" lang="en-US" sz="1400" b="0" i="1"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Automated Software Engineering, 2002. Proceedings. ASE 2002. 17th IEEE International Conference on</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pages 241–244, 2002.</a:t>
                      </a:r>
                      <a:endParaRPr kumimoji="0" lang="en-US" altLang="zh-CN"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773113">
                <a:tc vMerge="1">
                  <a:txBody>
                    <a:bodyPr/>
                    <a:lstStyle/>
                    <a:p>
                      <a:endParaRPr lang="en-US"/>
                    </a:p>
                  </a:txBody>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altLang="zh-CN"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Event Correlation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Boris Gruschke. “A new approach for event correlation based on dependency graphs.” In </a:t>
                      </a:r>
                      <a:r>
                        <a:rPr kumimoji="0" lang="en-US" sz="1400" b="0" i="1"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In 5th Workshop of the OpenView University Association</a:t>
                      </a: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 1998.</a:t>
                      </a:r>
                      <a:endParaRPr kumimoji="0" lang="en-US" altLang="zh-CN" sz="18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28713">
                <a:tc rowSpan="2">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6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Observation based Dependency Modeling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90000"/>
                        </a:lnSpc>
                        <a:spcBef>
                          <a:spcPct val="0"/>
                        </a:spcBef>
                        <a:spcAft>
                          <a:spcPct val="0"/>
                        </a:spcAft>
                        <a:buClr>
                          <a:srgbClr val="006699"/>
                        </a:buClr>
                        <a:buSzTx/>
                        <a:buFont typeface="Wingdings" pitchFamily="-123" charset="2"/>
                        <a:buNone/>
                        <a:tabLst/>
                      </a:pPr>
                      <a:r>
                        <a:rPr kumimoji="0" lang="en-US" altLang="zh-CN"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Active Dependecy Discovery (ADD)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A. Brown, G. Kar, A. Keller, “An Active Approach to Characterizing Dynamic Dependencies for Problem Determination in a Distributed Application Environment,” IEEE/IFIP International Symposium on Integrated Network Management, pp. 377-390, 2001.</a:t>
                      </a:r>
                      <a:endParaRPr kumimoji="0" lang="en-US" altLang="zh-CN"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050925">
                <a:tc vMerge="1">
                  <a:txBody>
                    <a:bodyPr/>
                    <a:lstStyle/>
                    <a:p>
                      <a:endParaRPr lang="en-US"/>
                    </a:p>
                  </a:txBody>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altLang="zh-CN" sz="1400" b="0" i="0" u="none" strike="noStrike" cap="none" normalizeH="0" baseline="0">
                          <a:ln>
                            <a:noFill/>
                          </a:ln>
                          <a:solidFill>
                            <a:schemeClr val="tx1"/>
                          </a:solidFill>
                          <a:effectLst/>
                          <a:latin typeface="Arial" pitchFamily="-123" charset="0"/>
                          <a:ea typeface="ＭＳ Ｐゴシック" pitchFamily="-123" charset="-128"/>
                          <a:cs typeface="ＭＳ Ｐゴシック" pitchFamily="-123" charset="-128"/>
                        </a:rPr>
                        <a:t>Automatic Failure Path Inference (AFPI)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90000"/>
                        </a:lnSpc>
                        <a:spcBef>
                          <a:spcPct val="75000"/>
                        </a:spcBef>
                        <a:spcAft>
                          <a:spcPct val="0"/>
                        </a:spcAft>
                        <a:buClr>
                          <a:srgbClr val="006699"/>
                        </a:buClr>
                        <a:buSzTx/>
                        <a:buFont typeface="Wingdings" pitchFamily="-123" charset="2"/>
                        <a:buNone/>
                        <a:tabLst/>
                      </a:pP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George </a:t>
                      </a:r>
                      <a:r>
                        <a:rPr kumimoji="0" lang="en-US" sz="1400" b="0" i="0"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Candea</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Mauricio Delgado, Michael Chen</a:t>
                      </a:r>
                      <a:r>
                        <a:rPr kumimoji="0" lang="en-US" sz="1400" b="0" i="0" u="none" strike="noStrike" cap="none" normalizeH="0" baseline="0" dirty="0" smtClean="0">
                          <a:ln>
                            <a:noFill/>
                          </a:ln>
                          <a:solidFill>
                            <a:schemeClr val="tx1"/>
                          </a:solidFill>
                          <a:effectLst/>
                          <a:latin typeface="Arial" pitchFamily="-123" charset="0"/>
                          <a:ea typeface="ＭＳ Ｐゴシック" pitchFamily="-123" charset="-128"/>
                          <a:cs typeface="ＭＳ Ｐゴシック" pitchFamily="-123" charset="-128"/>
                        </a:rPr>
                        <a:t>, &amp; Armando </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Fox. “Automatic failure-path inference: A generic introspection technique for internet applications.” In </a:t>
                      </a:r>
                      <a:r>
                        <a:rPr kumimoji="0" lang="en-US" sz="1400" b="0" i="1"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WIAPP ’03: Proceedings of the </a:t>
                      </a:r>
                      <a:r>
                        <a:rPr kumimoji="0" lang="en-US" sz="1400" b="0" i="1" u="none" strike="noStrike" cap="none" normalizeH="0" baseline="0" dirty="0" err="1">
                          <a:ln>
                            <a:noFill/>
                          </a:ln>
                          <a:solidFill>
                            <a:schemeClr val="tx1"/>
                          </a:solidFill>
                          <a:effectLst/>
                          <a:latin typeface="Arial" pitchFamily="-123" charset="0"/>
                          <a:ea typeface="ＭＳ Ｐゴシック" pitchFamily="-123" charset="-128"/>
                          <a:cs typeface="ＭＳ Ｐゴシック" pitchFamily="-123" charset="-128"/>
                        </a:rPr>
                        <a:t>The</a:t>
                      </a:r>
                      <a:r>
                        <a:rPr kumimoji="0" lang="en-US" sz="1400" b="0" i="1"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Third IEEE Workshop on Internet Applications</a:t>
                      </a:r>
                      <a:r>
                        <a:rPr kumimoji="0" lang="en-US"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rPr>
                        <a:t>, page 132,Washington, DC, USA, 2003.</a:t>
                      </a:r>
                      <a:endParaRPr kumimoji="0" lang="en-US" altLang="zh-CN" sz="1400" b="0" i="0" u="none" strike="noStrike" cap="none" normalizeH="0" baseline="0" dirty="0">
                        <a:ln>
                          <a:noFill/>
                        </a:ln>
                        <a:solidFill>
                          <a:schemeClr val="tx1"/>
                        </a:solidFill>
                        <a:effectLst/>
                        <a:latin typeface="Arial" pitchFamily="-123" charset="0"/>
                        <a:ea typeface="ＭＳ Ｐゴシック" pitchFamily="-123" charset="-128"/>
                        <a:cs typeface="ＭＳ Ｐゴシック" pitchFamily="-123"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74464" name="AutoShape 32"/>
          <p:cNvSpPr>
            <a:spLocks noChangeArrowheads="1"/>
          </p:cNvSpPr>
          <p:nvPr/>
        </p:nvSpPr>
        <p:spPr bwMode="auto">
          <a:xfrm>
            <a:off x="2540000" y="2052638"/>
            <a:ext cx="2900363" cy="1376362"/>
          </a:xfrm>
          <a:prstGeom prst="wedgeRectCallout">
            <a:avLst>
              <a:gd name="adj1" fmla="val -91847"/>
              <a:gd name="adj2" fmla="val 192241"/>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dirty="0"/>
              <a:t>Black Box approach where dependencies are detected through fault injection &amp; monitoring</a:t>
            </a:r>
          </a:p>
        </p:txBody>
      </p:sp>
      <p:sp>
        <p:nvSpPr>
          <p:cNvPr id="6" name="Rectangle 2"/>
          <p:cNvSpPr txBox="1">
            <a:spLocks noChangeArrowheads="1"/>
          </p:cNvSpPr>
          <p:nvPr/>
        </p:nvSpPr>
        <p:spPr bwMode="auto">
          <a:xfrm>
            <a:off x="0" y="0"/>
            <a:ext cx="9144000" cy="550863"/>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Component Group Replication Related Work</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Objectives for this Tutorial</a:t>
            </a:r>
          </a:p>
        </p:txBody>
      </p:sp>
      <p:sp>
        <p:nvSpPr>
          <p:cNvPr id="16388" name="Rectangle 3"/>
          <p:cNvSpPr>
            <a:spLocks noGrp="1" noChangeArrowheads="1"/>
          </p:cNvSpPr>
          <p:nvPr>
            <p:ph type="body" idx="4294967295"/>
          </p:nvPr>
        </p:nvSpPr>
        <p:spPr>
          <a:xfrm>
            <a:off x="228600" y="636588"/>
            <a:ext cx="8763000" cy="5761037"/>
          </a:xfrm>
        </p:spPr>
        <p:txBody>
          <a:bodyPr/>
          <a:lstStyle/>
          <a:p>
            <a:pPr>
              <a:buNone/>
            </a:pPr>
            <a:endParaRPr lang="en-US" sz="2400" dirty="0" smtClean="0"/>
          </a:p>
          <a:p>
            <a:r>
              <a:rPr lang="en-US" sz="2400" dirty="0" smtClean="0"/>
              <a:t>To showcase research ideas from academia</a:t>
            </a:r>
          </a:p>
          <a:p>
            <a:pPr>
              <a:buNone/>
            </a:pPr>
            <a:endParaRPr lang="en-US" sz="2400" dirty="0" smtClean="0"/>
          </a:p>
          <a:p>
            <a:endParaRPr lang="en-US" sz="2400" dirty="0" smtClean="0"/>
          </a:p>
          <a:p>
            <a:r>
              <a:rPr lang="en-US" sz="2400" dirty="0" smtClean="0"/>
              <a:t>To demonstrate how these ideas can be realized using OMG standardized technologies</a:t>
            </a:r>
          </a:p>
          <a:p>
            <a:endParaRPr lang="en-US" sz="2400" dirty="0" smtClean="0"/>
          </a:p>
          <a:p>
            <a:endParaRPr lang="en-US" sz="2400" dirty="0" smtClean="0"/>
          </a:p>
          <a:p>
            <a:r>
              <a:rPr lang="en-US" sz="2400" dirty="0" smtClean="0"/>
              <a:t>To illustrate how the resulting artifacts can be integrated within existing industry development processes for large, service-oriented architectures</a:t>
            </a:r>
          </a:p>
          <a:p>
            <a:endParaRPr lang="en-US" sz="2400" dirty="0" smtClean="0"/>
          </a:p>
          <a:p>
            <a:r>
              <a:rPr lang="en-US" sz="2400" dirty="0" smtClean="0"/>
              <a:t>To facilitate discussion on additional real-world use cases and further need for research on unresolved issues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8"/>
          <p:cNvSpPr>
            <a:spLocks noGrp="1" noChangeArrowheads="1"/>
          </p:cNvSpPr>
          <p:nvPr>
            <p:ph type="sldNum" sz="quarter" idx="12"/>
          </p:nvPr>
        </p:nvSpPr>
        <p:spPr>
          <a:noFill/>
        </p:spPr>
        <p:txBody>
          <a:bodyPr/>
          <a:lstStyle/>
          <a:p>
            <a:fld id="{30A0B2A3-BCC4-4732-A015-BCA634B5AB3E}" type="slidenum">
              <a:rPr lang="en-US" smtClean="0"/>
              <a:pPr/>
              <a:t>20</a:t>
            </a:fld>
            <a:endParaRPr lang="en-US" smtClean="0"/>
          </a:p>
        </p:txBody>
      </p:sp>
      <p:sp>
        <p:nvSpPr>
          <p:cNvPr id="26627"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Deployment: Criteria for Fault-tolerance</a:t>
            </a:r>
          </a:p>
        </p:txBody>
      </p:sp>
      <p:sp>
        <p:nvSpPr>
          <p:cNvPr id="18" name="Text Box 2"/>
          <p:cNvSpPr txBox="1">
            <a:spLocks noChangeArrowheads="1"/>
          </p:cNvSpPr>
          <p:nvPr/>
        </p:nvSpPr>
        <p:spPr bwMode="auto">
          <a:xfrm>
            <a:off x="0" y="565150"/>
            <a:ext cx="8763000" cy="40005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b="1" dirty="0" smtClean="0">
                <a:latin typeface="+mn-lt"/>
              </a:rPr>
              <a:t>Deployment </a:t>
            </a:r>
            <a:r>
              <a:rPr lang="en-US" sz="2000" b="1" dirty="0">
                <a:latin typeface="+mn-lt"/>
              </a:rPr>
              <a:t>of applications &amp; replicas</a:t>
            </a:r>
          </a:p>
        </p:txBody>
      </p:sp>
      <p:pic>
        <p:nvPicPr>
          <p:cNvPr id="26629" name="Picture 2"/>
          <p:cNvPicPr>
            <a:picLocks noChangeAspect="1" noChangeArrowheads="1"/>
          </p:cNvPicPr>
          <p:nvPr/>
        </p:nvPicPr>
        <p:blipFill>
          <a:blip r:embed="rId3" cstate="print"/>
          <a:srcRect/>
          <a:stretch>
            <a:fillRect/>
          </a:stretch>
        </p:blipFill>
        <p:spPr bwMode="auto">
          <a:xfrm>
            <a:off x="4213225" y="3733800"/>
            <a:ext cx="4530725" cy="2800350"/>
          </a:xfrm>
          <a:prstGeom prst="rect">
            <a:avLst/>
          </a:prstGeom>
          <a:noFill/>
          <a:ln w="38100" algn="ctr">
            <a:noFill/>
            <a:miter lim="800000"/>
            <a:headEnd/>
            <a:tailEnd/>
          </a:ln>
        </p:spPr>
      </p:pic>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E53B132B-4299-4A66-B8C0-03D5B285E293}" type="slidenum">
              <a:rPr lang="en-US" sz="1400"/>
              <a:pPr algn="r" eaLnBrk="0" hangingPunct="0"/>
              <a:t>200</a:t>
            </a:fld>
            <a:endParaRPr lang="en-US" sz="1400"/>
          </a:p>
        </p:txBody>
      </p:sp>
      <p:sp>
        <p:nvSpPr>
          <p:cNvPr id="145410" name="Rectangle 2"/>
          <p:cNvSpPr>
            <a:spLocks noGrp="1" noChangeArrowheads="1"/>
          </p:cNvSpPr>
          <p:nvPr>
            <p:ph type="title" idx="4294967295"/>
          </p:nvPr>
        </p:nvSpPr>
        <p:spPr/>
        <p:txBody>
          <a:bodyPr/>
          <a:lstStyle/>
          <a:p>
            <a:r>
              <a:rPr lang="en-US"/>
              <a:t>CORFU Requirements</a:t>
            </a:r>
          </a:p>
        </p:txBody>
      </p:sp>
      <p:sp>
        <p:nvSpPr>
          <p:cNvPr id="145411" name="Rectangle 3"/>
          <p:cNvSpPr>
            <a:spLocks noGrp="1" noChangeArrowheads="1"/>
          </p:cNvSpPr>
          <p:nvPr>
            <p:ph type="body" idx="4294967295"/>
          </p:nvPr>
        </p:nvSpPr>
        <p:spPr>
          <a:xfrm>
            <a:off x="869950" y="1282700"/>
            <a:ext cx="7400925" cy="641350"/>
          </a:xfrm>
        </p:spPr>
        <p:txBody>
          <a:bodyPr/>
          <a:lstStyle/>
          <a:p>
            <a:pPr marL="0" indent="0">
              <a:buFont typeface="Wingdings" pitchFamily="-123" charset="2"/>
              <a:buNone/>
            </a:pPr>
            <a:r>
              <a:rPr lang="en-US" sz="2000" dirty="0"/>
              <a:t>Fault Tolerance dependency information is used to group components according to their dependencies</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24CD7C07-8144-497D-94F0-A1FB46506A6D}" type="slidenum">
              <a:rPr lang="en-US" sz="1400"/>
              <a:pPr algn="r" eaLnBrk="0" hangingPunct="0"/>
              <a:t>201</a:t>
            </a:fld>
            <a:endParaRPr lang="en-US" sz="1400"/>
          </a:p>
        </p:txBody>
      </p:sp>
      <p:sp>
        <p:nvSpPr>
          <p:cNvPr id="147458" name="Rectangle 2"/>
          <p:cNvSpPr>
            <a:spLocks noGrp="1" noChangeArrowheads="1"/>
          </p:cNvSpPr>
          <p:nvPr>
            <p:ph type="title" idx="4294967295"/>
          </p:nvPr>
        </p:nvSpPr>
        <p:spPr/>
        <p:txBody>
          <a:bodyPr/>
          <a:lstStyle/>
          <a:p>
            <a:r>
              <a:rPr lang="en-US"/>
              <a:t>CORFU Requirements</a:t>
            </a:r>
          </a:p>
        </p:txBody>
      </p:sp>
      <p:sp>
        <p:nvSpPr>
          <p:cNvPr id="147459" name="Rectangle 3"/>
          <p:cNvSpPr>
            <a:spLocks noGrp="1" noChangeArrowheads="1"/>
          </p:cNvSpPr>
          <p:nvPr>
            <p:ph type="body" idx="4294967295"/>
          </p:nvPr>
        </p:nvSpPr>
        <p:spPr>
          <a:xfrm>
            <a:off x="869950" y="1282700"/>
            <a:ext cx="7400925" cy="1419225"/>
          </a:xfrm>
        </p:spPr>
        <p:txBody>
          <a:bodyPr/>
          <a:lstStyle/>
          <a:p>
            <a:pPr marL="0" indent="0">
              <a:buFont typeface="Wingdings" pitchFamily="-123" charset="2"/>
              <a:buNone/>
            </a:pPr>
            <a:r>
              <a:rPr lang="en-US" sz="2000" dirty="0"/>
              <a:t>Fault Tolerance dependency information is used to group components according to their dependencies</a:t>
            </a:r>
          </a:p>
          <a:p>
            <a:pPr marL="0" indent="0">
              <a:buFont typeface="Wingdings" pitchFamily="-123" charset="2"/>
              <a:buNone/>
            </a:pPr>
            <a:r>
              <a:rPr lang="en-US" sz="2000" dirty="0"/>
              <a:t>CORFU is a middleware solution that provides fault tolerance capabilities based on such dependency groups</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4D5188CC-1098-47F9-8852-C05343F441DE}" type="slidenum">
              <a:rPr lang="en-US" sz="1400"/>
              <a:pPr algn="r" eaLnBrk="0" hangingPunct="0"/>
              <a:t>202</a:t>
            </a:fld>
            <a:endParaRPr lang="en-US" sz="1400"/>
          </a:p>
        </p:txBody>
      </p:sp>
      <p:sp>
        <p:nvSpPr>
          <p:cNvPr id="149506" name="Rectangle 2"/>
          <p:cNvSpPr>
            <a:spLocks noGrp="1" noChangeArrowheads="1"/>
          </p:cNvSpPr>
          <p:nvPr>
            <p:ph type="title" idx="4294967295"/>
          </p:nvPr>
        </p:nvSpPr>
        <p:spPr/>
        <p:txBody>
          <a:bodyPr/>
          <a:lstStyle/>
          <a:p>
            <a:r>
              <a:rPr lang="en-US"/>
              <a:t>CORFU Requirements</a:t>
            </a:r>
          </a:p>
        </p:txBody>
      </p:sp>
      <p:sp>
        <p:nvSpPr>
          <p:cNvPr id="149507" name="Rectangle 3"/>
          <p:cNvSpPr>
            <a:spLocks noGrp="1" noChangeArrowheads="1"/>
          </p:cNvSpPr>
          <p:nvPr>
            <p:ph type="body" idx="4294967295"/>
          </p:nvPr>
        </p:nvSpPr>
        <p:spPr>
          <a:xfrm>
            <a:off x="869950" y="1282700"/>
            <a:ext cx="7400925" cy="2425700"/>
          </a:xfrm>
        </p:spPr>
        <p:txBody>
          <a:bodyPr/>
          <a:lstStyle/>
          <a:p>
            <a:pPr marL="0" indent="0">
              <a:buFont typeface="Wingdings" pitchFamily="-123" charset="2"/>
              <a:buNone/>
            </a:pPr>
            <a:r>
              <a:rPr lang="en-US" sz="2000" dirty="0"/>
              <a:t>Fault Tolerance dependency information is used to group components according to their </a:t>
            </a:r>
            <a:r>
              <a:rPr lang="en-US" sz="2000" dirty="0" smtClean="0"/>
              <a:t>dependencies</a:t>
            </a:r>
            <a:endParaRPr lang="en-US" sz="2000" dirty="0"/>
          </a:p>
          <a:p>
            <a:pPr marL="0" indent="0">
              <a:buFont typeface="Wingdings" pitchFamily="-123" charset="2"/>
              <a:buNone/>
            </a:pPr>
            <a:r>
              <a:rPr lang="en-US" sz="2000" dirty="0"/>
              <a:t>CORFU is a middleware solution that provides fault tolerance capabilities based on such dependency </a:t>
            </a:r>
            <a:r>
              <a:rPr lang="en-US" sz="2000" dirty="0" smtClean="0"/>
              <a:t>groups</a:t>
            </a:r>
            <a:endParaRPr lang="en-US" sz="2000" dirty="0"/>
          </a:p>
          <a:p>
            <a:pPr marL="0" indent="0">
              <a:buFont typeface="Wingdings" pitchFamily="-123" charset="2"/>
              <a:buNone/>
            </a:pPr>
            <a:r>
              <a:rPr lang="en-US" sz="2000" dirty="0"/>
              <a:t>Requirements that have to be met are:</a:t>
            </a:r>
          </a:p>
          <a:p>
            <a:pPr marL="0" indent="0">
              <a:buFont typeface="Arial" pitchFamily="-123" charset="0"/>
              <a:buAutoNum type="arabicPeriod"/>
            </a:pPr>
            <a:r>
              <a:rPr lang="en-US" sz="2000" dirty="0"/>
              <a:t> Fault Isolation</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F78EA944-7F9B-4F3E-BAEE-9C7673641FE7}" type="slidenum">
              <a:rPr lang="en-US" sz="1400"/>
              <a:pPr algn="r" eaLnBrk="0" hangingPunct="0"/>
              <a:t>203</a:t>
            </a:fld>
            <a:endParaRPr lang="en-US" sz="1400"/>
          </a:p>
        </p:txBody>
      </p:sp>
      <p:sp>
        <p:nvSpPr>
          <p:cNvPr id="151554" name="Rectangle 2"/>
          <p:cNvSpPr>
            <a:spLocks noGrp="1" noChangeArrowheads="1"/>
          </p:cNvSpPr>
          <p:nvPr>
            <p:ph type="title" idx="4294967295"/>
          </p:nvPr>
        </p:nvSpPr>
        <p:spPr/>
        <p:txBody>
          <a:bodyPr/>
          <a:lstStyle/>
          <a:p>
            <a:r>
              <a:rPr lang="en-US"/>
              <a:t>CORFU Requirements</a:t>
            </a:r>
          </a:p>
        </p:txBody>
      </p:sp>
      <p:sp>
        <p:nvSpPr>
          <p:cNvPr id="151555" name="Rectangle 3"/>
          <p:cNvSpPr>
            <a:spLocks noGrp="1" noChangeArrowheads="1"/>
          </p:cNvSpPr>
          <p:nvPr>
            <p:ph type="body" idx="4294967295"/>
          </p:nvPr>
        </p:nvSpPr>
        <p:spPr>
          <a:xfrm>
            <a:off x="869950" y="1282700"/>
            <a:ext cx="7400925" cy="2928938"/>
          </a:xfrm>
        </p:spPr>
        <p:txBody>
          <a:bodyPr/>
          <a:lstStyle/>
          <a:p>
            <a:pPr marL="0" indent="0">
              <a:buFont typeface="Wingdings" pitchFamily="-123" charset="2"/>
              <a:buNone/>
            </a:pPr>
            <a:r>
              <a:rPr lang="en-US" sz="2000" dirty="0"/>
              <a:t>Fault Tolerance dependency information is used to group components according to their </a:t>
            </a:r>
            <a:r>
              <a:rPr lang="en-US" sz="2000" dirty="0" smtClean="0"/>
              <a:t>dependencies</a:t>
            </a:r>
            <a:endParaRPr lang="en-US" sz="2000" dirty="0"/>
          </a:p>
          <a:p>
            <a:pPr marL="0" indent="0">
              <a:buFont typeface="Wingdings" pitchFamily="-123" charset="2"/>
              <a:buNone/>
            </a:pPr>
            <a:r>
              <a:rPr lang="en-US" sz="2000" dirty="0"/>
              <a:t>CORFU is a middleware solution that provides fault tolerance capabilities based on such dependency </a:t>
            </a:r>
            <a:r>
              <a:rPr lang="en-US" sz="2000" dirty="0" smtClean="0"/>
              <a:t>groups</a:t>
            </a:r>
            <a:endParaRPr lang="en-US" sz="2000" dirty="0"/>
          </a:p>
          <a:p>
            <a:pPr marL="0" indent="0">
              <a:buFont typeface="Wingdings" pitchFamily="-123" charset="2"/>
              <a:buNone/>
            </a:pPr>
            <a:r>
              <a:rPr lang="en-US" sz="2000" dirty="0"/>
              <a:t>Requirements that have to be met are:</a:t>
            </a:r>
          </a:p>
          <a:p>
            <a:pPr marL="0" indent="0">
              <a:buFont typeface="Arial" pitchFamily="-123" charset="0"/>
              <a:buAutoNum type="arabicPeriod"/>
            </a:pPr>
            <a:r>
              <a:rPr lang="en-US" sz="2000" dirty="0"/>
              <a:t> Fault Isolation</a:t>
            </a:r>
          </a:p>
          <a:p>
            <a:pPr marL="0" indent="0">
              <a:buFont typeface="Arial" pitchFamily="-123" charset="0"/>
              <a:buAutoNum type="arabicPeriod"/>
            </a:pPr>
            <a:r>
              <a:rPr lang="en-US" sz="2000" dirty="0"/>
              <a:t> Fail-Stop Behavior</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02D57B6F-D9DA-4850-9161-325139BC559A}" type="slidenum">
              <a:rPr lang="en-US" sz="1400"/>
              <a:pPr algn="r" eaLnBrk="0" hangingPunct="0"/>
              <a:t>204</a:t>
            </a:fld>
            <a:endParaRPr lang="en-US" sz="1400"/>
          </a:p>
        </p:txBody>
      </p:sp>
      <p:sp>
        <p:nvSpPr>
          <p:cNvPr id="153602" name="Rectangle 2"/>
          <p:cNvSpPr>
            <a:spLocks noGrp="1" noChangeArrowheads="1"/>
          </p:cNvSpPr>
          <p:nvPr>
            <p:ph type="title" idx="4294967295"/>
          </p:nvPr>
        </p:nvSpPr>
        <p:spPr/>
        <p:txBody>
          <a:bodyPr/>
          <a:lstStyle/>
          <a:p>
            <a:r>
              <a:rPr lang="en-US"/>
              <a:t>CORFU Requirements</a:t>
            </a:r>
          </a:p>
        </p:txBody>
      </p:sp>
      <p:sp>
        <p:nvSpPr>
          <p:cNvPr id="153603" name="Rectangle 3"/>
          <p:cNvSpPr>
            <a:spLocks noGrp="1" noChangeArrowheads="1"/>
          </p:cNvSpPr>
          <p:nvPr>
            <p:ph type="body" idx="4294967295"/>
          </p:nvPr>
        </p:nvSpPr>
        <p:spPr>
          <a:xfrm>
            <a:off x="869950" y="1282700"/>
            <a:ext cx="7400925" cy="3432175"/>
          </a:xfrm>
        </p:spPr>
        <p:txBody>
          <a:bodyPr/>
          <a:lstStyle/>
          <a:p>
            <a:pPr marL="0" indent="0">
              <a:buFont typeface="Wingdings" pitchFamily="-123" charset="2"/>
              <a:buNone/>
            </a:pPr>
            <a:r>
              <a:rPr lang="en-US" sz="2000" dirty="0"/>
              <a:t>Fault Tolerance dependency information is used to group components according to their </a:t>
            </a:r>
            <a:r>
              <a:rPr lang="en-US" sz="2000" dirty="0" smtClean="0"/>
              <a:t>dependencies</a:t>
            </a:r>
            <a:endParaRPr lang="en-US" sz="2000" dirty="0"/>
          </a:p>
          <a:p>
            <a:pPr marL="0" indent="0">
              <a:buFont typeface="Wingdings" pitchFamily="-123" charset="2"/>
              <a:buNone/>
            </a:pPr>
            <a:r>
              <a:rPr lang="en-US" sz="2000" dirty="0"/>
              <a:t>CORFU is a middleware solution that provides fault tolerance capabilities based on such dependency </a:t>
            </a:r>
            <a:r>
              <a:rPr lang="en-US" sz="2000" dirty="0" smtClean="0"/>
              <a:t>groups</a:t>
            </a:r>
            <a:endParaRPr lang="en-US" sz="2000" dirty="0"/>
          </a:p>
          <a:p>
            <a:pPr marL="0" indent="0">
              <a:buFont typeface="Wingdings" pitchFamily="-123" charset="2"/>
              <a:buNone/>
            </a:pPr>
            <a:r>
              <a:rPr lang="en-US" sz="2000" dirty="0"/>
              <a:t>Requirements that have to be met are:</a:t>
            </a:r>
          </a:p>
          <a:p>
            <a:pPr marL="0" indent="0">
              <a:buFont typeface="Arial" pitchFamily="-123" charset="0"/>
              <a:buAutoNum type="arabicPeriod"/>
            </a:pPr>
            <a:r>
              <a:rPr lang="en-US" sz="2000" dirty="0"/>
              <a:t> Fault Isolation</a:t>
            </a:r>
          </a:p>
          <a:p>
            <a:pPr marL="0" indent="0">
              <a:buFont typeface="Arial" pitchFamily="-123" charset="0"/>
              <a:buAutoNum type="arabicPeriod"/>
            </a:pPr>
            <a:r>
              <a:rPr lang="en-US" sz="2000" dirty="0"/>
              <a:t> Fail-Stop Behavior</a:t>
            </a:r>
          </a:p>
          <a:p>
            <a:pPr marL="0" indent="0">
              <a:buFont typeface="Arial" pitchFamily="-123" charset="0"/>
              <a:buAutoNum type="arabicPeriod"/>
            </a:pPr>
            <a:r>
              <a:rPr lang="en-US" sz="2000" dirty="0"/>
              <a:t> Server Recovery</a:t>
            </a: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12BB1CBE-CA7F-4F27-8371-FF8C284C3913}" type="slidenum">
              <a:rPr lang="en-US" sz="1400"/>
              <a:pPr algn="r" eaLnBrk="0" hangingPunct="0"/>
              <a:t>205</a:t>
            </a:fld>
            <a:endParaRPr lang="en-US" sz="1400"/>
          </a:p>
        </p:txBody>
      </p:sp>
      <p:sp>
        <p:nvSpPr>
          <p:cNvPr id="155650" name="Rectangle 2"/>
          <p:cNvSpPr>
            <a:spLocks noGrp="1" noChangeArrowheads="1"/>
          </p:cNvSpPr>
          <p:nvPr>
            <p:ph type="title" idx="4294967295"/>
          </p:nvPr>
        </p:nvSpPr>
        <p:spPr/>
        <p:txBody>
          <a:bodyPr/>
          <a:lstStyle/>
          <a:p>
            <a:r>
              <a:rPr lang="en-US"/>
              <a:t>Requirement 1: Fault Isolation</a:t>
            </a:r>
            <a:endParaRPr lang="en-US" sz="3600"/>
          </a:p>
        </p:txBody>
      </p:sp>
      <p:sp>
        <p:nvSpPr>
          <p:cNvPr id="155651" name="Rectangle 3"/>
          <p:cNvSpPr>
            <a:spLocks noChangeArrowheads="1"/>
          </p:cNvSpPr>
          <p:nvPr/>
        </p:nvSpPr>
        <p:spPr bwMode="auto">
          <a:xfrm flipV="1">
            <a:off x="2971800" y="4762500"/>
            <a:ext cx="1219200" cy="83185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5652" name="AutoShape 4"/>
          <p:cNvSpPr>
            <a:spLocks noChangeArrowheads="1"/>
          </p:cNvSpPr>
          <p:nvPr/>
        </p:nvSpPr>
        <p:spPr bwMode="auto">
          <a:xfrm>
            <a:off x="3124200" y="4953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NIS B</a:t>
            </a:r>
            <a:endParaRPr lang="en-US" sz="1000">
              <a:solidFill>
                <a:schemeClr val="bg2"/>
              </a:solidFill>
              <a:latin typeface="Times" pitchFamily="-123" charset="0"/>
            </a:endParaRPr>
          </a:p>
        </p:txBody>
      </p:sp>
      <p:sp>
        <p:nvSpPr>
          <p:cNvPr id="155653" name="Rectangle 5"/>
          <p:cNvSpPr>
            <a:spLocks noChangeArrowheads="1"/>
          </p:cNvSpPr>
          <p:nvPr/>
        </p:nvSpPr>
        <p:spPr bwMode="auto">
          <a:xfrm>
            <a:off x="4495800" y="2057400"/>
            <a:ext cx="3048000" cy="2133600"/>
          </a:xfrm>
          <a:prstGeom prst="rect">
            <a:avLst/>
          </a:prstGeom>
          <a:noFill/>
          <a:ln w="19050">
            <a:solidFill>
              <a:srgbClr val="008040"/>
            </a:solidFill>
            <a:miter lim="800000"/>
            <a:headEnd/>
            <a:tailEnd/>
          </a:ln>
        </p:spPr>
        <p:txBody>
          <a:bodyPr wrap="none" anchor="ctr">
            <a:prstTxWarp prst="textNoShape">
              <a:avLst/>
            </a:prstTxWarp>
          </a:bodyPr>
          <a:lstStyle/>
          <a:p>
            <a:pPr eaLnBrk="0" hangingPunct="0"/>
            <a:endParaRPr lang="en-US" sz="1800" u="sng"/>
          </a:p>
        </p:txBody>
      </p:sp>
      <p:sp>
        <p:nvSpPr>
          <p:cNvPr id="155654" name="Rectangle 6"/>
          <p:cNvSpPr>
            <a:spLocks noChangeArrowheads="1"/>
          </p:cNvSpPr>
          <p:nvPr/>
        </p:nvSpPr>
        <p:spPr bwMode="auto">
          <a:xfrm>
            <a:off x="4572000" y="3381375"/>
            <a:ext cx="1219200" cy="73342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5655" name="Rectangle 7"/>
          <p:cNvSpPr>
            <a:spLocks noChangeArrowheads="1"/>
          </p:cNvSpPr>
          <p:nvPr/>
        </p:nvSpPr>
        <p:spPr bwMode="auto">
          <a:xfrm>
            <a:off x="4572000" y="2209800"/>
            <a:ext cx="2819400" cy="10953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5656" name="Rectangle 8"/>
          <p:cNvSpPr>
            <a:spLocks noChangeArrowheads="1"/>
          </p:cNvSpPr>
          <p:nvPr/>
        </p:nvSpPr>
        <p:spPr bwMode="auto">
          <a:xfrm>
            <a:off x="6248400" y="2895600"/>
            <a:ext cx="1143000" cy="91440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55657" name="Rectangle 9"/>
          <p:cNvSpPr>
            <a:spLocks noChangeArrowheads="1"/>
          </p:cNvSpPr>
          <p:nvPr/>
        </p:nvSpPr>
        <p:spPr bwMode="auto">
          <a:xfrm>
            <a:off x="5943600" y="3314700"/>
            <a:ext cx="609600" cy="561975"/>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55658" name="Rectangle 10"/>
          <p:cNvSpPr>
            <a:spLocks noChangeArrowheads="1"/>
          </p:cNvSpPr>
          <p:nvPr/>
        </p:nvSpPr>
        <p:spPr bwMode="auto">
          <a:xfrm>
            <a:off x="6553200" y="2905125"/>
            <a:ext cx="914400" cy="304800"/>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55659" name="Rectangle 11"/>
          <p:cNvSpPr>
            <a:spLocks noChangeArrowheads="1"/>
          </p:cNvSpPr>
          <p:nvPr/>
        </p:nvSpPr>
        <p:spPr bwMode="auto">
          <a:xfrm>
            <a:off x="6324600" y="3048000"/>
            <a:ext cx="1066800" cy="7620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5660" name="AutoShape 12"/>
          <p:cNvSpPr>
            <a:spLocks noChangeArrowheads="1"/>
          </p:cNvSpPr>
          <p:nvPr/>
        </p:nvSpPr>
        <p:spPr bwMode="auto">
          <a:xfrm>
            <a:off x="6400800" y="2362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Archive A</a:t>
            </a:r>
          </a:p>
        </p:txBody>
      </p:sp>
      <p:sp>
        <p:nvSpPr>
          <p:cNvPr id="155661" name="AutoShape 13"/>
          <p:cNvSpPr>
            <a:spLocks noChangeArrowheads="1"/>
          </p:cNvSpPr>
          <p:nvPr/>
        </p:nvSpPr>
        <p:spPr bwMode="auto">
          <a:xfrm>
            <a:off x="6400800" y="3124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Mission</a:t>
            </a:r>
          </a:p>
          <a:p>
            <a:pPr algn="ctr" eaLnBrk="0" hangingPunct="0"/>
            <a:r>
              <a:rPr lang="en-US" sz="1000">
                <a:latin typeface="Times" pitchFamily="-123" charset="0"/>
              </a:rPr>
              <a:t>Planning</a:t>
            </a:r>
          </a:p>
          <a:p>
            <a:pPr algn="ctr" eaLnBrk="0" hangingPunct="0"/>
            <a:r>
              <a:rPr lang="en-US" sz="1000">
                <a:latin typeface="Times" pitchFamily="-123" charset="0"/>
              </a:rPr>
              <a:t>System A</a:t>
            </a:r>
          </a:p>
        </p:txBody>
      </p:sp>
      <p:cxnSp>
        <p:nvCxnSpPr>
          <p:cNvPr id="155662" name="AutoShape 14"/>
          <p:cNvCxnSpPr>
            <a:cxnSpLocks noChangeShapeType="1"/>
          </p:cNvCxnSpPr>
          <p:nvPr/>
        </p:nvCxnSpPr>
        <p:spPr bwMode="auto">
          <a:xfrm rot="10800000">
            <a:off x="5638800" y="3048000"/>
            <a:ext cx="762000" cy="304800"/>
          </a:xfrm>
          <a:prstGeom prst="bentConnector3">
            <a:avLst>
              <a:gd name="adj1" fmla="val 50000"/>
            </a:avLst>
          </a:prstGeom>
          <a:noFill/>
          <a:ln w="3175">
            <a:solidFill>
              <a:srgbClr val="008040"/>
            </a:solidFill>
            <a:prstDash val="dash"/>
            <a:miter lim="800000"/>
            <a:headEnd/>
            <a:tailEnd type="arrow" w="sm" len="sm"/>
          </a:ln>
        </p:spPr>
      </p:cxnSp>
      <p:cxnSp>
        <p:nvCxnSpPr>
          <p:cNvPr id="155663" name="AutoShape 15"/>
          <p:cNvCxnSpPr>
            <a:cxnSpLocks noChangeShapeType="1"/>
            <a:stCxn id="155661" idx="1"/>
          </p:cNvCxnSpPr>
          <p:nvPr/>
        </p:nvCxnSpPr>
        <p:spPr bwMode="auto">
          <a:xfrm rot="10800000" flipV="1">
            <a:off x="5638800" y="3352800"/>
            <a:ext cx="762000" cy="304800"/>
          </a:xfrm>
          <a:prstGeom prst="bentConnector3">
            <a:avLst>
              <a:gd name="adj1" fmla="val 50000"/>
            </a:avLst>
          </a:prstGeom>
          <a:noFill/>
          <a:ln w="3175">
            <a:solidFill>
              <a:schemeClr val="tx1"/>
            </a:solidFill>
            <a:prstDash val="dash"/>
            <a:miter lim="800000"/>
            <a:headEnd/>
            <a:tailEnd type="arrow" w="sm" len="sm"/>
          </a:ln>
        </p:spPr>
      </p:cxnSp>
      <p:cxnSp>
        <p:nvCxnSpPr>
          <p:cNvPr id="155664" name="AutoShape 16"/>
          <p:cNvCxnSpPr>
            <a:cxnSpLocks noChangeShapeType="1"/>
          </p:cNvCxnSpPr>
          <p:nvPr/>
        </p:nvCxnSpPr>
        <p:spPr bwMode="auto">
          <a:xfrm rot="10800000" flipV="1">
            <a:off x="5638800" y="2590800"/>
            <a:ext cx="762000" cy="304800"/>
          </a:xfrm>
          <a:prstGeom prst="bentConnector3">
            <a:avLst>
              <a:gd name="adj1" fmla="val 50000"/>
            </a:avLst>
          </a:prstGeom>
          <a:noFill/>
          <a:ln w="3175">
            <a:solidFill>
              <a:srgbClr val="008040"/>
            </a:solidFill>
            <a:prstDash val="dash"/>
            <a:miter lim="800000"/>
            <a:headEnd type="arrow" w="sm" len="sm"/>
            <a:tailEnd type="none" w="sm" len="sm"/>
          </a:ln>
        </p:spPr>
      </p:cxnSp>
      <p:sp>
        <p:nvSpPr>
          <p:cNvPr id="155665" name="AutoShape 17"/>
          <p:cNvSpPr>
            <a:spLocks noChangeArrowheads="1"/>
          </p:cNvSpPr>
          <p:nvPr/>
        </p:nvSpPr>
        <p:spPr bwMode="auto">
          <a:xfrm>
            <a:off x="4724400" y="2743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Telemetry</a:t>
            </a:r>
          </a:p>
          <a:p>
            <a:pPr algn="ctr" eaLnBrk="0" hangingPunct="0"/>
            <a:r>
              <a:rPr lang="en-US" sz="1000">
                <a:latin typeface="Times" pitchFamily="-123" charset="0"/>
              </a:rPr>
              <a:t>Server A</a:t>
            </a:r>
          </a:p>
        </p:txBody>
      </p:sp>
      <p:sp>
        <p:nvSpPr>
          <p:cNvPr id="155666" name="AutoShape 18"/>
          <p:cNvSpPr>
            <a:spLocks noChangeArrowheads="1"/>
          </p:cNvSpPr>
          <p:nvPr/>
        </p:nvSpPr>
        <p:spPr bwMode="auto">
          <a:xfrm>
            <a:off x="4724400" y="3505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Telecommand</a:t>
            </a:r>
          </a:p>
          <a:p>
            <a:pPr algn="ctr" eaLnBrk="0" hangingPunct="0"/>
            <a:r>
              <a:rPr lang="en-US" sz="1000">
                <a:latin typeface="Times" pitchFamily="-123" charset="0"/>
              </a:rPr>
              <a:t>Server A</a:t>
            </a:r>
          </a:p>
        </p:txBody>
      </p:sp>
      <p:sp>
        <p:nvSpPr>
          <p:cNvPr id="155667" name="Text Box 19"/>
          <p:cNvSpPr txBox="1">
            <a:spLocks noChangeArrowheads="1"/>
          </p:cNvSpPr>
          <p:nvPr/>
        </p:nvSpPr>
        <p:spPr bwMode="auto">
          <a:xfrm>
            <a:off x="6197600" y="3886200"/>
            <a:ext cx="1374775" cy="336550"/>
          </a:xfrm>
          <a:prstGeom prst="rect">
            <a:avLst/>
          </a:prstGeom>
          <a:noFill/>
          <a:ln w="9525">
            <a:noFill/>
            <a:miter lim="800000"/>
            <a:headEnd/>
            <a:tailEnd/>
          </a:ln>
        </p:spPr>
        <p:txBody>
          <a:bodyPr wrap="none">
            <a:prstTxWarp prst="textNoShape">
              <a:avLst/>
            </a:prstTxWarp>
            <a:spAutoFit/>
          </a:bodyPr>
          <a:lstStyle/>
          <a:p>
            <a:pPr algn="r" eaLnBrk="0" hangingPunct="0"/>
            <a:r>
              <a:rPr lang="en-US" sz="1600">
                <a:solidFill>
                  <a:srgbClr val="008040"/>
                </a:solidFill>
                <a:latin typeface="Times" pitchFamily="-123" charset="0"/>
              </a:rPr>
              <a:t>Primary Chain</a:t>
            </a:r>
          </a:p>
        </p:txBody>
      </p:sp>
      <p:sp>
        <p:nvSpPr>
          <p:cNvPr id="155668" name="Rectangle 20"/>
          <p:cNvSpPr>
            <a:spLocks noChangeArrowheads="1"/>
          </p:cNvSpPr>
          <p:nvPr/>
        </p:nvSpPr>
        <p:spPr bwMode="auto">
          <a:xfrm>
            <a:off x="4495800" y="4267200"/>
            <a:ext cx="3048000" cy="2133600"/>
          </a:xfrm>
          <a:prstGeom prst="rect">
            <a:avLst/>
          </a:prstGeom>
          <a:noFill/>
          <a:ln w="19050">
            <a:solidFill>
              <a:srgbClr val="CCCCCC"/>
            </a:solidFill>
            <a:miter lim="800000"/>
            <a:headEnd/>
            <a:tailEnd/>
          </a:ln>
        </p:spPr>
        <p:txBody>
          <a:bodyPr wrap="none" anchor="ctr">
            <a:prstTxWarp prst="textNoShape">
              <a:avLst/>
            </a:prstTxWarp>
          </a:bodyPr>
          <a:lstStyle/>
          <a:p>
            <a:pPr algn="ctr" eaLnBrk="0" hangingPunct="0"/>
            <a:endParaRPr lang="en-US"/>
          </a:p>
        </p:txBody>
      </p:sp>
      <p:sp>
        <p:nvSpPr>
          <p:cNvPr id="155669" name="Rectangle 21"/>
          <p:cNvSpPr>
            <a:spLocks noChangeArrowheads="1"/>
          </p:cNvSpPr>
          <p:nvPr/>
        </p:nvSpPr>
        <p:spPr bwMode="auto">
          <a:xfrm flipV="1">
            <a:off x="6248400" y="4724400"/>
            <a:ext cx="1219200" cy="1600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5670" name="Rectangle 22"/>
          <p:cNvSpPr>
            <a:spLocks noChangeArrowheads="1"/>
          </p:cNvSpPr>
          <p:nvPr/>
        </p:nvSpPr>
        <p:spPr bwMode="auto">
          <a:xfrm flipV="1">
            <a:off x="4572000" y="4343400"/>
            <a:ext cx="1219200" cy="16764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5671" name="Rectangle 23"/>
          <p:cNvSpPr>
            <a:spLocks noChangeArrowheads="1"/>
          </p:cNvSpPr>
          <p:nvPr/>
        </p:nvSpPr>
        <p:spPr bwMode="auto">
          <a:xfrm>
            <a:off x="8005763" y="3848100"/>
            <a:ext cx="1052512" cy="838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5672" name="Rectangle 24"/>
          <p:cNvSpPr>
            <a:spLocks noChangeArrowheads="1"/>
          </p:cNvSpPr>
          <p:nvPr/>
        </p:nvSpPr>
        <p:spPr bwMode="auto">
          <a:xfrm>
            <a:off x="2971800" y="2933700"/>
            <a:ext cx="1219200" cy="838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5673" name="AutoShape 25"/>
          <p:cNvSpPr>
            <a:spLocks noChangeArrowheads="1"/>
          </p:cNvSpPr>
          <p:nvPr/>
        </p:nvSpPr>
        <p:spPr bwMode="auto">
          <a:xfrm>
            <a:off x="3124200" y="3124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NIS A</a:t>
            </a:r>
          </a:p>
        </p:txBody>
      </p:sp>
      <p:sp>
        <p:nvSpPr>
          <p:cNvPr id="155674" name="AutoShape 26"/>
          <p:cNvSpPr>
            <a:spLocks noChangeArrowheads="1"/>
          </p:cNvSpPr>
          <p:nvPr/>
        </p:nvSpPr>
        <p:spPr bwMode="auto">
          <a:xfrm>
            <a:off x="6400800" y="5715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Archive B</a:t>
            </a:r>
            <a:endParaRPr lang="en-US" sz="1000">
              <a:solidFill>
                <a:schemeClr val="bg2"/>
              </a:solidFill>
              <a:latin typeface="Times" pitchFamily="-123" charset="0"/>
            </a:endParaRPr>
          </a:p>
        </p:txBody>
      </p:sp>
      <p:sp>
        <p:nvSpPr>
          <p:cNvPr id="155675" name="AutoShape 27"/>
          <p:cNvSpPr>
            <a:spLocks noChangeArrowheads="1"/>
          </p:cNvSpPr>
          <p:nvPr/>
        </p:nvSpPr>
        <p:spPr bwMode="auto">
          <a:xfrm>
            <a:off x="6400800" y="4953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Mission</a:t>
            </a:r>
          </a:p>
          <a:p>
            <a:pPr algn="ctr" eaLnBrk="0" hangingPunct="0"/>
            <a:r>
              <a:rPr lang="en-US" sz="1000">
                <a:solidFill>
                  <a:srgbClr val="5D5D5D"/>
                </a:solidFill>
                <a:latin typeface="Times" pitchFamily="-123" charset="0"/>
              </a:rPr>
              <a:t>Planning</a:t>
            </a:r>
          </a:p>
          <a:p>
            <a:pPr algn="ctr" eaLnBrk="0" hangingPunct="0"/>
            <a:r>
              <a:rPr lang="en-US" sz="1000">
                <a:solidFill>
                  <a:srgbClr val="5D5D5D"/>
                </a:solidFill>
                <a:latin typeface="Times" pitchFamily="-123" charset="0"/>
              </a:rPr>
              <a:t>System B</a:t>
            </a:r>
            <a:endParaRPr lang="en-US" sz="1000">
              <a:solidFill>
                <a:schemeClr val="bg2"/>
              </a:solidFill>
              <a:latin typeface="Times" pitchFamily="-123" charset="0"/>
            </a:endParaRPr>
          </a:p>
        </p:txBody>
      </p:sp>
      <p:cxnSp>
        <p:nvCxnSpPr>
          <p:cNvPr id="155676" name="AutoShape 28"/>
          <p:cNvCxnSpPr>
            <a:cxnSpLocks noChangeShapeType="1"/>
            <a:stCxn id="155675" idx="1"/>
          </p:cNvCxnSpPr>
          <p:nvPr/>
        </p:nvCxnSpPr>
        <p:spPr bwMode="auto">
          <a:xfrm rot="10800000" flipV="1">
            <a:off x="5638800" y="5181600"/>
            <a:ext cx="762000" cy="304800"/>
          </a:xfrm>
          <a:prstGeom prst="bentConnector3">
            <a:avLst>
              <a:gd name="adj1" fmla="val 50000"/>
            </a:avLst>
          </a:prstGeom>
          <a:noFill/>
          <a:ln w="3175">
            <a:solidFill>
              <a:schemeClr val="tx1"/>
            </a:solidFill>
            <a:prstDash val="dash"/>
            <a:miter lim="800000"/>
            <a:headEnd/>
            <a:tailEnd type="arrow" w="sm" len="sm"/>
          </a:ln>
        </p:spPr>
      </p:cxnSp>
      <p:cxnSp>
        <p:nvCxnSpPr>
          <p:cNvPr id="155677" name="AutoShape 29"/>
          <p:cNvCxnSpPr>
            <a:cxnSpLocks noChangeShapeType="1"/>
            <a:stCxn id="155675" idx="1"/>
          </p:cNvCxnSpPr>
          <p:nvPr/>
        </p:nvCxnSpPr>
        <p:spPr bwMode="auto">
          <a:xfrm rot="10800000">
            <a:off x="5638800" y="4876800"/>
            <a:ext cx="762000" cy="304800"/>
          </a:xfrm>
          <a:prstGeom prst="bentConnector3">
            <a:avLst>
              <a:gd name="adj1" fmla="val 50000"/>
            </a:avLst>
          </a:prstGeom>
          <a:noFill/>
          <a:ln w="3175">
            <a:solidFill>
              <a:schemeClr val="tx1"/>
            </a:solidFill>
            <a:prstDash val="dash"/>
            <a:miter lim="800000"/>
            <a:headEnd/>
            <a:tailEnd type="arrow" w="sm" len="sm"/>
          </a:ln>
        </p:spPr>
      </p:cxnSp>
      <p:cxnSp>
        <p:nvCxnSpPr>
          <p:cNvPr id="155678" name="AutoShape 30"/>
          <p:cNvCxnSpPr>
            <a:cxnSpLocks noChangeShapeType="1"/>
            <a:stCxn id="155674" idx="1"/>
          </p:cNvCxnSpPr>
          <p:nvPr/>
        </p:nvCxnSpPr>
        <p:spPr bwMode="auto">
          <a:xfrm rot="10800000">
            <a:off x="5638800" y="5638800"/>
            <a:ext cx="762000" cy="304800"/>
          </a:xfrm>
          <a:prstGeom prst="bentConnector3">
            <a:avLst>
              <a:gd name="adj1" fmla="val 50000"/>
            </a:avLst>
          </a:prstGeom>
          <a:noFill/>
          <a:ln w="3175">
            <a:solidFill>
              <a:schemeClr val="tx1"/>
            </a:solidFill>
            <a:prstDash val="dash"/>
            <a:miter lim="800000"/>
            <a:headEnd type="arrow" w="sm" len="sm"/>
            <a:tailEnd type="none" w="sm" len="sm"/>
          </a:ln>
        </p:spPr>
      </p:cxnSp>
      <p:sp>
        <p:nvSpPr>
          <p:cNvPr id="155679" name="AutoShape 31"/>
          <p:cNvSpPr>
            <a:spLocks noChangeArrowheads="1"/>
          </p:cNvSpPr>
          <p:nvPr/>
        </p:nvSpPr>
        <p:spPr bwMode="auto">
          <a:xfrm>
            <a:off x="4724400" y="5334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Telemetry</a:t>
            </a:r>
          </a:p>
          <a:p>
            <a:pPr algn="ctr" eaLnBrk="0" hangingPunct="0"/>
            <a:r>
              <a:rPr lang="en-US" sz="1000">
                <a:solidFill>
                  <a:srgbClr val="5D5D5D"/>
                </a:solidFill>
                <a:latin typeface="Times" pitchFamily="-123" charset="0"/>
              </a:rPr>
              <a:t>Server B</a:t>
            </a:r>
            <a:endParaRPr lang="en-US" sz="1000">
              <a:solidFill>
                <a:schemeClr val="bg2"/>
              </a:solidFill>
              <a:latin typeface="Times" pitchFamily="-123" charset="0"/>
            </a:endParaRPr>
          </a:p>
        </p:txBody>
      </p:sp>
      <p:sp>
        <p:nvSpPr>
          <p:cNvPr id="155680" name="AutoShape 32"/>
          <p:cNvSpPr>
            <a:spLocks noChangeArrowheads="1"/>
          </p:cNvSpPr>
          <p:nvPr/>
        </p:nvSpPr>
        <p:spPr bwMode="auto">
          <a:xfrm>
            <a:off x="4724400" y="4572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Telecommand</a:t>
            </a:r>
          </a:p>
          <a:p>
            <a:pPr algn="ctr" eaLnBrk="0" hangingPunct="0"/>
            <a:r>
              <a:rPr lang="en-US" sz="1000">
                <a:solidFill>
                  <a:srgbClr val="5D5D5D"/>
                </a:solidFill>
                <a:latin typeface="Times" pitchFamily="-123" charset="0"/>
              </a:rPr>
              <a:t>Server B</a:t>
            </a:r>
            <a:endParaRPr lang="en-US" sz="1000">
              <a:solidFill>
                <a:schemeClr val="bg2"/>
              </a:solidFill>
              <a:latin typeface="Times" pitchFamily="-123" charset="0"/>
            </a:endParaRPr>
          </a:p>
        </p:txBody>
      </p:sp>
      <p:sp>
        <p:nvSpPr>
          <p:cNvPr id="155681" name="AutoShape 33"/>
          <p:cNvSpPr>
            <a:spLocks noChangeArrowheads="1"/>
          </p:cNvSpPr>
          <p:nvPr/>
        </p:nvSpPr>
        <p:spPr bwMode="auto">
          <a:xfrm>
            <a:off x="8077200" y="40386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Client</a:t>
            </a:r>
          </a:p>
        </p:txBody>
      </p:sp>
      <p:sp>
        <p:nvSpPr>
          <p:cNvPr id="155682" name="Text Box 34"/>
          <p:cNvSpPr txBox="1">
            <a:spLocks noChangeArrowheads="1"/>
          </p:cNvSpPr>
          <p:nvPr/>
        </p:nvSpPr>
        <p:spPr bwMode="auto">
          <a:xfrm>
            <a:off x="6235700" y="4267200"/>
            <a:ext cx="1341438" cy="336550"/>
          </a:xfrm>
          <a:prstGeom prst="rect">
            <a:avLst/>
          </a:prstGeom>
          <a:noFill/>
          <a:ln w="9525">
            <a:noFill/>
            <a:miter lim="800000"/>
            <a:headEnd/>
            <a:tailEnd/>
          </a:ln>
        </p:spPr>
        <p:txBody>
          <a:bodyPr wrap="none">
            <a:prstTxWarp prst="textNoShape">
              <a:avLst/>
            </a:prstTxWarp>
            <a:spAutoFit/>
          </a:bodyPr>
          <a:lstStyle/>
          <a:p>
            <a:pPr algn="r" eaLnBrk="0" hangingPunct="0"/>
            <a:r>
              <a:rPr lang="en-US" sz="1600">
                <a:solidFill>
                  <a:srgbClr val="CCCCCC"/>
                </a:solidFill>
                <a:latin typeface="Times" pitchFamily="-123" charset="0"/>
              </a:rPr>
              <a:t>Backup Chain</a:t>
            </a:r>
          </a:p>
        </p:txBody>
      </p:sp>
      <p:cxnSp>
        <p:nvCxnSpPr>
          <p:cNvPr id="155683" name="AutoShape 35"/>
          <p:cNvCxnSpPr>
            <a:cxnSpLocks noChangeShapeType="1"/>
          </p:cNvCxnSpPr>
          <p:nvPr/>
        </p:nvCxnSpPr>
        <p:spPr bwMode="auto">
          <a:xfrm rot="10800000" flipV="1">
            <a:off x="5638800" y="4267200"/>
            <a:ext cx="2438400" cy="1295400"/>
          </a:xfrm>
          <a:prstGeom prst="bentConnector3">
            <a:avLst>
              <a:gd name="adj1" fmla="val 6704"/>
            </a:avLst>
          </a:prstGeom>
          <a:noFill/>
          <a:ln w="9525">
            <a:solidFill>
              <a:srgbClr val="E6E6E6"/>
            </a:solidFill>
            <a:prstDash val="dash"/>
            <a:miter lim="800000"/>
            <a:headEnd/>
            <a:tailEnd type="arrow" w="sm" len="sm"/>
          </a:ln>
        </p:spPr>
      </p:cxnSp>
      <p:cxnSp>
        <p:nvCxnSpPr>
          <p:cNvPr id="155684" name="AutoShape 36"/>
          <p:cNvCxnSpPr>
            <a:cxnSpLocks noChangeShapeType="1"/>
          </p:cNvCxnSpPr>
          <p:nvPr/>
        </p:nvCxnSpPr>
        <p:spPr bwMode="auto">
          <a:xfrm rot="10800000" flipV="1">
            <a:off x="5638800" y="4267200"/>
            <a:ext cx="2438400" cy="533400"/>
          </a:xfrm>
          <a:prstGeom prst="bentConnector3">
            <a:avLst>
              <a:gd name="adj1" fmla="val 15884"/>
            </a:avLst>
          </a:prstGeom>
          <a:noFill/>
          <a:ln w="3175">
            <a:solidFill>
              <a:srgbClr val="E6E6E6"/>
            </a:solidFill>
            <a:prstDash val="dash"/>
            <a:miter lim="800000"/>
            <a:headEnd/>
            <a:tailEnd type="arrow" w="sm" len="sm"/>
          </a:ln>
        </p:spPr>
      </p:cxnSp>
      <p:cxnSp>
        <p:nvCxnSpPr>
          <p:cNvPr id="155685" name="AutoShape 37"/>
          <p:cNvCxnSpPr>
            <a:cxnSpLocks noChangeShapeType="1"/>
          </p:cNvCxnSpPr>
          <p:nvPr/>
        </p:nvCxnSpPr>
        <p:spPr bwMode="auto">
          <a:xfrm rot="10800000" flipV="1">
            <a:off x="7315200" y="4267200"/>
            <a:ext cx="762000" cy="914400"/>
          </a:xfrm>
          <a:prstGeom prst="bentConnector3">
            <a:avLst>
              <a:gd name="adj1" fmla="val 35620"/>
            </a:avLst>
          </a:prstGeom>
          <a:noFill/>
          <a:ln w="3175">
            <a:solidFill>
              <a:srgbClr val="E6E6E6"/>
            </a:solidFill>
            <a:prstDash val="dash"/>
            <a:miter lim="800000"/>
            <a:headEnd/>
            <a:tailEnd type="arrow" w="sm" len="sm"/>
          </a:ln>
        </p:spPr>
      </p:cxnSp>
      <p:grpSp>
        <p:nvGrpSpPr>
          <p:cNvPr id="2" name="Group 38"/>
          <p:cNvGrpSpPr>
            <a:grpSpLocks/>
          </p:cNvGrpSpPr>
          <p:nvPr/>
        </p:nvGrpSpPr>
        <p:grpSpPr bwMode="auto">
          <a:xfrm>
            <a:off x="6324600" y="3048000"/>
            <a:ext cx="1066800" cy="762000"/>
            <a:chOff x="3984" y="1920"/>
            <a:chExt cx="672" cy="480"/>
          </a:xfrm>
        </p:grpSpPr>
        <p:sp>
          <p:nvSpPr>
            <p:cNvPr id="155706" name="Rectangle 39"/>
            <p:cNvSpPr>
              <a:spLocks noChangeArrowheads="1"/>
            </p:cNvSpPr>
            <p:nvPr/>
          </p:nvSpPr>
          <p:spPr bwMode="auto">
            <a:xfrm>
              <a:off x="3984" y="1920"/>
              <a:ext cx="672" cy="480"/>
            </a:xfrm>
            <a:prstGeom prst="rect">
              <a:avLst/>
            </a:prstGeom>
            <a:solidFill>
              <a:srgbClr val="FF7274"/>
            </a:solidFill>
            <a:ln w="9525">
              <a:noFill/>
              <a:miter lim="800000"/>
              <a:headEnd/>
              <a:tailEnd/>
            </a:ln>
          </p:spPr>
          <p:txBody>
            <a:bodyPr wrap="none" anchor="ctr">
              <a:prstTxWarp prst="textNoShape">
                <a:avLst/>
              </a:prstTxWarp>
            </a:bodyPr>
            <a:lstStyle/>
            <a:p>
              <a:pPr eaLnBrk="0" hangingPunct="0"/>
              <a:endParaRPr lang="en-US" sz="1800" u="sng"/>
            </a:p>
          </p:txBody>
        </p:sp>
        <p:sp>
          <p:nvSpPr>
            <p:cNvPr id="155707" name="AutoShape 40"/>
            <p:cNvSpPr>
              <a:spLocks noChangeArrowheads="1"/>
            </p:cNvSpPr>
            <p:nvPr/>
          </p:nvSpPr>
          <p:spPr bwMode="auto">
            <a:xfrm>
              <a:off x="4032" y="1968"/>
              <a:ext cx="576" cy="288"/>
            </a:xfrm>
            <a:prstGeom prst="roundRect">
              <a:avLst>
                <a:gd name="adj" fmla="val 10458"/>
              </a:avLst>
            </a:prstGeom>
            <a:gradFill rotWithShape="0">
              <a:gsLst>
                <a:gs pos="0">
                  <a:srgbClr val="FF000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000">
                  <a:latin typeface="Times" pitchFamily="-123" charset="0"/>
                </a:rPr>
                <a:t>Mission</a:t>
              </a:r>
            </a:p>
            <a:p>
              <a:pPr algn="ctr" eaLnBrk="0" hangingPunct="0"/>
              <a:r>
                <a:rPr lang="en-US" sz="1000">
                  <a:latin typeface="Times" pitchFamily="-123" charset="0"/>
                </a:rPr>
                <a:t>Planning</a:t>
              </a:r>
            </a:p>
            <a:p>
              <a:pPr algn="ctr" eaLnBrk="0" hangingPunct="0"/>
              <a:r>
                <a:rPr lang="en-US" sz="1000">
                  <a:latin typeface="Times" pitchFamily="-123" charset="0"/>
                </a:rPr>
                <a:t>System A</a:t>
              </a:r>
            </a:p>
          </p:txBody>
        </p:sp>
      </p:grpSp>
      <p:sp>
        <p:nvSpPr>
          <p:cNvPr id="59433" name="AutoShape 41"/>
          <p:cNvSpPr>
            <a:spLocks noChangeArrowheads="1"/>
          </p:cNvSpPr>
          <p:nvPr/>
        </p:nvSpPr>
        <p:spPr bwMode="auto">
          <a:xfrm>
            <a:off x="6172200" y="3429000"/>
            <a:ext cx="381000" cy="38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800" u="sng"/>
          </a:p>
        </p:txBody>
      </p:sp>
      <p:grpSp>
        <p:nvGrpSpPr>
          <p:cNvPr id="3" name="Group 42"/>
          <p:cNvGrpSpPr>
            <a:grpSpLocks/>
          </p:cNvGrpSpPr>
          <p:nvPr/>
        </p:nvGrpSpPr>
        <p:grpSpPr bwMode="auto">
          <a:xfrm>
            <a:off x="4495800" y="2057400"/>
            <a:ext cx="3071813" cy="2165350"/>
            <a:chOff x="2832" y="1296"/>
            <a:chExt cx="1935" cy="1364"/>
          </a:xfrm>
        </p:grpSpPr>
        <p:sp>
          <p:nvSpPr>
            <p:cNvPr id="155698" name="AutoShape 43"/>
            <p:cNvSpPr>
              <a:spLocks noChangeArrowheads="1"/>
            </p:cNvSpPr>
            <p:nvPr/>
          </p:nvSpPr>
          <p:spPr bwMode="auto">
            <a:xfrm>
              <a:off x="4032" y="1488"/>
              <a:ext cx="576" cy="288"/>
            </a:xfrm>
            <a:prstGeom prst="roundRect">
              <a:avLst>
                <a:gd name="adj" fmla="val 10458"/>
              </a:avLst>
            </a:prstGeom>
            <a:gradFill rotWithShape="0">
              <a:gsLst>
                <a:gs pos="0">
                  <a:srgbClr val="FF000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Archive A</a:t>
              </a:r>
            </a:p>
          </p:txBody>
        </p:sp>
        <p:cxnSp>
          <p:nvCxnSpPr>
            <p:cNvPr id="155699" name="AutoShape 44"/>
            <p:cNvCxnSpPr>
              <a:cxnSpLocks noChangeShapeType="1"/>
            </p:cNvCxnSpPr>
            <p:nvPr/>
          </p:nvCxnSpPr>
          <p:spPr bwMode="auto">
            <a:xfrm rot="10800000">
              <a:off x="3552" y="1920"/>
              <a:ext cx="480" cy="192"/>
            </a:xfrm>
            <a:prstGeom prst="bentConnector3">
              <a:avLst>
                <a:gd name="adj1" fmla="val 50000"/>
              </a:avLst>
            </a:prstGeom>
            <a:noFill/>
            <a:ln w="3175">
              <a:solidFill>
                <a:srgbClr val="FF0000"/>
              </a:solidFill>
              <a:prstDash val="dash"/>
              <a:miter lim="800000"/>
              <a:headEnd/>
              <a:tailEnd type="arrow" w="sm" len="sm"/>
            </a:ln>
          </p:spPr>
        </p:cxnSp>
        <p:cxnSp>
          <p:nvCxnSpPr>
            <p:cNvPr id="155700" name="AutoShape 45"/>
            <p:cNvCxnSpPr>
              <a:cxnSpLocks noChangeShapeType="1"/>
            </p:cNvCxnSpPr>
            <p:nvPr/>
          </p:nvCxnSpPr>
          <p:spPr bwMode="auto">
            <a:xfrm rot="10800000" flipV="1">
              <a:off x="3552" y="2112"/>
              <a:ext cx="480" cy="192"/>
            </a:xfrm>
            <a:prstGeom prst="bentConnector3">
              <a:avLst>
                <a:gd name="adj1" fmla="val 50000"/>
              </a:avLst>
            </a:prstGeom>
            <a:noFill/>
            <a:ln w="3175">
              <a:solidFill>
                <a:srgbClr val="FF0000"/>
              </a:solidFill>
              <a:prstDash val="dash"/>
              <a:miter lim="800000"/>
              <a:headEnd/>
              <a:tailEnd type="arrow" w="sm" len="sm"/>
            </a:ln>
          </p:spPr>
        </p:cxnSp>
        <p:cxnSp>
          <p:nvCxnSpPr>
            <p:cNvPr id="155701" name="AutoShape 46"/>
            <p:cNvCxnSpPr>
              <a:cxnSpLocks noChangeShapeType="1"/>
            </p:cNvCxnSpPr>
            <p:nvPr/>
          </p:nvCxnSpPr>
          <p:spPr bwMode="auto">
            <a:xfrm rot="10800000" flipV="1">
              <a:off x="3552" y="1632"/>
              <a:ext cx="480" cy="192"/>
            </a:xfrm>
            <a:prstGeom prst="bentConnector3">
              <a:avLst>
                <a:gd name="adj1" fmla="val 50000"/>
              </a:avLst>
            </a:prstGeom>
            <a:noFill/>
            <a:ln w="3175">
              <a:solidFill>
                <a:srgbClr val="FF0000"/>
              </a:solidFill>
              <a:prstDash val="dash"/>
              <a:miter lim="800000"/>
              <a:headEnd type="arrow" w="sm" len="sm"/>
              <a:tailEnd type="none" w="sm" len="sm"/>
            </a:ln>
          </p:spPr>
        </p:cxnSp>
        <p:sp>
          <p:nvSpPr>
            <p:cNvPr id="155702" name="AutoShape 47"/>
            <p:cNvSpPr>
              <a:spLocks noChangeArrowheads="1"/>
            </p:cNvSpPr>
            <p:nvPr/>
          </p:nvSpPr>
          <p:spPr bwMode="auto">
            <a:xfrm>
              <a:off x="2976" y="1728"/>
              <a:ext cx="576" cy="288"/>
            </a:xfrm>
            <a:prstGeom prst="roundRect">
              <a:avLst>
                <a:gd name="adj" fmla="val 10458"/>
              </a:avLst>
            </a:prstGeom>
            <a:gradFill rotWithShape="0">
              <a:gsLst>
                <a:gs pos="0">
                  <a:srgbClr val="FF000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Telemetry</a:t>
              </a:r>
            </a:p>
            <a:p>
              <a:pPr algn="ctr" eaLnBrk="0" hangingPunct="0"/>
              <a:r>
                <a:rPr lang="en-US" sz="1000">
                  <a:latin typeface="Times" pitchFamily="-123" charset="0"/>
                </a:rPr>
                <a:t>Server A</a:t>
              </a:r>
            </a:p>
          </p:txBody>
        </p:sp>
        <p:sp>
          <p:nvSpPr>
            <p:cNvPr id="155703" name="AutoShape 48"/>
            <p:cNvSpPr>
              <a:spLocks noChangeArrowheads="1"/>
            </p:cNvSpPr>
            <p:nvPr/>
          </p:nvSpPr>
          <p:spPr bwMode="auto">
            <a:xfrm>
              <a:off x="2976" y="2208"/>
              <a:ext cx="576" cy="288"/>
            </a:xfrm>
            <a:prstGeom prst="roundRect">
              <a:avLst>
                <a:gd name="adj" fmla="val 10458"/>
              </a:avLst>
            </a:prstGeom>
            <a:gradFill rotWithShape="0">
              <a:gsLst>
                <a:gs pos="0">
                  <a:srgbClr val="FF000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Telecommand</a:t>
              </a:r>
            </a:p>
            <a:p>
              <a:pPr algn="ctr" eaLnBrk="0" hangingPunct="0"/>
              <a:r>
                <a:rPr lang="en-US" sz="1000">
                  <a:latin typeface="Times" pitchFamily="-123" charset="0"/>
                </a:rPr>
                <a:t>Server A</a:t>
              </a:r>
            </a:p>
          </p:txBody>
        </p:sp>
        <p:sp>
          <p:nvSpPr>
            <p:cNvPr id="155704" name="Text Box 49"/>
            <p:cNvSpPr txBox="1">
              <a:spLocks noChangeArrowheads="1"/>
            </p:cNvSpPr>
            <p:nvPr/>
          </p:nvSpPr>
          <p:spPr bwMode="auto">
            <a:xfrm>
              <a:off x="3901" y="2448"/>
              <a:ext cx="866" cy="212"/>
            </a:xfrm>
            <a:prstGeom prst="rect">
              <a:avLst/>
            </a:prstGeom>
            <a:solidFill>
              <a:schemeClr val="bg1"/>
            </a:solidFill>
            <a:ln w="9525">
              <a:noFill/>
              <a:miter lim="800000"/>
              <a:headEnd/>
              <a:tailEnd/>
            </a:ln>
          </p:spPr>
          <p:txBody>
            <a:bodyPr wrap="none">
              <a:prstTxWarp prst="textNoShape">
                <a:avLst/>
              </a:prstTxWarp>
              <a:spAutoFit/>
            </a:bodyPr>
            <a:lstStyle/>
            <a:p>
              <a:pPr algn="r" eaLnBrk="0" hangingPunct="0"/>
              <a:r>
                <a:rPr lang="en-US" sz="1600">
                  <a:solidFill>
                    <a:srgbClr val="FF0000"/>
                  </a:solidFill>
                  <a:latin typeface="Times" pitchFamily="-123" charset="0"/>
                </a:rPr>
                <a:t>Primary Chain</a:t>
              </a:r>
            </a:p>
          </p:txBody>
        </p:sp>
        <p:sp>
          <p:nvSpPr>
            <p:cNvPr id="155705" name="Rectangle 50"/>
            <p:cNvSpPr>
              <a:spLocks noChangeArrowheads="1"/>
            </p:cNvSpPr>
            <p:nvPr/>
          </p:nvSpPr>
          <p:spPr bwMode="auto">
            <a:xfrm>
              <a:off x="2832" y="1296"/>
              <a:ext cx="1920" cy="1344"/>
            </a:xfrm>
            <a:prstGeom prst="rect">
              <a:avLst/>
            </a:prstGeom>
            <a:noFill/>
            <a:ln w="19050">
              <a:solidFill>
                <a:srgbClr val="FF0000"/>
              </a:solidFill>
              <a:miter lim="800000"/>
              <a:headEnd/>
              <a:tailEnd/>
            </a:ln>
          </p:spPr>
          <p:txBody>
            <a:bodyPr wrap="none" anchor="ctr">
              <a:prstTxWarp prst="textNoShape">
                <a:avLst/>
              </a:prstTxWarp>
            </a:bodyPr>
            <a:lstStyle/>
            <a:p>
              <a:pPr eaLnBrk="0" hangingPunct="0"/>
              <a:endParaRPr lang="en-US" sz="1800" u="sng"/>
            </a:p>
          </p:txBody>
        </p:sp>
      </p:grpSp>
      <p:grpSp>
        <p:nvGrpSpPr>
          <p:cNvPr id="4" name="Group 51"/>
          <p:cNvGrpSpPr>
            <a:grpSpLocks/>
          </p:cNvGrpSpPr>
          <p:nvPr/>
        </p:nvGrpSpPr>
        <p:grpSpPr bwMode="auto">
          <a:xfrm>
            <a:off x="5638800" y="2971800"/>
            <a:ext cx="2438400" cy="1295400"/>
            <a:chOff x="2736" y="1872"/>
            <a:chExt cx="1536" cy="816"/>
          </a:xfrm>
        </p:grpSpPr>
        <p:cxnSp>
          <p:nvCxnSpPr>
            <p:cNvPr id="155695" name="AutoShape 52"/>
            <p:cNvCxnSpPr>
              <a:cxnSpLocks noChangeShapeType="1"/>
              <a:stCxn id="155681" idx="1"/>
            </p:cNvCxnSpPr>
            <p:nvPr/>
          </p:nvCxnSpPr>
          <p:spPr bwMode="auto">
            <a:xfrm rot="10800000">
              <a:off x="2736" y="1872"/>
              <a:ext cx="1536" cy="816"/>
            </a:xfrm>
            <a:prstGeom prst="bentConnector3">
              <a:avLst>
                <a:gd name="adj1" fmla="val 6769"/>
              </a:avLst>
            </a:prstGeom>
            <a:noFill/>
            <a:ln w="9525">
              <a:solidFill>
                <a:srgbClr val="008040"/>
              </a:solidFill>
              <a:prstDash val="dash"/>
              <a:miter lim="800000"/>
              <a:headEnd/>
              <a:tailEnd type="arrow" w="sm" len="sm"/>
            </a:ln>
          </p:spPr>
        </p:cxnSp>
        <p:cxnSp>
          <p:nvCxnSpPr>
            <p:cNvPr id="155696" name="AutoShape 53"/>
            <p:cNvCxnSpPr>
              <a:cxnSpLocks noChangeShapeType="1"/>
            </p:cNvCxnSpPr>
            <p:nvPr/>
          </p:nvCxnSpPr>
          <p:spPr bwMode="auto">
            <a:xfrm rot="10800000">
              <a:off x="2736" y="2352"/>
              <a:ext cx="1536" cy="336"/>
            </a:xfrm>
            <a:prstGeom prst="bentConnector3">
              <a:avLst>
                <a:gd name="adj1" fmla="val 15884"/>
              </a:avLst>
            </a:prstGeom>
            <a:noFill/>
            <a:ln w="3175">
              <a:solidFill>
                <a:srgbClr val="008040"/>
              </a:solidFill>
              <a:prstDash val="dash"/>
              <a:miter lim="800000"/>
              <a:headEnd/>
              <a:tailEnd type="arrow" w="sm" len="sm"/>
            </a:ln>
          </p:spPr>
        </p:cxnSp>
        <p:cxnSp>
          <p:nvCxnSpPr>
            <p:cNvPr id="155697" name="AutoShape 54"/>
            <p:cNvCxnSpPr>
              <a:cxnSpLocks noChangeShapeType="1"/>
              <a:stCxn id="155681" idx="1"/>
            </p:cNvCxnSpPr>
            <p:nvPr/>
          </p:nvCxnSpPr>
          <p:spPr bwMode="auto">
            <a:xfrm rot="10800000">
              <a:off x="3792" y="2112"/>
              <a:ext cx="480" cy="576"/>
            </a:xfrm>
            <a:prstGeom prst="bentConnector3">
              <a:avLst>
                <a:gd name="adj1" fmla="val 35620"/>
              </a:avLst>
            </a:prstGeom>
            <a:noFill/>
            <a:ln w="9525">
              <a:solidFill>
                <a:srgbClr val="008040"/>
              </a:solidFill>
              <a:prstDash val="dash"/>
              <a:miter lim="800000"/>
              <a:headEnd/>
              <a:tailEnd type="arrow" w="sm" len="sm"/>
            </a:ln>
          </p:spPr>
        </p:cxnSp>
      </p:grpSp>
      <p:cxnSp>
        <p:nvCxnSpPr>
          <p:cNvPr id="155690" name="AutoShape 55"/>
          <p:cNvCxnSpPr>
            <a:cxnSpLocks noChangeShapeType="1"/>
          </p:cNvCxnSpPr>
          <p:nvPr/>
        </p:nvCxnSpPr>
        <p:spPr bwMode="auto">
          <a:xfrm rot="10800000" flipV="1">
            <a:off x="4038600" y="2895600"/>
            <a:ext cx="685800" cy="381000"/>
          </a:xfrm>
          <a:prstGeom prst="bentConnector3">
            <a:avLst>
              <a:gd name="adj1" fmla="val 63889"/>
            </a:avLst>
          </a:prstGeom>
          <a:noFill/>
          <a:ln w="3175">
            <a:solidFill>
              <a:srgbClr val="008040"/>
            </a:solidFill>
            <a:prstDash val="dash"/>
            <a:miter lim="800000"/>
            <a:headEnd type="arrow" w="sm" len="sm"/>
            <a:tailEnd type="none" w="sm" len="sm"/>
          </a:ln>
        </p:spPr>
      </p:cxnSp>
      <p:cxnSp>
        <p:nvCxnSpPr>
          <p:cNvPr id="155691" name="AutoShape 56"/>
          <p:cNvCxnSpPr>
            <a:cxnSpLocks noChangeShapeType="1"/>
          </p:cNvCxnSpPr>
          <p:nvPr/>
        </p:nvCxnSpPr>
        <p:spPr bwMode="auto">
          <a:xfrm rot="10800000">
            <a:off x="4038600" y="3429000"/>
            <a:ext cx="685800" cy="228600"/>
          </a:xfrm>
          <a:prstGeom prst="bentConnector3">
            <a:avLst>
              <a:gd name="adj1" fmla="val 63889"/>
            </a:avLst>
          </a:prstGeom>
          <a:noFill/>
          <a:ln w="3175">
            <a:solidFill>
              <a:srgbClr val="008040"/>
            </a:solidFill>
            <a:prstDash val="dash"/>
            <a:miter lim="800000"/>
            <a:headEnd/>
            <a:tailEnd type="arrow" w="sm" len="sm"/>
          </a:ln>
        </p:spPr>
      </p:cxnSp>
      <p:sp>
        <p:nvSpPr>
          <p:cNvPr id="155692" name="Rectangle 57"/>
          <p:cNvSpPr>
            <a:spLocks noChangeArrowheads="1"/>
          </p:cNvSpPr>
          <p:nvPr/>
        </p:nvSpPr>
        <p:spPr bwMode="auto">
          <a:xfrm>
            <a:off x="381000" y="1447800"/>
            <a:ext cx="2590800" cy="4114800"/>
          </a:xfrm>
          <a:prstGeom prst="rect">
            <a:avLst/>
          </a:prstGeom>
          <a:noFill/>
          <a:ln w="9525">
            <a:noFill/>
            <a:miter lim="800000"/>
            <a:headEnd/>
            <a:tailEnd/>
          </a:ln>
        </p:spPr>
        <p:txBody>
          <a:bodyPr>
            <a:prstTxWarp prst="textNoShape">
              <a:avLst/>
            </a:prstTxWarp>
          </a:bodyPr>
          <a:lstStyle/>
          <a:p>
            <a:pPr marL="285750" indent="-285750" algn="l" eaLnBrk="0" hangingPunct="0">
              <a:lnSpc>
                <a:spcPct val="90000"/>
              </a:lnSpc>
              <a:buClr>
                <a:srgbClr val="006699"/>
              </a:buClr>
              <a:buFont typeface="Wingdings" pitchFamily="-123" charset="2"/>
              <a:buChar char="§"/>
            </a:pPr>
            <a:r>
              <a:rPr lang="en-US" sz="2000" dirty="0"/>
              <a:t>Occurrence of Server or Process faults</a:t>
            </a:r>
          </a:p>
          <a:p>
            <a:pPr marL="285750" indent="-285750" algn="l" eaLnBrk="0" hangingPunct="0">
              <a:lnSpc>
                <a:spcPct val="90000"/>
              </a:lnSpc>
              <a:buClr>
                <a:srgbClr val="006699"/>
              </a:buClr>
              <a:buFont typeface="Wingdings" pitchFamily="-123" charset="2"/>
              <a:buChar char="§"/>
            </a:pPr>
            <a:r>
              <a:rPr lang="en-US" sz="2000" dirty="0"/>
              <a:t>Such faults need to be detected</a:t>
            </a:r>
          </a:p>
          <a:p>
            <a:pPr marL="285750" indent="-285750" algn="l" eaLnBrk="0" hangingPunct="0">
              <a:lnSpc>
                <a:spcPct val="90000"/>
              </a:lnSpc>
              <a:buClr>
                <a:srgbClr val="006699"/>
              </a:buClr>
              <a:buFont typeface="Wingdings" pitchFamily="-123" charset="2"/>
              <a:buChar char="§"/>
            </a:pPr>
            <a:r>
              <a:rPr lang="en-US" sz="2000" dirty="0"/>
              <a:t>To isolate the fault all affected components need to be identified</a:t>
            </a:r>
          </a:p>
        </p:txBody>
      </p:sp>
      <p:cxnSp>
        <p:nvCxnSpPr>
          <p:cNvPr id="155693" name="AutoShape 58"/>
          <p:cNvCxnSpPr>
            <a:cxnSpLocks noChangeShapeType="1"/>
          </p:cNvCxnSpPr>
          <p:nvPr/>
        </p:nvCxnSpPr>
        <p:spPr bwMode="auto">
          <a:xfrm rot="10800000">
            <a:off x="4038600" y="3352800"/>
            <a:ext cx="685800" cy="1447800"/>
          </a:xfrm>
          <a:prstGeom prst="bentConnector3">
            <a:avLst>
              <a:gd name="adj1" fmla="val 46523"/>
            </a:avLst>
          </a:prstGeom>
          <a:noFill/>
          <a:ln w="9525">
            <a:solidFill>
              <a:srgbClr val="CCCCCC"/>
            </a:solidFill>
            <a:prstDash val="dash"/>
            <a:miter lim="800000"/>
            <a:headEnd/>
            <a:tailEnd type="arrow" w="sm" len="sm"/>
          </a:ln>
        </p:spPr>
      </p:cxnSp>
      <p:cxnSp>
        <p:nvCxnSpPr>
          <p:cNvPr id="155694" name="AutoShape 59"/>
          <p:cNvCxnSpPr>
            <a:cxnSpLocks noChangeShapeType="1"/>
          </p:cNvCxnSpPr>
          <p:nvPr/>
        </p:nvCxnSpPr>
        <p:spPr bwMode="auto">
          <a:xfrm>
            <a:off x="4038600" y="3352800"/>
            <a:ext cx="685800" cy="2209800"/>
          </a:xfrm>
          <a:prstGeom prst="bentConnector3">
            <a:avLst>
              <a:gd name="adj1" fmla="val 44213"/>
            </a:avLst>
          </a:prstGeom>
          <a:noFill/>
          <a:ln w="9525">
            <a:solidFill>
              <a:srgbClr val="008040"/>
            </a:solidFill>
            <a:prstDash val="dash"/>
            <a:miter lim="800000"/>
            <a:headEnd/>
            <a:tailEnd type="arrow"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3"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A4A1B2C4-2366-4C65-8029-027A3003CAE6}" type="slidenum">
              <a:rPr lang="en-US" sz="1400"/>
              <a:pPr algn="r" eaLnBrk="0" hangingPunct="0"/>
              <a:t>206</a:t>
            </a:fld>
            <a:endParaRPr lang="en-US" sz="1400"/>
          </a:p>
        </p:txBody>
      </p:sp>
      <p:sp>
        <p:nvSpPr>
          <p:cNvPr id="157698" name="Rectangle 2"/>
          <p:cNvSpPr>
            <a:spLocks noGrp="1" noChangeArrowheads="1"/>
          </p:cNvSpPr>
          <p:nvPr>
            <p:ph type="title" idx="4294967295"/>
          </p:nvPr>
        </p:nvSpPr>
        <p:spPr/>
        <p:txBody>
          <a:bodyPr/>
          <a:lstStyle/>
          <a:p>
            <a:r>
              <a:rPr lang="en-US"/>
              <a:t>Requirement 2: Fail-Stop Behavior</a:t>
            </a:r>
            <a:endParaRPr lang="en-US" sz="3600"/>
          </a:p>
        </p:txBody>
      </p:sp>
      <p:sp>
        <p:nvSpPr>
          <p:cNvPr id="157699" name="Rectangle 3"/>
          <p:cNvSpPr>
            <a:spLocks noChangeArrowheads="1"/>
          </p:cNvSpPr>
          <p:nvPr/>
        </p:nvSpPr>
        <p:spPr bwMode="auto">
          <a:xfrm flipV="1">
            <a:off x="2971800" y="4762500"/>
            <a:ext cx="1219200" cy="83185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7700" name="AutoShape 4"/>
          <p:cNvSpPr>
            <a:spLocks noChangeArrowheads="1"/>
          </p:cNvSpPr>
          <p:nvPr/>
        </p:nvSpPr>
        <p:spPr bwMode="auto">
          <a:xfrm>
            <a:off x="3124200" y="4953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NIS B</a:t>
            </a:r>
            <a:endParaRPr lang="en-US" sz="1000">
              <a:solidFill>
                <a:schemeClr val="bg2"/>
              </a:solidFill>
              <a:latin typeface="Times" pitchFamily="-123" charset="0"/>
            </a:endParaRPr>
          </a:p>
        </p:txBody>
      </p:sp>
      <p:sp>
        <p:nvSpPr>
          <p:cNvPr id="157701" name="Rectangle 5"/>
          <p:cNvSpPr>
            <a:spLocks noChangeArrowheads="1"/>
          </p:cNvSpPr>
          <p:nvPr/>
        </p:nvSpPr>
        <p:spPr bwMode="auto">
          <a:xfrm>
            <a:off x="4495800" y="2057400"/>
            <a:ext cx="3048000" cy="2133600"/>
          </a:xfrm>
          <a:prstGeom prst="rect">
            <a:avLst/>
          </a:prstGeom>
          <a:noFill/>
          <a:ln w="19050">
            <a:solidFill>
              <a:srgbClr val="008040"/>
            </a:solidFill>
            <a:miter lim="800000"/>
            <a:headEnd/>
            <a:tailEnd/>
          </a:ln>
        </p:spPr>
        <p:txBody>
          <a:bodyPr wrap="none" anchor="ctr">
            <a:prstTxWarp prst="textNoShape">
              <a:avLst/>
            </a:prstTxWarp>
          </a:bodyPr>
          <a:lstStyle/>
          <a:p>
            <a:pPr eaLnBrk="0" hangingPunct="0"/>
            <a:endParaRPr lang="en-US" sz="1800" u="sng"/>
          </a:p>
        </p:txBody>
      </p:sp>
      <p:sp>
        <p:nvSpPr>
          <p:cNvPr id="157702" name="Rectangle 6"/>
          <p:cNvSpPr>
            <a:spLocks noChangeArrowheads="1"/>
          </p:cNvSpPr>
          <p:nvPr/>
        </p:nvSpPr>
        <p:spPr bwMode="auto">
          <a:xfrm>
            <a:off x="4572000" y="3381375"/>
            <a:ext cx="1219200" cy="73342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7703" name="Rectangle 7"/>
          <p:cNvSpPr>
            <a:spLocks noChangeArrowheads="1"/>
          </p:cNvSpPr>
          <p:nvPr/>
        </p:nvSpPr>
        <p:spPr bwMode="auto">
          <a:xfrm>
            <a:off x="4572000" y="2209800"/>
            <a:ext cx="2819400" cy="10953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7704" name="Rectangle 8"/>
          <p:cNvSpPr>
            <a:spLocks noChangeArrowheads="1"/>
          </p:cNvSpPr>
          <p:nvPr/>
        </p:nvSpPr>
        <p:spPr bwMode="auto">
          <a:xfrm>
            <a:off x="6248400" y="2895600"/>
            <a:ext cx="1143000" cy="91440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57705" name="Rectangle 9"/>
          <p:cNvSpPr>
            <a:spLocks noChangeArrowheads="1"/>
          </p:cNvSpPr>
          <p:nvPr/>
        </p:nvSpPr>
        <p:spPr bwMode="auto">
          <a:xfrm>
            <a:off x="5943600" y="3314700"/>
            <a:ext cx="609600" cy="561975"/>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57706" name="Rectangle 10"/>
          <p:cNvSpPr>
            <a:spLocks noChangeArrowheads="1"/>
          </p:cNvSpPr>
          <p:nvPr/>
        </p:nvSpPr>
        <p:spPr bwMode="auto">
          <a:xfrm>
            <a:off x="6553200" y="2905125"/>
            <a:ext cx="914400" cy="304800"/>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57707" name="Rectangle 11"/>
          <p:cNvSpPr>
            <a:spLocks noChangeArrowheads="1"/>
          </p:cNvSpPr>
          <p:nvPr/>
        </p:nvSpPr>
        <p:spPr bwMode="auto">
          <a:xfrm>
            <a:off x="6324600" y="3048000"/>
            <a:ext cx="1066800" cy="7620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7708" name="AutoShape 12"/>
          <p:cNvSpPr>
            <a:spLocks noChangeArrowheads="1"/>
          </p:cNvSpPr>
          <p:nvPr/>
        </p:nvSpPr>
        <p:spPr bwMode="auto">
          <a:xfrm>
            <a:off x="6400800" y="2362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Archive A</a:t>
            </a:r>
          </a:p>
        </p:txBody>
      </p:sp>
      <p:sp>
        <p:nvSpPr>
          <p:cNvPr id="157709" name="AutoShape 13"/>
          <p:cNvSpPr>
            <a:spLocks noChangeArrowheads="1"/>
          </p:cNvSpPr>
          <p:nvPr/>
        </p:nvSpPr>
        <p:spPr bwMode="auto">
          <a:xfrm>
            <a:off x="6400800" y="3124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Mission</a:t>
            </a:r>
          </a:p>
          <a:p>
            <a:pPr algn="ctr" eaLnBrk="0" hangingPunct="0"/>
            <a:r>
              <a:rPr lang="en-US" sz="1000">
                <a:latin typeface="Times" pitchFamily="-123" charset="0"/>
              </a:rPr>
              <a:t>Planning</a:t>
            </a:r>
          </a:p>
          <a:p>
            <a:pPr algn="ctr" eaLnBrk="0" hangingPunct="0"/>
            <a:r>
              <a:rPr lang="en-US" sz="1000">
                <a:latin typeface="Times" pitchFamily="-123" charset="0"/>
              </a:rPr>
              <a:t>System A</a:t>
            </a:r>
          </a:p>
        </p:txBody>
      </p:sp>
      <p:cxnSp>
        <p:nvCxnSpPr>
          <p:cNvPr id="157710" name="AutoShape 14"/>
          <p:cNvCxnSpPr>
            <a:cxnSpLocks noChangeShapeType="1"/>
          </p:cNvCxnSpPr>
          <p:nvPr/>
        </p:nvCxnSpPr>
        <p:spPr bwMode="auto">
          <a:xfrm rot="10800000">
            <a:off x="5638800" y="3048000"/>
            <a:ext cx="762000" cy="304800"/>
          </a:xfrm>
          <a:prstGeom prst="bentConnector3">
            <a:avLst>
              <a:gd name="adj1" fmla="val 50000"/>
            </a:avLst>
          </a:prstGeom>
          <a:noFill/>
          <a:ln w="3175">
            <a:solidFill>
              <a:srgbClr val="008040"/>
            </a:solidFill>
            <a:prstDash val="dash"/>
            <a:miter lim="800000"/>
            <a:headEnd/>
            <a:tailEnd type="arrow" w="sm" len="sm"/>
          </a:ln>
        </p:spPr>
      </p:cxnSp>
      <p:cxnSp>
        <p:nvCxnSpPr>
          <p:cNvPr id="157711" name="AutoShape 15"/>
          <p:cNvCxnSpPr>
            <a:cxnSpLocks noChangeShapeType="1"/>
            <a:stCxn id="157709" idx="1"/>
          </p:cNvCxnSpPr>
          <p:nvPr/>
        </p:nvCxnSpPr>
        <p:spPr bwMode="auto">
          <a:xfrm rot="10800000" flipV="1">
            <a:off x="5638800" y="3352800"/>
            <a:ext cx="762000" cy="304800"/>
          </a:xfrm>
          <a:prstGeom prst="bentConnector3">
            <a:avLst>
              <a:gd name="adj1" fmla="val 50000"/>
            </a:avLst>
          </a:prstGeom>
          <a:noFill/>
          <a:ln w="3175">
            <a:solidFill>
              <a:schemeClr val="tx1"/>
            </a:solidFill>
            <a:prstDash val="dash"/>
            <a:miter lim="800000"/>
            <a:headEnd/>
            <a:tailEnd type="arrow" w="sm" len="sm"/>
          </a:ln>
        </p:spPr>
      </p:cxnSp>
      <p:cxnSp>
        <p:nvCxnSpPr>
          <p:cNvPr id="157712" name="AutoShape 16"/>
          <p:cNvCxnSpPr>
            <a:cxnSpLocks noChangeShapeType="1"/>
          </p:cNvCxnSpPr>
          <p:nvPr/>
        </p:nvCxnSpPr>
        <p:spPr bwMode="auto">
          <a:xfrm rot="10800000" flipV="1">
            <a:off x="5638800" y="2590800"/>
            <a:ext cx="762000" cy="304800"/>
          </a:xfrm>
          <a:prstGeom prst="bentConnector3">
            <a:avLst>
              <a:gd name="adj1" fmla="val 50000"/>
            </a:avLst>
          </a:prstGeom>
          <a:noFill/>
          <a:ln w="3175">
            <a:solidFill>
              <a:srgbClr val="008040"/>
            </a:solidFill>
            <a:prstDash val="dash"/>
            <a:miter lim="800000"/>
            <a:headEnd type="arrow" w="sm" len="sm"/>
            <a:tailEnd type="none" w="sm" len="sm"/>
          </a:ln>
        </p:spPr>
      </p:cxnSp>
      <p:sp>
        <p:nvSpPr>
          <p:cNvPr id="157713" name="AutoShape 17"/>
          <p:cNvSpPr>
            <a:spLocks noChangeArrowheads="1"/>
          </p:cNvSpPr>
          <p:nvPr/>
        </p:nvSpPr>
        <p:spPr bwMode="auto">
          <a:xfrm>
            <a:off x="4724400" y="2743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Telemetry</a:t>
            </a:r>
          </a:p>
          <a:p>
            <a:pPr algn="ctr" eaLnBrk="0" hangingPunct="0"/>
            <a:r>
              <a:rPr lang="en-US" sz="1000">
                <a:latin typeface="Times" pitchFamily="-123" charset="0"/>
              </a:rPr>
              <a:t>Server A</a:t>
            </a:r>
          </a:p>
        </p:txBody>
      </p:sp>
      <p:sp>
        <p:nvSpPr>
          <p:cNvPr id="157714" name="AutoShape 18"/>
          <p:cNvSpPr>
            <a:spLocks noChangeArrowheads="1"/>
          </p:cNvSpPr>
          <p:nvPr/>
        </p:nvSpPr>
        <p:spPr bwMode="auto">
          <a:xfrm>
            <a:off x="4724400" y="3505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Telecommand</a:t>
            </a:r>
          </a:p>
          <a:p>
            <a:pPr algn="ctr" eaLnBrk="0" hangingPunct="0"/>
            <a:r>
              <a:rPr lang="en-US" sz="1000">
                <a:latin typeface="Times" pitchFamily="-123" charset="0"/>
              </a:rPr>
              <a:t>Server A</a:t>
            </a:r>
          </a:p>
        </p:txBody>
      </p:sp>
      <p:sp>
        <p:nvSpPr>
          <p:cNvPr id="157715" name="Text Box 19"/>
          <p:cNvSpPr txBox="1">
            <a:spLocks noChangeArrowheads="1"/>
          </p:cNvSpPr>
          <p:nvPr/>
        </p:nvSpPr>
        <p:spPr bwMode="auto">
          <a:xfrm>
            <a:off x="6197600" y="3886200"/>
            <a:ext cx="1374775" cy="336550"/>
          </a:xfrm>
          <a:prstGeom prst="rect">
            <a:avLst/>
          </a:prstGeom>
          <a:noFill/>
          <a:ln w="9525">
            <a:noFill/>
            <a:miter lim="800000"/>
            <a:headEnd/>
            <a:tailEnd/>
          </a:ln>
        </p:spPr>
        <p:txBody>
          <a:bodyPr wrap="none">
            <a:prstTxWarp prst="textNoShape">
              <a:avLst/>
            </a:prstTxWarp>
            <a:spAutoFit/>
          </a:bodyPr>
          <a:lstStyle/>
          <a:p>
            <a:pPr algn="r" eaLnBrk="0" hangingPunct="0"/>
            <a:r>
              <a:rPr lang="en-US" sz="1600">
                <a:solidFill>
                  <a:srgbClr val="008040"/>
                </a:solidFill>
                <a:latin typeface="Times" pitchFamily="-123" charset="0"/>
              </a:rPr>
              <a:t>Primary Chain</a:t>
            </a:r>
          </a:p>
        </p:txBody>
      </p:sp>
      <p:sp>
        <p:nvSpPr>
          <p:cNvPr id="157716" name="Rectangle 20"/>
          <p:cNvSpPr>
            <a:spLocks noChangeArrowheads="1"/>
          </p:cNvSpPr>
          <p:nvPr/>
        </p:nvSpPr>
        <p:spPr bwMode="auto">
          <a:xfrm>
            <a:off x="4495800" y="4267200"/>
            <a:ext cx="3048000" cy="2133600"/>
          </a:xfrm>
          <a:prstGeom prst="rect">
            <a:avLst/>
          </a:prstGeom>
          <a:noFill/>
          <a:ln w="19050">
            <a:solidFill>
              <a:srgbClr val="CCCCCC"/>
            </a:solidFill>
            <a:miter lim="800000"/>
            <a:headEnd/>
            <a:tailEnd/>
          </a:ln>
        </p:spPr>
        <p:txBody>
          <a:bodyPr wrap="none" anchor="ctr">
            <a:prstTxWarp prst="textNoShape">
              <a:avLst/>
            </a:prstTxWarp>
          </a:bodyPr>
          <a:lstStyle/>
          <a:p>
            <a:pPr algn="ctr" eaLnBrk="0" hangingPunct="0"/>
            <a:endParaRPr lang="en-US"/>
          </a:p>
        </p:txBody>
      </p:sp>
      <p:sp>
        <p:nvSpPr>
          <p:cNvPr id="157717" name="Rectangle 21"/>
          <p:cNvSpPr>
            <a:spLocks noChangeArrowheads="1"/>
          </p:cNvSpPr>
          <p:nvPr/>
        </p:nvSpPr>
        <p:spPr bwMode="auto">
          <a:xfrm flipV="1">
            <a:off x="6248400" y="4724400"/>
            <a:ext cx="1219200" cy="1600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7718" name="Rectangle 22"/>
          <p:cNvSpPr>
            <a:spLocks noChangeArrowheads="1"/>
          </p:cNvSpPr>
          <p:nvPr/>
        </p:nvSpPr>
        <p:spPr bwMode="auto">
          <a:xfrm flipV="1">
            <a:off x="4572000" y="4343400"/>
            <a:ext cx="1219200" cy="16764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7719" name="Rectangle 23"/>
          <p:cNvSpPr>
            <a:spLocks noChangeArrowheads="1"/>
          </p:cNvSpPr>
          <p:nvPr/>
        </p:nvSpPr>
        <p:spPr bwMode="auto">
          <a:xfrm>
            <a:off x="8005763" y="3848100"/>
            <a:ext cx="1052512" cy="838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7720" name="Rectangle 24"/>
          <p:cNvSpPr>
            <a:spLocks noChangeArrowheads="1"/>
          </p:cNvSpPr>
          <p:nvPr/>
        </p:nvSpPr>
        <p:spPr bwMode="auto">
          <a:xfrm>
            <a:off x="2971800" y="2933700"/>
            <a:ext cx="1219200" cy="838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7721" name="AutoShape 25"/>
          <p:cNvSpPr>
            <a:spLocks noChangeArrowheads="1"/>
          </p:cNvSpPr>
          <p:nvPr/>
        </p:nvSpPr>
        <p:spPr bwMode="auto">
          <a:xfrm>
            <a:off x="3124200" y="3124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NIS A</a:t>
            </a:r>
          </a:p>
        </p:txBody>
      </p:sp>
      <p:sp>
        <p:nvSpPr>
          <p:cNvPr id="157722" name="AutoShape 26"/>
          <p:cNvSpPr>
            <a:spLocks noChangeArrowheads="1"/>
          </p:cNvSpPr>
          <p:nvPr/>
        </p:nvSpPr>
        <p:spPr bwMode="auto">
          <a:xfrm>
            <a:off x="6400800" y="5715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Archive B</a:t>
            </a:r>
            <a:endParaRPr lang="en-US" sz="1000">
              <a:solidFill>
                <a:schemeClr val="bg2"/>
              </a:solidFill>
              <a:latin typeface="Times" pitchFamily="-123" charset="0"/>
            </a:endParaRPr>
          </a:p>
        </p:txBody>
      </p:sp>
      <p:sp>
        <p:nvSpPr>
          <p:cNvPr id="157723" name="AutoShape 27"/>
          <p:cNvSpPr>
            <a:spLocks noChangeArrowheads="1"/>
          </p:cNvSpPr>
          <p:nvPr/>
        </p:nvSpPr>
        <p:spPr bwMode="auto">
          <a:xfrm>
            <a:off x="6400800" y="4953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Mission</a:t>
            </a:r>
          </a:p>
          <a:p>
            <a:pPr algn="ctr" eaLnBrk="0" hangingPunct="0"/>
            <a:r>
              <a:rPr lang="en-US" sz="1000">
                <a:solidFill>
                  <a:srgbClr val="5D5D5D"/>
                </a:solidFill>
                <a:latin typeface="Times" pitchFamily="-123" charset="0"/>
              </a:rPr>
              <a:t>Planning</a:t>
            </a:r>
          </a:p>
          <a:p>
            <a:pPr algn="ctr" eaLnBrk="0" hangingPunct="0"/>
            <a:r>
              <a:rPr lang="en-US" sz="1000">
                <a:solidFill>
                  <a:srgbClr val="5D5D5D"/>
                </a:solidFill>
                <a:latin typeface="Times" pitchFamily="-123" charset="0"/>
              </a:rPr>
              <a:t>System B</a:t>
            </a:r>
            <a:endParaRPr lang="en-US" sz="1000">
              <a:solidFill>
                <a:schemeClr val="bg2"/>
              </a:solidFill>
              <a:latin typeface="Times" pitchFamily="-123" charset="0"/>
            </a:endParaRPr>
          </a:p>
        </p:txBody>
      </p:sp>
      <p:cxnSp>
        <p:nvCxnSpPr>
          <p:cNvPr id="157724" name="AutoShape 28"/>
          <p:cNvCxnSpPr>
            <a:cxnSpLocks noChangeShapeType="1"/>
            <a:stCxn id="157723" idx="1"/>
          </p:cNvCxnSpPr>
          <p:nvPr/>
        </p:nvCxnSpPr>
        <p:spPr bwMode="auto">
          <a:xfrm rot="10800000" flipV="1">
            <a:off x="5638800" y="5181600"/>
            <a:ext cx="762000" cy="304800"/>
          </a:xfrm>
          <a:prstGeom prst="bentConnector3">
            <a:avLst>
              <a:gd name="adj1" fmla="val 50000"/>
            </a:avLst>
          </a:prstGeom>
          <a:noFill/>
          <a:ln w="3175">
            <a:solidFill>
              <a:schemeClr val="tx1"/>
            </a:solidFill>
            <a:prstDash val="dash"/>
            <a:miter lim="800000"/>
            <a:headEnd/>
            <a:tailEnd type="arrow" w="sm" len="sm"/>
          </a:ln>
        </p:spPr>
      </p:cxnSp>
      <p:cxnSp>
        <p:nvCxnSpPr>
          <p:cNvPr id="157725" name="AutoShape 29"/>
          <p:cNvCxnSpPr>
            <a:cxnSpLocks noChangeShapeType="1"/>
            <a:stCxn id="157723" idx="1"/>
          </p:cNvCxnSpPr>
          <p:nvPr/>
        </p:nvCxnSpPr>
        <p:spPr bwMode="auto">
          <a:xfrm rot="10800000">
            <a:off x="5638800" y="4876800"/>
            <a:ext cx="762000" cy="304800"/>
          </a:xfrm>
          <a:prstGeom prst="bentConnector3">
            <a:avLst>
              <a:gd name="adj1" fmla="val 50000"/>
            </a:avLst>
          </a:prstGeom>
          <a:noFill/>
          <a:ln w="3175">
            <a:solidFill>
              <a:schemeClr val="tx1"/>
            </a:solidFill>
            <a:prstDash val="dash"/>
            <a:miter lim="800000"/>
            <a:headEnd/>
            <a:tailEnd type="arrow" w="sm" len="sm"/>
          </a:ln>
        </p:spPr>
      </p:cxnSp>
      <p:cxnSp>
        <p:nvCxnSpPr>
          <p:cNvPr id="157726" name="AutoShape 30"/>
          <p:cNvCxnSpPr>
            <a:cxnSpLocks noChangeShapeType="1"/>
            <a:stCxn id="157722" idx="1"/>
          </p:cNvCxnSpPr>
          <p:nvPr/>
        </p:nvCxnSpPr>
        <p:spPr bwMode="auto">
          <a:xfrm rot="10800000">
            <a:off x="5638800" y="5638800"/>
            <a:ext cx="762000" cy="304800"/>
          </a:xfrm>
          <a:prstGeom prst="bentConnector3">
            <a:avLst>
              <a:gd name="adj1" fmla="val 50000"/>
            </a:avLst>
          </a:prstGeom>
          <a:noFill/>
          <a:ln w="3175">
            <a:solidFill>
              <a:schemeClr val="tx1"/>
            </a:solidFill>
            <a:prstDash val="dash"/>
            <a:miter lim="800000"/>
            <a:headEnd type="arrow" w="sm" len="sm"/>
            <a:tailEnd type="none" w="sm" len="sm"/>
          </a:ln>
        </p:spPr>
      </p:cxnSp>
      <p:sp>
        <p:nvSpPr>
          <p:cNvPr id="157727" name="AutoShape 31"/>
          <p:cNvSpPr>
            <a:spLocks noChangeArrowheads="1"/>
          </p:cNvSpPr>
          <p:nvPr/>
        </p:nvSpPr>
        <p:spPr bwMode="auto">
          <a:xfrm>
            <a:off x="4724400" y="5334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Telemetry</a:t>
            </a:r>
          </a:p>
          <a:p>
            <a:pPr algn="ctr" eaLnBrk="0" hangingPunct="0"/>
            <a:r>
              <a:rPr lang="en-US" sz="1000">
                <a:solidFill>
                  <a:srgbClr val="5D5D5D"/>
                </a:solidFill>
                <a:latin typeface="Times" pitchFamily="-123" charset="0"/>
              </a:rPr>
              <a:t>Server B</a:t>
            </a:r>
            <a:endParaRPr lang="en-US" sz="1000">
              <a:solidFill>
                <a:schemeClr val="bg2"/>
              </a:solidFill>
              <a:latin typeface="Times" pitchFamily="-123" charset="0"/>
            </a:endParaRPr>
          </a:p>
        </p:txBody>
      </p:sp>
      <p:sp>
        <p:nvSpPr>
          <p:cNvPr id="157728" name="AutoShape 32"/>
          <p:cNvSpPr>
            <a:spLocks noChangeArrowheads="1"/>
          </p:cNvSpPr>
          <p:nvPr/>
        </p:nvSpPr>
        <p:spPr bwMode="auto">
          <a:xfrm>
            <a:off x="4724400" y="4572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Telecommand</a:t>
            </a:r>
          </a:p>
          <a:p>
            <a:pPr algn="ctr" eaLnBrk="0" hangingPunct="0"/>
            <a:r>
              <a:rPr lang="en-US" sz="1000">
                <a:solidFill>
                  <a:srgbClr val="5D5D5D"/>
                </a:solidFill>
                <a:latin typeface="Times" pitchFamily="-123" charset="0"/>
              </a:rPr>
              <a:t>Server B</a:t>
            </a:r>
            <a:endParaRPr lang="en-US" sz="1000">
              <a:solidFill>
                <a:schemeClr val="bg2"/>
              </a:solidFill>
              <a:latin typeface="Times" pitchFamily="-123" charset="0"/>
            </a:endParaRPr>
          </a:p>
        </p:txBody>
      </p:sp>
      <p:sp>
        <p:nvSpPr>
          <p:cNvPr id="157729" name="AutoShape 33"/>
          <p:cNvSpPr>
            <a:spLocks noChangeArrowheads="1"/>
          </p:cNvSpPr>
          <p:nvPr/>
        </p:nvSpPr>
        <p:spPr bwMode="auto">
          <a:xfrm>
            <a:off x="8077200" y="40386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Client</a:t>
            </a:r>
          </a:p>
        </p:txBody>
      </p:sp>
      <p:sp>
        <p:nvSpPr>
          <p:cNvPr id="157730" name="Text Box 34"/>
          <p:cNvSpPr txBox="1">
            <a:spLocks noChangeArrowheads="1"/>
          </p:cNvSpPr>
          <p:nvPr/>
        </p:nvSpPr>
        <p:spPr bwMode="auto">
          <a:xfrm>
            <a:off x="6229350" y="4267200"/>
            <a:ext cx="1341438" cy="336550"/>
          </a:xfrm>
          <a:prstGeom prst="rect">
            <a:avLst/>
          </a:prstGeom>
          <a:noFill/>
          <a:ln w="9525">
            <a:noFill/>
            <a:miter lim="800000"/>
            <a:headEnd/>
            <a:tailEnd/>
          </a:ln>
        </p:spPr>
        <p:txBody>
          <a:bodyPr wrap="none">
            <a:prstTxWarp prst="textNoShape">
              <a:avLst/>
            </a:prstTxWarp>
            <a:spAutoFit/>
          </a:bodyPr>
          <a:lstStyle/>
          <a:p>
            <a:pPr algn="r" eaLnBrk="0" hangingPunct="0"/>
            <a:r>
              <a:rPr lang="en-US" sz="1600">
                <a:solidFill>
                  <a:srgbClr val="CCCCCC"/>
                </a:solidFill>
                <a:latin typeface="Times" pitchFamily="-123" charset="0"/>
              </a:rPr>
              <a:t>Backup Chain</a:t>
            </a:r>
          </a:p>
        </p:txBody>
      </p:sp>
      <p:cxnSp>
        <p:nvCxnSpPr>
          <p:cNvPr id="157731" name="AutoShape 35"/>
          <p:cNvCxnSpPr>
            <a:cxnSpLocks noChangeShapeType="1"/>
          </p:cNvCxnSpPr>
          <p:nvPr/>
        </p:nvCxnSpPr>
        <p:spPr bwMode="auto">
          <a:xfrm rot="10800000" flipV="1">
            <a:off x="5638800" y="4267200"/>
            <a:ext cx="2438400" cy="1295400"/>
          </a:xfrm>
          <a:prstGeom prst="bentConnector3">
            <a:avLst>
              <a:gd name="adj1" fmla="val 6704"/>
            </a:avLst>
          </a:prstGeom>
          <a:noFill/>
          <a:ln w="9525">
            <a:solidFill>
              <a:srgbClr val="E6E6E6"/>
            </a:solidFill>
            <a:prstDash val="dash"/>
            <a:miter lim="800000"/>
            <a:headEnd/>
            <a:tailEnd type="arrow" w="sm" len="sm"/>
          </a:ln>
        </p:spPr>
      </p:cxnSp>
      <p:cxnSp>
        <p:nvCxnSpPr>
          <p:cNvPr id="157732" name="AutoShape 36"/>
          <p:cNvCxnSpPr>
            <a:cxnSpLocks noChangeShapeType="1"/>
          </p:cNvCxnSpPr>
          <p:nvPr/>
        </p:nvCxnSpPr>
        <p:spPr bwMode="auto">
          <a:xfrm rot="10800000" flipV="1">
            <a:off x="5638800" y="4267200"/>
            <a:ext cx="2438400" cy="533400"/>
          </a:xfrm>
          <a:prstGeom prst="bentConnector3">
            <a:avLst>
              <a:gd name="adj1" fmla="val 15884"/>
            </a:avLst>
          </a:prstGeom>
          <a:noFill/>
          <a:ln w="3175">
            <a:solidFill>
              <a:srgbClr val="E6E6E6"/>
            </a:solidFill>
            <a:prstDash val="dash"/>
            <a:miter lim="800000"/>
            <a:headEnd/>
            <a:tailEnd type="arrow" w="sm" len="sm"/>
          </a:ln>
        </p:spPr>
      </p:cxnSp>
      <p:cxnSp>
        <p:nvCxnSpPr>
          <p:cNvPr id="157733" name="AutoShape 37"/>
          <p:cNvCxnSpPr>
            <a:cxnSpLocks noChangeShapeType="1"/>
          </p:cNvCxnSpPr>
          <p:nvPr/>
        </p:nvCxnSpPr>
        <p:spPr bwMode="auto">
          <a:xfrm rot="10800000" flipV="1">
            <a:off x="7315200" y="4267200"/>
            <a:ext cx="762000" cy="914400"/>
          </a:xfrm>
          <a:prstGeom prst="bentConnector3">
            <a:avLst>
              <a:gd name="adj1" fmla="val 35620"/>
            </a:avLst>
          </a:prstGeom>
          <a:noFill/>
          <a:ln w="3175">
            <a:solidFill>
              <a:srgbClr val="E6E6E6"/>
            </a:solidFill>
            <a:prstDash val="dash"/>
            <a:miter lim="800000"/>
            <a:headEnd/>
            <a:tailEnd type="arrow" w="sm" len="sm"/>
          </a:ln>
        </p:spPr>
      </p:cxnSp>
      <p:grpSp>
        <p:nvGrpSpPr>
          <p:cNvPr id="2" name="Group 38"/>
          <p:cNvGrpSpPr>
            <a:grpSpLocks/>
          </p:cNvGrpSpPr>
          <p:nvPr/>
        </p:nvGrpSpPr>
        <p:grpSpPr bwMode="auto">
          <a:xfrm>
            <a:off x="6324600" y="3048000"/>
            <a:ext cx="1066800" cy="762000"/>
            <a:chOff x="3984" y="1920"/>
            <a:chExt cx="672" cy="480"/>
          </a:xfrm>
        </p:grpSpPr>
        <p:sp>
          <p:nvSpPr>
            <p:cNvPr id="157758" name="Rectangle 39"/>
            <p:cNvSpPr>
              <a:spLocks noChangeArrowheads="1"/>
            </p:cNvSpPr>
            <p:nvPr/>
          </p:nvSpPr>
          <p:spPr bwMode="auto">
            <a:xfrm>
              <a:off x="3984" y="1920"/>
              <a:ext cx="672" cy="480"/>
            </a:xfrm>
            <a:prstGeom prst="rect">
              <a:avLst/>
            </a:prstGeom>
            <a:solidFill>
              <a:srgbClr val="FF7274"/>
            </a:solidFill>
            <a:ln w="9525">
              <a:noFill/>
              <a:miter lim="800000"/>
              <a:headEnd/>
              <a:tailEnd/>
            </a:ln>
          </p:spPr>
          <p:txBody>
            <a:bodyPr wrap="none" anchor="ctr">
              <a:prstTxWarp prst="textNoShape">
                <a:avLst/>
              </a:prstTxWarp>
            </a:bodyPr>
            <a:lstStyle/>
            <a:p>
              <a:pPr eaLnBrk="0" hangingPunct="0"/>
              <a:endParaRPr lang="en-US" sz="1800" u="sng"/>
            </a:p>
          </p:txBody>
        </p:sp>
        <p:sp>
          <p:nvSpPr>
            <p:cNvPr id="157759" name="AutoShape 40"/>
            <p:cNvSpPr>
              <a:spLocks noChangeArrowheads="1"/>
            </p:cNvSpPr>
            <p:nvPr/>
          </p:nvSpPr>
          <p:spPr bwMode="auto">
            <a:xfrm>
              <a:off x="4032" y="1968"/>
              <a:ext cx="576" cy="288"/>
            </a:xfrm>
            <a:prstGeom prst="roundRect">
              <a:avLst>
                <a:gd name="adj" fmla="val 10458"/>
              </a:avLst>
            </a:prstGeom>
            <a:gradFill rotWithShape="0">
              <a:gsLst>
                <a:gs pos="0">
                  <a:srgbClr val="FF000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000">
                  <a:latin typeface="Times" pitchFamily="-123" charset="0"/>
                </a:rPr>
                <a:t>Mission</a:t>
              </a:r>
            </a:p>
            <a:p>
              <a:pPr algn="ctr" eaLnBrk="0" hangingPunct="0"/>
              <a:r>
                <a:rPr lang="en-US" sz="1000">
                  <a:latin typeface="Times" pitchFamily="-123" charset="0"/>
                </a:rPr>
                <a:t>Planning</a:t>
              </a:r>
            </a:p>
            <a:p>
              <a:pPr algn="ctr" eaLnBrk="0" hangingPunct="0"/>
              <a:r>
                <a:rPr lang="en-US" sz="1000">
                  <a:latin typeface="Times" pitchFamily="-123" charset="0"/>
                </a:rPr>
                <a:t>System A</a:t>
              </a:r>
            </a:p>
          </p:txBody>
        </p:sp>
      </p:grpSp>
      <p:sp>
        <p:nvSpPr>
          <p:cNvPr id="157735" name="AutoShape 41"/>
          <p:cNvSpPr>
            <a:spLocks noChangeArrowheads="1"/>
          </p:cNvSpPr>
          <p:nvPr/>
        </p:nvSpPr>
        <p:spPr bwMode="auto">
          <a:xfrm>
            <a:off x="6172200" y="3429000"/>
            <a:ext cx="381000" cy="38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800" u="sng"/>
          </a:p>
        </p:txBody>
      </p:sp>
      <p:grpSp>
        <p:nvGrpSpPr>
          <p:cNvPr id="3" name="Group 42"/>
          <p:cNvGrpSpPr>
            <a:grpSpLocks/>
          </p:cNvGrpSpPr>
          <p:nvPr/>
        </p:nvGrpSpPr>
        <p:grpSpPr bwMode="auto">
          <a:xfrm>
            <a:off x="4495800" y="2057400"/>
            <a:ext cx="3071813" cy="2165350"/>
            <a:chOff x="2832" y="1296"/>
            <a:chExt cx="1935" cy="1364"/>
          </a:xfrm>
        </p:grpSpPr>
        <p:sp>
          <p:nvSpPr>
            <p:cNvPr id="157750" name="AutoShape 43"/>
            <p:cNvSpPr>
              <a:spLocks noChangeArrowheads="1"/>
            </p:cNvSpPr>
            <p:nvPr/>
          </p:nvSpPr>
          <p:spPr bwMode="auto">
            <a:xfrm>
              <a:off x="4032" y="1488"/>
              <a:ext cx="576" cy="288"/>
            </a:xfrm>
            <a:prstGeom prst="roundRect">
              <a:avLst>
                <a:gd name="adj" fmla="val 10458"/>
              </a:avLst>
            </a:prstGeom>
            <a:gradFill rotWithShape="0">
              <a:gsLst>
                <a:gs pos="0">
                  <a:srgbClr val="FF000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Archive A</a:t>
              </a:r>
            </a:p>
          </p:txBody>
        </p:sp>
        <p:cxnSp>
          <p:nvCxnSpPr>
            <p:cNvPr id="157751" name="AutoShape 44"/>
            <p:cNvCxnSpPr>
              <a:cxnSpLocks noChangeShapeType="1"/>
            </p:cNvCxnSpPr>
            <p:nvPr/>
          </p:nvCxnSpPr>
          <p:spPr bwMode="auto">
            <a:xfrm rot="10800000">
              <a:off x="3552" y="1920"/>
              <a:ext cx="480" cy="192"/>
            </a:xfrm>
            <a:prstGeom prst="bentConnector3">
              <a:avLst>
                <a:gd name="adj1" fmla="val 50000"/>
              </a:avLst>
            </a:prstGeom>
            <a:noFill/>
            <a:ln w="3175">
              <a:solidFill>
                <a:srgbClr val="FF0000"/>
              </a:solidFill>
              <a:prstDash val="dash"/>
              <a:miter lim="800000"/>
              <a:headEnd/>
              <a:tailEnd type="arrow" w="sm" len="sm"/>
            </a:ln>
          </p:spPr>
        </p:cxnSp>
        <p:cxnSp>
          <p:nvCxnSpPr>
            <p:cNvPr id="157752" name="AutoShape 45"/>
            <p:cNvCxnSpPr>
              <a:cxnSpLocks noChangeShapeType="1"/>
            </p:cNvCxnSpPr>
            <p:nvPr/>
          </p:nvCxnSpPr>
          <p:spPr bwMode="auto">
            <a:xfrm rot="10800000" flipV="1">
              <a:off x="3552" y="2112"/>
              <a:ext cx="480" cy="192"/>
            </a:xfrm>
            <a:prstGeom prst="bentConnector3">
              <a:avLst>
                <a:gd name="adj1" fmla="val 50000"/>
              </a:avLst>
            </a:prstGeom>
            <a:noFill/>
            <a:ln w="3175">
              <a:solidFill>
                <a:srgbClr val="FF0000"/>
              </a:solidFill>
              <a:prstDash val="dash"/>
              <a:miter lim="800000"/>
              <a:headEnd/>
              <a:tailEnd type="arrow" w="sm" len="sm"/>
            </a:ln>
          </p:spPr>
        </p:cxnSp>
        <p:cxnSp>
          <p:nvCxnSpPr>
            <p:cNvPr id="157753" name="AutoShape 46"/>
            <p:cNvCxnSpPr>
              <a:cxnSpLocks noChangeShapeType="1"/>
            </p:cNvCxnSpPr>
            <p:nvPr/>
          </p:nvCxnSpPr>
          <p:spPr bwMode="auto">
            <a:xfrm rot="10800000" flipV="1">
              <a:off x="3552" y="1632"/>
              <a:ext cx="480" cy="192"/>
            </a:xfrm>
            <a:prstGeom prst="bentConnector3">
              <a:avLst>
                <a:gd name="adj1" fmla="val 50000"/>
              </a:avLst>
            </a:prstGeom>
            <a:noFill/>
            <a:ln w="3175">
              <a:solidFill>
                <a:srgbClr val="FF0000"/>
              </a:solidFill>
              <a:prstDash val="dash"/>
              <a:miter lim="800000"/>
              <a:headEnd type="arrow" w="sm" len="sm"/>
              <a:tailEnd type="none" w="sm" len="sm"/>
            </a:ln>
          </p:spPr>
        </p:cxnSp>
        <p:sp>
          <p:nvSpPr>
            <p:cNvPr id="157754" name="AutoShape 47"/>
            <p:cNvSpPr>
              <a:spLocks noChangeArrowheads="1"/>
            </p:cNvSpPr>
            <p:nvPr/>
          </p:nvSpPr>
          <p:spPr bwMode="auto">
            <a:xfrm>
              <a:off x="2976" y="1728"/>
              <a:ext cx="576" cy="288"/>
            </a:xfrm>
            <a:prstGeom prst="roundRect">
              <a:avLst>
                <a:gd name="adj" fmla="val 10458"/>
              </a:avLst>
            </a:prstGeom>
            <a:gradFill rotWithShape="0">
              <a:gsLst>
                <a:gs pos="0">
                  <a:srgbClr val="FF000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Telemetry</a:t>
              </a:r>
            </a:p>
            <a:p>
              <a:pPr algn="ctr" eaLnBrk="0" hangingPunct="0"/>
              <a:r>
                <a:rPr lang="en-US" sz="1000">
                  <a:latin typeface="Times" pitchFamily="-123" charset="0"/>
                </a:rPr>
                <a:t>Server A</a:t>
              </a:r>
            </a:p>
          </p:txBody>
        </p:sp>
        <p:sp>
          <p:nvSpPr>
            <p:cNvPr id="157755" name="AutoShape 48"/>
            <p:cNvSpPr>
              <a:spLocks noChangeArrowheads="1"/>
            </p:cNvSpPr>
            <p:nvPr/>
          </p:nvSpPr>
          <p:spPr bwMode="auto">
            <a:xfrm>
              <a:off x="2976" y="2208"/>
              <a:ext cx="576" cy="288"/>
            </a:xfrm>
            <a:prstGeom prst="roundRect">
              <a:avLst>
                <a:gd name="adj" fmla="val 10458"/>
              </a:avLst>
            </a:prstGeom>
            <a:gradFill rotWithShape="0">
              <a:gsLst>
                <a:gs pos="0">
                  <a:srgbClr val="FF000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Telecommand</a:t>
              </a:r>
            </a:p>
            <a:p>
              <a:pPr algn="ctr" eaLnBrk="0" hangingPunct="0"/>
              <a:r>
                <a:rPr lang="en-US" sz="1000">
                  <a:latin typeface="Times" pitchFamily="-123" charset="0"/>
                </a:rPr>
                <a:t>Server A</a:t>
              </a:r>
            </a:p>
          </p:txBody>
        </p:sp>
        <p:sp>
          <p:nvSpPr>
            <p:cNvPr id="157756" name="Text Box 49"/>
            <p:cNvSpPr txBox="1">
              <a:spLocks noChangeArrowheads="1"/>
            </p:cNvSpPr>
            <p:nvPr/>
          </p:nvSpPr>
          <p:spPr bwMode="auto">
            <a:xfrm>
              <a:off x="3901" y="2448"/>
              <a:ext cx="866" cy="212"/>
            </a:xfrm>
            <a:prstGeom prst="rect">
              <a:avLst/>
            </a:prstGeom>
            <a:solidFill>
              <a:schemeClr val="bg1"/>
            </a:solidFill>
            <a:ln w="9525">
              <a:noFill/>
              <a:miter lim="800000"/>
              <a:headEnd/>
              <a:tailEnd/>
            </a:ln>
          </p:spPr>
          <p:txBody>
            <a:bodyPr wrap="none">
              <a:prstTxWarp prst="textNoShape">
                <a:avLst/>
              </a:prstTxWarp>
              <a:spAutoFit/>
            </a:bodyPr>
            <a:lstStyle/>
            <a:p>
              <a:pPr algn="r" eaLnBrk="0" hangingPunct="0"/>
              <a:r>
                <a:rPr lang="en-US" sz="1600">
                  <a:solidFill>
                    <a:srgbClr val="FF0000"/>
                  </a:solidFill>
                  <a:latin typeface="Times" pitchFamily="-123" charset="0"/>
                </a:rPr>
                <a:t>Primary Chain</a:t>
              </a:r>
            </a:p>
          </p:txBody>
        </p:sp>
        <p:sp>
          <p:nvSpPr>
            <p:cNvPr id="157757" name="Rectangle 50"/>
            <p:cNvSpPr>
              <a:spLocks noChangeArrowheads="1"/>
            </p:cNvSpPr>
            <p:nvPr/>
          </p:nvSpPr>
          <p:spPr bwMode="auto">
            <a:xfrm>
              <a:off x="2832" y="1296"/>
              <a:ext cx="1920" cy="1344"/>
            </a:xfrm>
            <a:prstGeom prst="rect">
              <a:avLst/>
            </a:prstGeom>
            <a:noFill/>
            <a:ln w="19050">
              <a:solidFill>
                <a:srgbClr val="FF0000"/>
              </a:solidFill>
              <a:miter lim="800000"/>
              <a:headEnd/>
              <a:tailEnd/>
            </a:ln>
          </p:spPr>
          <p:txBody>
            <a:bodyPr wrap="none" anchor="ctr">
              <a:prstTxWarp prst="textNoShape">
                <a:avLst/>
              </a:prstTxWarp>
            </a:bodyPr>
            <a:lstStyle/>
            <a:p>
              <a:pPr eaLnBrk="0" hangingPunct="0"/>
              <a:endParaRPr lang="en-US" sz="1800" u="sng"/>
            </a:p>
          </p:txBody>
        </p:sp>
      </p:grpSp>
      <p:grpSp>
        <p:nvGrpSpPr>
          <p:cNvPr id="4" name="Group 51"/>
          <p:cNvGrpSpPr>
            <a:grpSpLocks/>
          </p:cNvGrpSpPr>
          <p:nvPr/>
        </p:nvGrpSpPr>
        <p:grpSpPr bwMode="auto">
          <a:xfrm>
            <a:off x="5638800" y="2971800"/>
            <a:ext cx="2438400" cy="1295400"/>
            <a:chOff x="2736" y="1872"/>
            <a:chExt cx="1536" cy="816"/>
          </a:xfrm>
        </p:grpSpPr>
        <p:cxnSp>
          <p:nvCxnSpPr>
            <p:cNvPr id="157747" name="AutoShape 52"/>
            <p:cNvCxnSpPr>
              <a:cxnSpLocks noChangeShapeType="1"/>
              <a:stCxn id="157729" idx="1"/>
            </p:cNvCxnSpPr>
            <p:nvPr/>
          </p:nvCxnSpPr>
          <p:spPr bwMode="auto">
            <a:xfrm rot="10800000">
              <a:off x="2736" y="1872"/>
              <a:ext cx="1536" cy="816"/>
            </a:xfrm>
            <a:prstGeom prst="bentConnector3">
              <a:avLst>
                <a:gd name="adj1" fmla="val 6769"/>
              </a:avLst>
            </a:prstGeom>
            <a:noFill/>
            <a:ln w="9525">
              <a:solidFill>
                <a:srgbClr val="008040"/>
              </a:solidFill>
              <a:prstDash val="dash"/>
              <a:miter lim="800000"/>
              <a:headEnd/>
              <a:tailEnd type="arrow" w="sm" len="sm"/>
            </a:ln>
          </p:spPr>
        </p:cxnSp>
        <p:cxnSp>
          <p:nvCxnSpPr>
            <p:cNvPr id="157748" name="AutoShape 53"/>
            <p:cNvCxnSpPr>
              <a:cxnSpLocks noChangeShapeType="1"/>
            </p:cNvCxnSpPr>
            <p:nvPr/>
          </p:nvCxnSpPr>
          <p:spPr bwMode="auto">
            <a:xfrm rot="10800000">
              <a:off x="2736" y="2352"/>
              <a:ext cx="1536" cy="336"/>
            </a:xfrm>
            <a:prstGeom prst="bentConnector3">
              <a:avLst>
                <a:gd name="adj1" fmla="val 15884"/>
              </a:avLst>
            </a:prstGeom>
            <a:noFill/>
            <a:ln w="3175">
              <a:solidFill>
                <a:srgbClr val="008040"/>
              </a:solidFill>
              <a:prstDash val="dash"/>
              <a:miter lim="800000"/>
              <a:headEnd/>
              <a:tailEnd type="arrow" w="sm" len="sm"/>
            </a:ln>
          </p:spPr>
        </p:cxnSp>
        <p:cxnSp>
          <p:nvCxnSpPr>
            <p:cNvPr id="157749" name="AutoShape 54"/>
            <p:cNvCxnSpPr>
              <a:cxnSpLocks noChangeShapeType="1"/>
              <a:stCxn id="157729" idx="1"/>
            </p:cNvCxnSpPr>
            <p:nvPr/>
          </p:nvCxnSpPr>
          <p:spPr bwMode="auto">
            <a:xfrm rot="10800000">
              <a:off x="3792" y="2112"/>
              <a:ext cx="480" cy="576"/>
            </a:xfrm>
            <a:prstGeom prst="bentConnector3">
              <a:avLst>
                <a:gd name="adj1" fmla="val 35620"/>
              </a:avLst>
            </a:prstGeom>
            <a:noFill/>
            <a:ln w="9525">
              <a:solidFill>
                <a:srgbClr val="008040"/>
              </a:solidFill>
              <a:prstDash val="dash"/>
              <a:miter lim="800000"/>
              <a:headEnd/>
              <a:tailEnd type="arrow" w="sm" len="sm"/>
            </a:ln>
          </p:spPr>
        </p:cxnSp>
      </p:grpSp>
      <p:cxnSp>
        <p:nvCxnSpPr>
          <p:cNvPr id="157738" name="AutoShape 55"/>
          <p:cNvCxnSpPr>
            <a:cxnSpLocks noChangeShapeType="1"/>
          </p:cNvCxnSpPr>
          <p:nvPr/>
        </p:nvCxnSpPr>
        <p:spPr bwMode="auto">
          <a:xfrm rot="10800000" flipV="1">
            <a:off x="4038600" y="2895600"/>
            <a:ext cx="685800" cy="381000"/>
          </a:xfrm>
          <a:prstGeom prst="bentConnector3">
            <a:avLst>
              <a:gd name="adj1" fmla="val 63889"/>
            </a:avLst>
          </a:prstGeom>
          <a:noFill/>
          <a:ln w="3175">
            <a:solidFill>
              <a:srgbClr val="008040"/>
            </a:solidFill>
            <a:prstDash val="dash"/>
            <a:miter lim="800000"/>
            <a:headEnd type="arrow" w="sm" len="sm"/>
            <a:tailEnd type="none" w="sm" len="sm"/>
          </a:ln>
        </p:spPr>
      </p:cxnSp>
      <p:cxnSp>
        <p:nvCxnSpPr>
          <p:cNvPr id="157739" name="AutoShape 56"/>
          <p:cNvCxnSpPr>
            <a:cxnSpLocks noChangeShapeType="1"/>
          </p:cNvCxnSpPr>
          <p:nvPr/>
        </p:nvCxnSpPr>
        <p:spPr bwMode="auto">
          <a:xfrm rot="10800000">
            <a:off x="4038600" y="3429000"/>
            <a:ext cx="685800" cy="228600"/>
          </a:xfrm>
          <a:prstGeom prst="bentConnector3">
            <a:avLst>
              <a:gd name="adj1" fmla="val 63889"/>
            </a:avLst>
          </a:prstGeom>
          <a:noFill/>
          <a:ln w="3175">
            <a:solidFill>
              <a:srgbClr val="008040"/>
            </a:solidFill>
            <a:prstDash val="dash"/>
            <a:miter lim="800000"/>
            <a:headEnd/>
            <a:tailEnd type="arrow" w="sm" len="sm"/>
          </a:ln>
        </p:spPr>
      </p:cxnSp>
      <p:grpSp>
        <p:nvGrpSpPr>
          <p:cNvPr id="5" name="Group 57"/>
          <p:cNvGrpSpPr>
            <a:grpSpLocks/>
          </p:cNvGrpSpPr>
          <p:nvPr/>
        </p:nvGrpSpPr>
        <p:grpSpPr bwMode="auto">
          <a:xfrm>
            <a:off x="4610100" y="2552700"/>
            <a:ext cx="2047875" cy="1533525"/>
            <a:chOff x="2904" y="1608"/>
            <a:chExt cx="1290" cy="966"/>
          </a:xfrm>
        </p:grpSpPr>
        <p:sp>
          <p:nvSpPr>
            <p:cNvPr id="157744" name="AutoShape 58"/>
            <p:cNvSpPr>
              <a:spLocks noChangeArrowheads="1"/>
            </p:cNvSpPr>
            <p:nvPr/>
          </p:nvSpPr>
          <p:spPr bwMode="auto">
            <a:xfrm>
              <a:off x="3954" y="1608"/>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800" u="sng"/>
            </a:p>
          </p:txBody>
        </p:sp>
        <p:sp>
          <p:nvSpPr>
            <p:cNvPr id="157745" name="AutoShape 59"/>
            <p:cNvSpPr>
              <a:spLocks noChangeArrowheads="1"/>
            </p:cNvSpPr>
            <p:nvPr/>
          </p:nvSpPr>
          <p:spPr bwMode="auto">
            <a:xfrm>
              <a:off x="2904" y="1854"/>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800" u="sng"/>
            </a:p>
          </p:txBody>
        </p:sp>
        <p:sp>
          <p:nvSpPr>
            <p:cNvPr id="157746" name="AutoShape 60"/>
            <p:cNvSpPr>
              <a:spLocks noChangeArrowheads="1"/>
            </p:cNvSpPr>
            <p:nvPr/>
          </p:nvSpPr>
          <p:spPr bwMode="auto">
            <a:xfrm>
              <a:off x="2904" y="2334"/>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800" u="sng"/>
            </a:p>
          </p:txBody>
        </p:sp>
      </p:grpSp>
      <p:sp>
        <p:nvSpPr>
          <p:cNvPr id="157741" name="Rectangle 61"/>
          <p:cNvSpPr>
            <a:spLocks noChangeArrowheads="1"/>
          </p:cNvSpPr>
          <p:nvPr/>
        </p:nvSpPr>
        <p:spPr bwMode="auto">
          <a:xfrm>
            <a:off x="369888" y="1365250"/>
            <a:ext cx="2667000" cy="4114800"/>
          </a:xfrm>
          <a:prstGeom prst="rect">
            <a:avLst/>
          </a:prstGeom>
          <a:noFill/>
          <a:ln w="9525">
            <a:noFill/>
            <a:miter lim="800000"/>
            <a:headEnd/>
            <a:tailEnd/>
          </a:ln>
        </p:spPr>
        <p:txBody>
          <a:bodyPr>
            <a:prstTxWarp prst="textNoShape">
              <a:avLst/>
            </a:prstTxWarp>
          </a:bodyPr>
          <a:lstStyle/>
          <a:p>
            <a:pPr marL="344488" indent="-344488" algn="l" eaLnBrk="0" hangingPunct="0">
              <a:lnSpc>
                <a:spcPct val="90000"/>
              </a:lnSpc>
              <a:buClr>
                <a:srgbClr val="006699"/>
              </a:buClr>
              <a:buFont typeface="Wingdings" pitchFamily="-123" charset="2"/>
              <a:buChar char="§"/>
            </a:pPr>
            <a:r>
              <a:rPr lang="en-US" sz="2000" dirty="0"/>
              <a:t>All affected components need to be stopped to prevent inconsistent system state</a:t>
            </a:r>
          </a:p>
          <a:p>
            <a:pPr marL="344488" indent="-344488" algn="l" eaLnBrk="0" hangingPunct="0">
              <a:lnSpc>
                <a:spcPct val="90000"/>
              </a:lnSpc>
              <a:buClr>
                <a:srgbClr val="006699"/>
              </a:buClr>
              <a:buFont typeface="Wingdings" pitchFamily="-123" charset="2"/>
              <a:buChar char="§"/>
            </a:pPr>
            <a:r>
              <a:rPr lang="en-US" sz="2000" dirty="0"/>
              <a:t>This has to happen as synchronously as possible in a distributed system and</a:t>
            </a:r>
          </a:p>
          <a:p>
            <a:pPr marL="344488" indent="-344488" algn="l" eaLnBrk="0" hangingPunct="0">
              <a:lnSpc>
                <a:spcPct val="90000"/>
              </a:lnSpc>
              <a:buClr>
                <a:srgbClr val="006699"/>
              </a:buClr>
              <a:buFont typeface="Wingdings" pitchFamily="-123" charset="2"/>
              <a:buChar char="§"/>
            </a:pPr>
            <a:r>
              <a:rPr lang="en-US" sz="2000" dirty="0"/>
              <a:t>As close to the detection of the failure as possible</a:t>
            </a:r>
          </a:p>
        </p:txBody>
      </p:sp>
      <p:cxnSp>
        <p:nvCxnSpPr>
          <p:cNvPr id="157742" name="AutoShape 62"/>
          <p:cNvCxnSpPr>
            <a:cxnSpLocks noChangeShapeType="1"/>
          </p:cNvCxnSpPr>
          <p:nvPr/>
        </p:nvCxnSpPr>
        <p:spPr bwMode="auto">
          <a:xfrm rot="10800000">
            <a:off x="4038600" y="3352800"/>
            <a:ext cx="685800" cy="1447800"/>
          </a:xfrm>
          <a:prstGeom prst="bentConnector3">
            <a:avLst>
              <a:gd name="adj1" fmla="val 46523"/>
            </a:avLst>
          </a:prstGeom>
          <a:noFill/>
          <a:ln w="9525">
            <a:solidFill>
              <a:srgbClr val="CCCCCC"/>
            </a:solidFill>
            <a:prstDash val="dash"/>
            <a:miter lim="800000"/>
            <a:headEnd/>
            <a:tailEnd type="arrow" w="sm" len="sm"/>
          </a:ln>
        </p:spPr>
      </p:cxnSp>
      <p:cxnSp>
        <p:nvCxnSpPr>
          <p:cNvPr id="157743" name="AutoShape 63"/>
          <p:cNvCxnSpPr>
            <a:cxnSpLocks noChangeShapeType="1"/>
          </p:cNvCxnSpPr>
          <p:nvPr/>
        </p:nvCxnSpPr>
        <p:spPr bwMode="auto">
          <a:xfrm>
            <a:off x="4038600" y="3352800"/>
            <a:ext cx="685800" cy="2209800"/>
          </a:xfrm>
          <a:prstGeom prst="bentConnector3">
            <a:avLst>
              <a:gd name="adj1" fmla="val 44213"/>
            </a:avLst>
          </a:prstGeom>
          <a:noFill/>
          <a:ln w="9525">
            <a:solidFill>
              <a:srgbClr val="008040"/>
            </a:solidFill>
            <a:prstDash val="dash"/>
            <a:miter lim="800000"/>
            <a:headEnd/>
            <a:tailEnd type="arrow"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1763533A-D260-4A0B-9079-EEC825C69069}" type="slidenum">
              <a:rPr lang="en-US" sz="1400"/>
              <a:pPr algn="r" eaLnBrk="0" hangingPunct="0"/>
              <a:t>207</a:t>
            </a:fld>
            <a:endParaRPr lang="en-US" sz="1400"/>
          </a:p>
        </p:txBody>
      </p:sp>
      <p:grpSp>
        <p:nvGrpSpPr>
          <p:cNvPr id="2" name="Group 99"/>
          <p:cNvGrpSpPr>
            <a:grpSpLocks/>
          </p:cNvGrpSpPr>
          <p:nvPr/>
        </p:nvGrpSpPr>
        <p:grpSpPr bwMode="auto">
          <a:xfrm>
            <a:off x="4495800" y="4267200"/>
            <a:ext cx="3184525" cy="2133600"/>
            <a:chOff x="2832" y="2688"/>
            <a:chExt cx="2006" cy="1344"/>
          </a:xfrm>
        </p:grpSpPr>
        <p:sp>
          <p:nvSpPr>
            <p:cNvPr id="159830" name="Rectangle 3"/>
            <p:cNvSpPr>
              <a:spLocks noChangeArrowheads="1"/>
            </p:cNvSpPr>
            <p:nvPr/>
          </p:nvSpPr>
          <p:spPr bwMode="auto">
            <a:xfrm>
              <a:off x="2832" y="2688"/>
              <a:ext cx="1920" cy="1344"/>
            </a:xfrm>
            <a:prstGeom prst="rect">
              <a:avLst/>
            </a:prstGeom>
            <a:noFill/>
            <a:ln w="19050">
              <a:solidFill>
                <a:srgbClr val="CCCCCC"/>
              </a:solidFill>
              <a:miter lim="800000"/>
              <a:headEnd/>
              <a:tailEnd/>
            </a:ln>
          </p:spPr>
          <p:txBody>
            <a:bodyPr wrap="none" anchor="ctr">
              <a:prstTxWarp prst="textNoShape">
                <a:avLst/>
              </a:prstTxWarp>
            </a:bodyPr>
            <a:lstStyle/>
            <a:p>
              <a:pPr algn="ctr" eaLnBrk="0" hangingPunct="0"/>
              <a:endParaRPr lang="en-US"/>
            </a:p>
          </p:txBody>
        </p:sp>
        <p:sp>
          <p:nvSpPr>
            <p:cNvPr id="159831" name="Rectangle 4"/>
            <p:cNvSpPr>
              <a:spLocks noChangeArrowheads="1"/>
            </p:cNvSpPr>
            <p:nvPr/>
          </p:nvSpPr>
          <p:spPr bwMode="auto">
            <a:xfrm flipV="1">
              <a:off x="3936" y="2976"/>
              <a:ext cx="768" cy="100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832" name="Rectangle 5"/>
            <p:cNvSpPr>
              <a:spLocks noChangeArrowheads="1"/>
            </p:cNvSpPr>
            <p:nvPr/>
          </p:nvSpPr>
          <p:spPr bwMode="auto">
            <a:xfrm flipV="1">
              <a:off x="2880" y="2736"/>
              <a:ext cx="768" cy="1056"/>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833" name="AutoShape 6"/>
            <p:cNvSpPr>
              <a:spLocks noChangeArrowheads="1"/>
            </p:cNvSpPr>
            <p:nvPr/>
          </p:nvSpPr>
          <p:spPr bwMode="auto">
            <a:xfrm>
              <a:off x="4032" y="3600"/>
              <a:ext cx="576" cy="288"/>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Archive B</a:t>
              </a:r>
              <a:endParaRPr lang="en-US" sz="1000">
                <a:solidFill>
                  <a:schemeClr val="bg2"/>
                </a:solidFill>
                <a:latin typeface="Times" pitchFamily="-123" charset="0"/>
              </a:endParaRPr>
            </a:p>
          </p:txBody>
        </p:sp>
        <p:sp>
          <p:nvSpPr>
            <p:cNvPr id="159834" name="AutoShape 7"/>
            <p:cNvSpPr>
              <a:spLocks noChangeArrowheads="1"/>
            </p:cNvSpPr>
            <p:nvPr/>
          </p:nvSpPr>
          <p:spPr bwMode="auto">
            <a:xfrm>
              <a:off x="4032" y="3120"/>
              <a:ext cx="576" cy="288"/>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Mission</a:t>
              </a:r>
            </a:p>
            <a:p>
              <a:pPr algn="ctr" eaLnBrk="0" hangingPunct="0"/>
              <a:r>
                <a:rPr lang="en-US" sz="1000">
                  <a:solidFill>
                    <a:srgbClr val="5D5D5D"/>
                  </a:solidFill>
                  <a:latin typeface="Times" pitchFamily="-123" charset="0"/>
                </a:rPr>
                <a:t>Planning</a:t>
              </a:r>
            </a:p>
            <a:p>
              <a:pPr algn="ctr" eaLnBrk="0" hangingPunct="0"/>
              <a:r>
                <a:rPr lang="en-US" sz="1000">
                  <a:solidFill>
                    <a:srgbClr val="5D5D5D"/>
                  </a:solidFill>
                  <a:latin typeface="Times" pitchFamily="-123" charset="0"/>
                </a:rPr>
                <a:t>System B</a:t>
              </a:r>
              <a:endParaRPr lang="en-US" sz="1000">
                <a:solidFill>
                  <a:schemeClr val="bg2"/>
                </a:solidFill>
                <a:latin typeface="Times" pitchFamily="-123" charset="0"/>
              </a:endParaRPr>
            </a:p>
          </p:txBody>
        </p:sp>
        <p:cxnSp>
          <p:nvCxnSpPr>
            <p:cNvPr id="159835" name="AutoShape 8"/>
            <p:cNvCxnSpPr>
              <a:cxnSpLocks noChangeShapeType="1"/>
              <a:stCxn id="159834" idx="1"/>
            </p:cNvCxnSpPr>
            <p:nvPr/>
          </p:nvCxnSpPr>
          <p:spPr bwMode="auto">
            <a:xfrm rot="10800000" flipV="1">
              <a:off x="3552" y="3264"/>
              <a:ext cx="480" cy="192"/>
            </a:xfrm>
            <a:prstGeom prst="bentConnector3">
              <a:avLst>
                <a:gd name="adj1" fmla="val 50000"/>
              </a:avLst>
            </a:prstGeom>
            <a:noFill/>
            <a:ln w="3175">
              <a:solidFill>
                <a:schemeClr val="tx1"/>
              </a:solidFill>
              <a:prstDash val="dash"/>
              <a:miter lim="800000"/>
              <a:headEnd/>
              <a:tailEnd type="arrow" w="sm" len="sm"/>
            </a:ln>
          </p:spPr>
        </p:cxnSp>
        <p:cxnSp>
          <p:nvCxnSpPr>
            <p:cNvPr id="159836" name="AutoShape 9"/>
            <p:cNvCxnSpPr>
              <a:cxnSpLocks noChangeShapeType="1"/>
              <a:stCxn id="159834" idx="1"/>
            </p:cNvCxnSpPr>
            <p:nvPr/>
          </p:nvCxnSpPr>
          <p:spPr bwMode="auto">
            <a:xfrm rot="10800000">
              <a:off x="3552" y="3072"/>
              <a:ext cx="480" cy="192"/>
            </a:xfrm>
            <a:prstGeom prst="bentConnector3">
              <a:avLst>
                <a:gd name="adj1" fmla="val 50000"/>
              </a:avLst>
            </a:prstGeom>
            <a:noFill/>
            <a:ln w="3175">
              <a:solidFill>
                <a:schemeClr val="tx1"/>
              </a:solidFill>
              <a:prstDash val="dash"/>
              <a:miter lim="800000"/>
              <a:headEnd/>
              <a:tailEnd type="arrow" w="sm" len="sm"/>
            </a:ln>
          </p:spPr>
        </p:cxnSp>
        <p:cxnSp>
          <p:nvCxnSpPr>
            <p:cNvPr id="159837" name="AutoShape 10"/>
            <p:cNvCxnSpPr>
              <a:cxnSpLocks noChangeShapeType="1"/>
              <a:stCxn id="159833" idx="1"/>
            </p:cNvCxnSpPr>
            <p:nvPr/>
          </p:nvCxnSpPr>
          <p:spPr bwMode="auto">
            <a:xfrm rot="10800000">
              <a:off x="3552" y="3552"/>
              <a:ext cx="480" cy="192"/>
            </a:xfrm>
            <a:prstGeom prst="bentConnector3">
              <a:avLst>
                <a:gd name="adj1" fmla="val 50000"/>
              </a:avLst>
            </a:prstGeom>
            <a:noFill/>
            <a:ln w="3175">
              <a:solidFill>
                <a:schemeClr val="tx1"/>
              </a:solidFill>
              <a:prstDash val="dash"/>
              <a:miter lim="800000"/>
              <a:headEnd type="arrow" w="sm" len="sm"/>
              <a:tailEnd type="none" w="sm" len="sm"/>
            </a:ln>
          </p:spPr>
        </p:cxnSp>
        <p:sp>
          <p:nvSpPr>
            <p:cNvPr id="159838" name="AutoShape 11"/>
            <p:cNvSpPr>
              <a:spLocks noChangeArrowheads="1"/>
            </p:cNvSpPr>
            <p:nvPr/>
          </p:nvSpPr>
          <p:spPr bwMode="auto">
            <a:xfrm>
              <a:off x="2976" y="3360"/>
              <a:ext cx="576" cy="288"/>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Telemetry</a:t>
              </a:r>
            </a:p>
            <a:p>
              <a:pPr algn="ctr" eaLnBrk="0" hangingPunct="0"/>
              <a:r>
                <a:rPr lang="en-US" sz="1000">
                  <a:solidFill>
                    <a:srgbClr val="5D5D5D"/>
                  </a:solidFill>
                  <a:latin typeface="Times" pitchFamily="-123" charset="0"/>
                </a:rPr>
                <a:t>Server B</a:t>
              </a:r>
              <a:endParaRPr lang="en-US" sz="1000">
                <a:solidFill>
                  <a:schemeClr val="bg2"/>
                </a:solidFill>
                <a:latin typeface="Times" pitchFamily="-123" charset="0"/>
              </a:endParaRPr>
            </a:p>
          </p:txBody>
        </p:sp>
        <p:sp>
          <p:nvSpPr>
            <p:cNvPr id="159839" name="AutoShape 12"/>
            <p:cNvSpPr>
              <a:spLocks noChangeArrowheads="1"/>
            </p:cNvSpPr>
            <p:nvPr/>
          </p:nvSpPr>
          <p:spPr bwMode="auto">
            <a:xfrm>
              <a:off x="2976" y="2880"/>
              <a:ext cx="576" cy="288"/>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Telecommand</a:t>
              </a:r>
            </a:p>
            <a:p>
              <a:pPr algn="ctr" eaLnBrk="0" hangingPunct="0"/>
              <a:r>
                <a:rPr lang="en-US" sz="1000">
                  <a:solidFill>
                    <a:srgbClr val="5D5D5D"/>
                  </a:solidFill>
                  <a:latin typeface="Times" pitchFamily="-123" charset="0"/>
                </a:rPr>
                <a:t>Server B</a:t>
              </a:r>
              <a:endParaRPr lang="en-US" sz="1000">
                <a:solidFill>
                  <a:schemeClr val="bg2"/>
                </a:solidFill>
                <a:latin typeface="Times" pitchFamily="-123" charset="0"/>
              </a:endParaRPr>
            </a:p>
          </p:txBody>
        </p:sp>
        <p:sp>
          <p:nvSpPr>
            <p:cNvPr id="159840" name="Text Box 13"/>
            <p:cNvSpPr txBox="1">
              <a:spLocks noChangeArrowheads="1"/>
            </p:cNvSpPr>
            <p:nvPr/>
          </p:nvSpPr>
          <p:spPr bwMode="auto">
            <a:xfrm>
              <a:off x="3929" y="2688"/>
              <a:ext cx="909" cy="212"/>
            </a:xfrm>
            <a:prstGeom prst="rect">
              <a:avLst/>
            </a:prstGeom>
            <a:noFill/>
            <a:ln w="9525">
              <a:noFill/>
              <a:miter lim="800000"/>
              <a:headEnd/>
              <a:tailEnd/>
            </a:ln>
          </p:spPr>
          <p:txBody>
            <a:bodyPr wrap="none">
              <a:prstTxWarp prst="textNoShape">
                <a:avLst/>
              </a:prstTxWarp>
              <a:spAutoFit/>
            </a:bodyPr>
            <a:lstStyle/>
            <a:p>
              <a:pPr algn="r" eaLnBrk="0" hangingPunct="0"/>
              <a:r>
                <a:rPr lang="en-US" sz="1600">
                  <a:solidFill>
                    <a:srgbClr val="CCCCCC"/>
                  </a:solidFill>
                  <a:latin typeface="Times" pitchFamily="-123" charset="0"/>
                </a:rPr>
                <a:t>Backup Chain  </a:t>
              </a:r>
            </a:p>
          </p:txBody>
        </p:sp>
      </p:grpSp>
      <p:sp>
        <p:nvSpPr>
          <p:cNvPr id="159747" name="Rectangle 14"/>
          <p:cNvSpPr>
            <a:spLocks noGrp="1" noChangeArrowheads="1"/>
          </p:cNvSpPr>
          <p:nvPr>
            <p:ph type="title" idx="4294967295"/>
          </p:nvPr>
        </p:nvSpPr>
        <p:spPr/>
        <p:txBody>
          <a:bodyPr/>
          <a:lstStyle/>
          <a:p>
            <a:r>
              <a:rPr lang="en-US"/>
              <a:t>Requirement 3: Server Recovery</a:t>
            </a:r>
            <a:endParaRPr lang="en-US" sz="3600"/>
          </a:p>
        </p:txBody>
      </p:sp>
      <p:sp>
        <p:nvSpPr>
          <p:cNvPr id="159748" name="Rectangle 15"/>
          <p:cNvSpPr>
            <a:spLocks noGrp="1" noChangeArrowheads="1"/>
          </p:cNvSpPr>
          <p:nvPr>
            <p:ph type="body" idx="4294967295"/>
          </p:nvPr>
        </p:nvSpPr>
        <p:spPr>
          <a:xfrm>
            <a:off x="379413" y="1312863"/>
            <a:ext cx="2667000" cy="3311525"/>
          </a:xfrm>
        </p:spPr>
        <p:txBody>
          <a:bodyPr/>
          <a:lstStyle/>
          <a:p>
            <a:pPr marL="285750" indent="-285750">
              <a:spcBef>
                <a:spcPct val="0"/>
              </a:spcBef>
            </a:pPr>
            <a:r>
              <a:rPr lang="en-US" sz="2000" dirty="0"/>
              <a:t>Component failover mechanisms operate on a per component basis</a:t>
            </a:r>
          </a:p>
          <a:p>
            <a:pPr marL="285750" indent="-285750">
              <a:spcBef>
                <a:spcPct val="0"/>
              </a:spcBef>
            </a:pPr>
            <a:r>
              <a:rPr lang="en-US" sz="2000" dirty="0"/>
              <a:t>Failover needs to be coordinated for all failed components</a:t>
            </a:r>
          </a:p>
          <a:p>
            <a:pPr marL="285750" indent="-285750">
              <a:spcBef>
                <a:spcPct val="0"/>
              </a:spcBef>
            </a:pPr>
            <a:r>
              <a:rPr lang="en-US" sz="2000" dirty="0"/>
              <a:t>The right backup replica needs to be activated for each component to ensure consistent system state after failover</a:t>
            </a:r>
          </a:p>
        </p:txBody>
      </p:sp>
      <p:sp>
        <p:nvSpPr>
          <p:cNvPr id="159749" name="Rectangle 16"/>
          <p:cNvSpPr>
            <a:spLocks noChangeArrowheads="1"/>
          </p:cNvSpPr>
          <p:nvPr/>
        </p:nvSpPr>
        <p:spPr bwMode="auto">
          <a:xfrm flipV="1">
            <a:off x="2971800" y="4762500"/>
            <a:ext cx="1219200" cy="83185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750" name="AutoShape 17"/>
          <p:cNvSpPr>
            <a:spLocks noChangeArrowheads="1"/>
          </p:cNvSpPr>
          <p:nvPr/>
        </p:nvSpPr>
        <p:spPr bwMode="auto">
          <a:xfrm>
            <a:off x="3124200" y="4953000"/>
            <a:ext cx="914400" cy="457200"/>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NIS B</a:t>
            </a:r>
            <a:endParaRPr lang="en-US" sz="1000">
              <a:solidFill>
                <a:schemeClr val="bg2"/>
              </a:solidFill>
              <a:latin typeface="Times" pitchFamily="-123" charset="0"/>
            </a:endParaRPr>
          </a:p>
        </p:txBody>
      </p:sp>
      <p:sp>
        <p:nvSpPr>
          <p:cNvPr id="159751" name="Rectangle 18"/>
          <p:cNvSpPr>
            <a:spLocks noChangeArrowheads="1"/>
          </p:cNvSpPr>
          <p:nvPr/>
        </p:nvSpPr>
        <p:spPr bwMode="auto">
          <a:xfrm>
            <a:off x="4495800" y="2057400"/>
            <a:ext cx="3048000" cy="2133600"/>
          </a:xfrm>
          <a:prstGeom prst="rect">
            <a:avLst/>
          </a:prstGeom>
          <a:noFill/>
          <a:ln w="19050">
            <a:solidFill>
              <a:srgbClr val="008040"/>
            </a:solidFill>
            <a:miter lim="800000"/>
            <a:headEnd/>
            <a:tailEnd/>
          </a:ln>
        </p:spPr>
        <p:txBody>
          <a:bodyPr wrap="none" anchor="ctr">
            <a:prstTxWarp prst="textNoShape">
              <a:avLst/>
            </a:prstTxWarp>
          </a:bodyPr>
          <a:lstStyle/>
          <a:p>
            <a:pPr eaLnBrk="0" hangingPunct="0"/>
            <a:endParaRPr lang="en-US" sz="1800" u="sng"/>
          </a:p>
        </p:txBody>
      </p:sp>
      <p:sp>
        <p:nvSpPr>
          <p:cNvPr id="159752" name="Rectangle 19"/>
          <p:cNvSpPr>
            <a:spLocks noChangeArrowheads="1"/>
          </p:cNvSpPr>
          <p:nvPr/>
        </p:nvSpPr>
        <p:spPr bwMode="auto">
          <a:xfrm>
            <a:off x="4572000" y="3381375"/>
            <a:ext cx="1219200" cy="73342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753" name="Rectangle 20"/>
          <p:cNvSpPr>
            <a:spLocks noChangeArrowheads="1"/>
          </p:cNvSpPr>
          <p:nvPr/>
        </p:nvSpPr>
        <p:spPr bwMode="auto">
          <a:xfrm>
            <a:off x="4572000" y="2209800"/>
            <a:ext cx="2819400" cy="109537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754" name="Rectangle 21"/>
          <p:cNvSpPr>
            <a:spLocks noChangeArrowheads="1"/>
          </p:cNvSpPr>
          <p:nvPr/>
        </p:nvSpPr>
        <p:spPr bwMode="auto">
          <a:xfrm>
            <a:off x="6248400" y="2895600"/>
            <a:ext cx="1143000" cy="91440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59755" name="Rectangle 22"/>
          <p:cNvSpPr>
            <a:spLocks noChangeArrowheads="1"/>
          </p:cNvSpPr>
          <p:nvPr/>
        </p:nvSpPr>
        <p:spPr bwMode="auto">
          <a:xfrm>
            <a:off x="5943600" y="3314700"/>
            <a:ext cx="609600" cy="561975"/>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59756" name="Rectangle 23"/>
          <p:cNvSpPr>
            <a:spLocks noChangeArrowheads="1"/>
          </p:cNvSpPr>
          <p:nvPr/>
        </p:nvSpPr>
        <p:spPr bwMode="auto">
          <a:xfrm>
            <a:off x="6553200" y="2905125"/>
            <a:ext cx="914400" cy="304800"/>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59757" name="Rectangle 24"/>
          <p:cNvSpPr>
            <a:spLocks noChangeArrowheads="1"/>
          </p:cNvSpPr>
          <p:nvPr/>
        </p:nvSpPr>
        <p:spPr bwMode="auto">
          <a:xfrm>
            <a:off x="6324600" y="3048000"/>
            <a:ext cx="1066800" cy="7620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758" name="AutoShape 25"/>
          <p:cNvSpPr>
            <a:spLocks noChangeArrowheads="1"/>
          </p:cNvSpPr>
          <p:nvPr/>
        </p:nvSpPr>
        <p:spPr bwMode="auto">
          <a:xfrm>
            <a:off x="6400800" y="2362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Archive A</a:t>
            </a:r>
          </a:p>
        </p:txBody>
      </p:sp>
      <p:sp>
        <p:nvSpPr>
          <p:cNvPr id="159759" name="AutoShape 26"/>
          <p:cNvSpPr>
            <a:spLocks noChangeArrowheads="1"/>
          </p:cNvSpPr>
          <p:nvPr/>
        </p:nvSpPr>
        <p:spPr bwMode="auto">
          <a:xfrm>
            <a:off x="6400800" y="3124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Mission</a:t>
            </a:r>
          </a:p>
          <a:p>
            <a:pPr algn="ctr" eaLnBrk="0" hangingPunct="0"/>
            <a:r>
              <a:rPr lang="en-US" sz="1000">
                <a:latin typeface="Times" pitchFamily="-123" charset="0"/>
              </a:rPr>
              <a:t>Planning</a:t>
            </a:r>
          </a:p>
          <a:p>
            <a:pPr algn="ctr" eaLnBrk="0" hangingPunct="0"/>
            <a:r>
              <a:rPr lang="en-US" sz="1000">
                <a:latin typeface="Times" pitchFamily="-123" charset="0"/>
              </a:rPr>
              <a:t>System A</a:t>
            </a:r>
          </a:p>
        </p:txBody>
      </p:sp>
      <p:cxnSp>
        <p:nvCxnSpPr>
          <p:cNvPr id="159760" name="AutoShape 27"/>
          <p:cNvCxnSpPr>
            <a:cxnSpLocks noChangeShapeType="1"/>
          </p:cNvCxnSpPr>
          <p:nvPr/>
        </p:nvCxnSpPr>
        <p:spPr bwMode="auto">
          <a:xfrm rot="10800000">
            <a:off x="5638800" y="3048000"/>
            <a:ext cx="762000" cy="304800"/>
          </a:xfrm>
          <a:prstGeom prst="bentConnector3">
            <a:avLst>
              <a:gd name="adj1" fmla="val 50000"/>
            </a:avLst>
          </a:prstGeom>
          <a:noFill/>
          <a:ln w="3175">
            <a:solidFill>
              <a:srgbClr val="008040"/>
            </a:solidFill>
            <a:prstDash val="dash"/>
            <a:miter lim="800000"/>
            <a:headEnd/>
            <a:tailEnd type="arrow" w="sm" len="sm"/>
          </a:ln>
        </p:spPr>
      </p:cxnSp>
      <p:cxnSp>
        <p:nvCxnSpPr>
          <p:cNvPr id="159761" name="AutoShape 28"/>
          <p:cNvCxnSpPr>
            <a:cxnSpLocks noChangeShapeType="1"/>
            <a:stCxn id="159759" idx="1"/>
          </p:cNvCxnSpPr>
          <p:nvPr/>
        </p:nvCxnSpPr>
        <p:spPr bwMode="auto">
          <a:xfrm rot="10800000" flipV="1">
            <a:off x="5638800" y="3352800"/>
            <a:ext cx="762000" cy="304800"/>
          </a:xfrm>
          <a:prstGeom prst="bentConnector3">
            <a:avLst>
              <a:gd name="adj1" fmla="val 50000"/>
            </a:avLst>
          </a:prstGeom>
          <a:noFill/>
          <a:ln w="3175">
            <a:solidFill>
              <a:schemeClr val="tx1"/>
            </a:solidFill>
            <a:prstDash val="dash"/>
            <a:miter lim="800000"/>
            <a:headEnd/>
            <a:tailEnd type="arrow" w="sm" len="sm"/>
          </a:ln>
        </p:spPr>
      </p:cxnSp>
      <p:cxnSp>
        <p:nvCxnSpPr>
          <p:cNvPr id="159762" name="AutoShape 29"/>
          <p:cNvCxnSpPr>
            <a:cxnSpLocks noChangeShapeType="1"/>
          </p:cNvCxnSpPr>
          <p:nvPr/>
        </p:nvCxnSpPr>
        <p:spPr bwMode="auto">
          <a:xfrm rot="10800000" flipV="1">
            <a:off x="5638800" y="2590800"/>
            <a:ext cx="762000" cy="304800"/>
          </a:xfrm>
          <a:prstGeom prst="bentConnector3">
            <a:avLst>
              <a:gd name="adj1" fmla="val 50000"/>
            </a:avLst>
          </a:prstGeom>
          <a:noFill/>
          <a:ln w="3175">
            <a:solidFill>
              <a:srgbClr val="008040"/>
            </a:solidFill>
            <a:prstDash val="dash"/>
            <a:miter lim="800000"/>
            <a:headEnd type="arrow" w="sm" len="sm"/>
            <a:tailEnd type="none" w="sm" len="sm"/>
          </a:ln>
        </p:spPr>
      </p:cxnSp>
      <p:sp>
        <p:nvSpPr>
          <p:cNvPr id="159763" name="AutoShape 30"/>
          <p:cNvSpPr>
            <a:spLocks noChangeArrowheads="1"/>
          </p:cNvSpPr>
          <p:nvPr/>
        </p:nvSpPr>
        <p:spPr bwMode="auto">
          <a:xfrm>
            <a:off x="4724400" y="2743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Telemetry</a:t>
            </a:r>
          </a:p>
          <a:p>
            <a:pPr algn="ctr" eaLnBrk="0" hangingPunct="0"/>
            <a:r>
              <a:rPr lang="en-US" sz="1000">
                <a:latin typeface="Times" pitchFamily="-123" charset="0"/>
              </a:rPr>
              <a:t>Server A</a:t>
            </a:r>
          </a:p>
        </p:txBody>
      </p:sp>
      <p:sp>
        <p:nvSpPr>
          <p:cNvPr id="159764" name="AutoShape 31"/>
          <p:cNvSpPr>
            <a:spLocks noChangeArrowheads="1"/>
          </p:cNvSpPr>
          <p:nvPr/>
        </p:nvSpPr>
        <p:spPr bwMode="auto">
          <a:xfrm>
            <a:off x="4724400" y="3505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Telecommand</a:t>
            </a:r>
          </a:p>
          <a:p>
            <a:pPr algn="ctr" eaLnBrk="0" hangingPunct="0"/>
            <a:r>
              <a:rPr lang="en-US" sz="1000">
                <a:latin typeface="Times" pitchFamily="-123" charset="0"/>
              </a:rPr>
              <a:t>Server A</a:t>
            </a:r>
          </a:p>
        </p:txBody>
      </p:sp>
      <p:sp>
        <p:nvSpPr>
          <p:cNvPr id="159765" name="Text Box 32"/>
          <p:cNvSpPr txBox="1">
            <a:spLocks noChangeArrowheads="1"/>
          </p:cNvSpPr>
          <p:nvPr/>
        </p:nvSpPr>
        <p:spPr bwMode="auto">
          <a:xfrm>
            <a:off x="6197600" y="3886200"/>
            <a:ext cx="1374775" cy="336550"/>
          </a:xfrm>
          <a:prstGeom prst="rect">
            <a:avLst/>
          </a:prstGeom>
          <a:noFill/>
          <a:ln w="9525">
            <a:noFill/>
            <a:miter lim="800000"/>
            <a:headEnd/>
            <a:tailEnd/>
          </a:ln>
        </p:spPr>
        <p:txBody>
          <a:bodyPr wrap="none">
            <a:prstTxWarp prst="textNoShape">
              <a:avLst/>
            </a:prstTxWarp>
            <a:spAutoFit/>
          </a:bodyPr>
          <a:lstStyle/>
          <a:p>
            <a:pPr algn="r" eaLnBrk="0" hangingPunct="0"/>
            <a:r>
              <a:rPr lang="en-US" sz="1600">
                <a:solidFill>
                  <a:srgbClr val="008040"/>
                </a:solidFill>
                <a:latin typeface="Times" pitchFamily="-123" charset="0"/>
              </a:rPr>
              <a:t>Primary Chain</a:t>
            </a:r>
          </a:p>
        </p:txBody>
      </p:sp>
      <p:sp>
        <p:nvSpPr>
          <p:cNvPr id="159766" name="Rectangle 33"/>
          <p:cNvSpPr>
            <a:spLocks noChangeArrowheads="1"/>
          </p:cNvSpPr>
          <p:nvPr/>
        </p:nvSpPr>
        <p:spPr bwMode="auto">
          <a:xfrm>
            <a:off x="8005763" y="3848100"/>
            <a:ext cx="1052512" cy="838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767" name="Rectangle 34"/>
          <p:cNvSpPr>
            <a:spLocks noChangeArrowheads="1"/>
          </p:cNvSpPr>
          <p:nvPr/>
        </p:nvSpPr>
        <p:spPr bwMode="auto">
          <a:xfrm>
            <a:off x="2971800" y="2933700"/>
            <a:ext cx="1219200" cy="838200"/>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768" name="AutoShape 35"/>
          <p:cNvSpPr>
            <a:spLocks noChangeArrowheads="1"/>
          </p:cNvSpPr>
          <p:nvPr/>
        </p:nvSpPr>
        <p:spPr bwMode="auto">
          <a:xfrm>
            <a:off x="3124200" y="31242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NIS A</a:t>
            </a:r>
          </a:p>
        </p:txBody>
      </p:sp>
      <p:sp>
        <p:nvSpPr>
          <p:cNvPr id="159769" name="AutoShape 36"/>
          <p:cNvSpPr>
            <a:spLocks noChangeArrowheads="1"/>
          </p:cNvSpPr>
          <p:nvPr/>
        </p:nvSpPr>
        <p:spPr bwMode="auto">
          <a:xfrm>
            <a:off x="8077200" y="4038600"/>
            <a:ext cx="914400" cy="457200"/>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Client</a:t>
            </a:r>
          </a:p>
        </p:txBody>
      </p:sp>
      <p:cxnSp>
        <p:nvCxnSpPr>
          <p:cNvPr id="159770" name="AutoShape 37"/>
          <p:cNvCxnSpPr>
            <a:cxnSpLocks noChangeShapeType="1"/>
          </p:cNvCxnSpPr>
          <p:nvPr/>
        </p:nvCxnSpPr>
        <p:spPr bwMode="auto">
          <a:xfrm rot="10800000" flipV="1">
            <a:off x="5638800" y="4267200"/>
            <a:ext cx="2438400" cy="1295400"/>
          </a:xfrm>
          <a:prstGeom prst="bentConnector3">
            <a:avLst>
              <a:gd name="adj1" fmla="val 6704"/>
            </a:avLst>
          </a:prstGeom>
          <a:noFill/>
          <a:ln w="9525">
            <a:solidFill>
              <a:srgbClr val="E6E6E6"/>
            </a:solidFill>
            <a:prstDash val="dash"/>
            <a:miter lim="800000"/>
            <a:headEnd/>
            <a:tailEnd type="arrow" w="sm" len="sm"/>
          </a:ln>
        </p:spPr>
      </p:cxnSp>
      <p:cxnSp>
        <p:nvCxnSpPr>
          <p:cNvPr id="159771" name="AutoShape 38"/>
          <p:cNvCxnSpPr>
            <a:cxnSpLocks noChangeShapeType="1"/>
          </p:cNvCxnSpPr>
          <p:nvPr/>
        </p:nvCxnSpPr>
        <p:spPr bwMode="auto">
          <a:xfrm rot="10800000" flipV="1">
            <a:off x="5638800" y="4267200"/>
            <a:ext cx="2438400" cy="533400"/>
          </a:xfrm>
          <a:prstGeom prst="bentConnector3">
            <a:avLst>
              <a:gd name="adj1" fmla="val 15884"/>
            </a:avLst>
          </a:prstGeom>
          <a:noFill/>
          <a:ln w="3175">
            <a:solidFill>
              <a:srgbClr val="E6E6E6"/>
            </a:solidFill>
            <a:prstDash val="dash"/>
            <a:miter lim="800000"/>
            <a:headEnd/>
            <a:tailEnd type="arrow" w="sm" len="sm"/>
          </a:ln>
        </p:spPr>
      </p:cxnSp>
      <p:cxnSp>
        <p:nvCxnSpPr>
          <p:cNvPr id="159772" name="AutoShape 39"/>
          <p:cNvCxnSpPr>
            <a:cxnSpLocks noChangeShapeType="1"/>
          </p:cNvCxnSpPr>
          <p:nvPr/>
        </p:nvCxnSpPr>
        <p:spPr bwMode="auto">
          <a:xfrm rot="10800000" flipV="1">
            <a:off x="7315200" y="4267200"/>
            <a:ext cx="762000" cy="914400"/>
          </a:xfrm>
          <a:prstGeom prst="bentConnector3">
            <a:avLst>
              <a:gd name="adj1" fmla="val 35620"/>
            </a:avLst>
          </a:prstGeom>
          <a:noFill/>
          <a:ln w="3175">
            <a:solidFill>
              <a:srgbClr val="E6E6E6"/>
            </a:solidFill>
            <a:prstDash val="dash"/>
            <a:miter lim="800000"/>
            <a:headEnd/>
            <a:tailEnd type="arrow" w="sm" len="sm"/>
          </a:ln>
        </p:spPr>
      </p:cxnSp>
      <p:grpSp>
        <p:nvGrpSpPr>
          <p:cNvPr id="3" name="Group 40"/>
          <p:cNvGrpSpPr>
            <a:grpSpLocks/>
          </p:cNvGrpSpPr>
          <p:nvPr/>
        </p:nvGrpSpPr>
        <p:grpSpPr bwMode="auto">
          <a:xfrm>
            <a:off x="6324600" y="3048000"/>
            <a:ext cx="1066800" cy="762000"/>
            <a:chOff x="3984" y="1920"/>
            <a:chExt cx="672" cy="480"/>
          </a:xfrm>
        </p:grpSpPr>
        <p:sp>
          <p:nvSpPr>
            <p:cNvPr id="159828" name="Rectangle 41"/>
            <p:cNvSpPr>
              <a:spLocks noChangeArrowheads="1"/>
            </p:cNvSpPr>
            <p:nvPr/>
          </p:nvSpPr>
          <p:spPr bwMode="auto">
            <a:xfrm>
              <a:off x="3984" y="1920"/>
              <a:ext cx="672" cy="480"/>
            </a:xfrm>
            <a:prstGeom prst="rect">
              <a:avLst/>
            </a:prstGeom>
            <a:solidFill>
              <a:srgbClr val="FF7274"/>
            </a:solidFill>
            <a:ln w="9525">
              <a:noFill/>
              <a:miter lim="800000"/>
              <a:headEnd/>
              <a:tailEnd/>
            </a:ln>
          </p:spPr>
          <p:txBody>
            <a:bodyPr wrap="none" anchor="ctr">
              <a:prstTxWarp prst="textNoShape">
                <a:avLst/>
              </a:prstTxWarp>
            </a:bodyPr>
            <a:lstStyle/>
            <a:p>
              <a:pPr eaLnBrk="0" hangingPunct="0"/>
              <a:endParaRPr lang="en-US" sz="1800" u="sng"/>
            </a:p>
          </p:txBody>
        </p:sp>
        <p:sp>
          <p:nvSpPr>
            <p:cNvPr id="159829" name="AutoShape 42"/>
            <p:cNvSpPr>
              <a:spLocks noChangeArrowheads="1"/>
            </p:cNvSpPr>
            <p:nvPr/>
          </p:nvSpPr>
          <p:spPr bwMode="auto">
            <a:xfrm>
              <a:off x="4032" y="1968"/>
              <a:ext cx="576" cy="288"/>
            </a:xfrm>
            <a:prstGeom prst="roundRect">
              <a:avLst>
                <a:gd name="adj" fmla="val 10458"/>
              </a:avLst>
            </a:prstGeom>
            <a:gradFill rotWithShape="0">
              <a:gsLst>
                <a:gs pos="0">
                  <a:srgbClr val="FF0000"/>
                </a:gs>
                <a:gs pos="100000">
                  <a:srgbClr val="E6E6E6"/>
                </a:gs>
              </a:gsLst>
              <a:lin ang="18900000" scaled="1"/>
            </a:gradFill>
            <a:ln w="12700">
              <a:solidFill>
                <a:schemeClr val="tx1"/>
              </a:solidFill>
              <a:round/>
              <a:headEnd/>
              <a:tailEnd/>
            </a:ln>
          </p:spPr>
          <p:txBody>
            <a:bodyPr wrap="none" anchor="ctr" anchorCtr="1">
              <a:prstTxWarp prst="textNoShape">
                <a:avLst/>
              </a:prstTxWarp>
            </a:bodyPr>
            <a:lstStyle/>
            <a:p>
              <a:pPr algn="ctr" eaLnBrk="0" hangingPunct="0"/>
              <a:r>
                <a:rPr lang="en-US" sz="1000">
                  <a:latin typeface="Times" pitchFamily="-123" charset="0"/>
                </a:rPr>
                <a:t>Mission</a:t>
              </a:r>
            </a:p>
            <a:p>
              <a:pPr algn="ctr" eaLnBrk="0" hangingPunct="0"/>
              <a:r>
                <a:rPr lang="en-US" sz="1000">
                  <a:latin typeface="Times" pitchFamily="-123" charset="0"/>
                </a:rPr>
                <a:t>Planning</a:t>
              </a:r>
            </a:p>
            <a:p>
              <a:pPr algn="ctr" eaLnBrk="0" hangingPunct="0"/>
              <a:r>
                <a:rPr lang="en-US" sz="1000">
                  <a:latin typeface="Times" pitchFamily="-123" charset="0"/>
                </a:rPr>
                <a:t>System A</a:t>
              </a:r>
            </a:p>
          </p:txBody>
        </p:sp>
      </p:grpSp>
      <p:grpSp>
        <p:nvGrpSpPr>
          <p:cNvPr id="4" name="Group 43"/>
          <p:cNvGrpSpPr>
            <a:grpSpLocks/>
          </p:cNvGrpSpPr>
          <p:nvPr/>
        </p:nvGrpSpPr>
        <p:grpSpPr bwMode="auto">
          <a:xfrm>
            <a:off x="4495800" y="2057400"/>
            <a:ext cx="3071813" cy="2165350"/>
            <a:chOff x="2832" y="1296"/>
            <a:chExt cx="1935" cy="1364"/>
          </a:xfrm>
        </p:grpSpPr>
        <p:sp>
          <p:nvSpPr>
            <p:cNvPr id="159820" name="AutoShape 44"/>
            <p:cNvSpPr>
              <a:spLocks noChangeArrowheads="1"/>
            </p:cNvSpPr>
            <p:nvPr/>
          </p:nvSpPr>
          <p:spPr bwMode="auto">
            <a:xfrm>
              <a:off x="4032" y="1488"/>
              <a:ext cx="576" cy="288"/>
            </a:xfrm>
            <a:prstGeom prst="roundRect">
              <a:avLst>
                <a:gd name="adj" fmla="val 10458"/>
              </a:avLst>
            </a:prstGeom>
            <a:gradFill rotWithShape="0">
              <a:gsLst>
                <a:gs pos="0">
                  <a:srgbClr val="FF000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Archive A</a:t>
              </a:r>
            </a:p>
          </p:txBody>
        </p:sp>
        <p:cxnSp>
          <p:nvCxnSpPr>
            <p:cNvPr id="159821" name="AutoShape 45"/>
            <p:cNvCxnSpPr>
              <a:cxnSpLocks noChangeShapeType="1"/>
            </p:cNvCxnSpPr>
            <p:nvPr/>
          </p:nvCxnSpPr>
          <p:spPr bwMode="auto">
            <a:xfrm rot="10800000">
              <a:off x="3552" y="1920"/>
              <a:ext cx="480" cy="192"/>
            </a:xfrm>
            <a:prstGeom prst="bentConnector3">
              <a:avLst>
                <a:gd name="adj1" fmla="val 50000"/>
              </a:avLst>
            </a:prstGeom>
            <a:noFill/>
            <a:ln w="3175">
              <a:solidFill>
                <a:srgbClr val="FF0000"/>
              </a:solidFill>
              <a:prstDash val="dash"/>
              <a:miter lim="800000"/>
              <a:headEnd/>
              <a:tailEnd type="arrow" w="sm" len="sm"/>
            </a:ln>
          </p:spPr>
        </p:cxnSp>
        <p:cxnSp>
          <p:nvCxnSpPr>
            <p:cNvPr id="159822" name="AutoShape 46"/>
            <p:cNvCxnSpPr>
              <a:cxnSpLocks noChangeShapeType="1"/>
            </p:cNvCxnSpPr>
            <p:nvPr/>
          </p:nvCxnSpPr>
          <p:spPr bwMode="auto">
            <a:xfrm rot="10800000" flipV="1">
              <a:off x="3552" y="2112"/>
              <a:ext cx="480" cy="192"/>
            </a:xfrm>
            <a:prstGeom prst="bentConnector3">
              <a:avLst>
                <a:gd name="adj1" fmla="val 50000"/>
              </a:avLst>
            </a:prstGeom>
            <a:noFill/>
            <a:ln w="3175">
              <a:solidFill>
                <a:srgbClr val="FF0000"/>
              </a:solidFill>
              <a:prstDash val="dash"/>
              <a:miter lim="800000"/>
              <a:headEnd/>
              <a:tailEnd type="arrow" w="sm" len="sm"/>
            </a:ln>
          </p:spPr>
        </p:cxnSp>
        <p:cxnSp>
          <p:nvCxnSpPr>
            <p:cNvPr id="159823" name="AutoShape 47"/>
            <p:cNvCxnSpPr>
              <a:cxnSpLocks noChangeShapeType="1"/>
            </p:cNvCxnSpPr>
            <p:nvPr/>
          </p:nvCxnSpPr>
          <p:spPr bwMode="auto">
            <a:xfrm rot="10800000" flipV="1">
              <a:off x="3552" y="1632"/>
              <a:ext cx="480" cy="192"/>
            </a:xfrm>
            <a:prstGeom prst="bentConnector3">
              <a:avLst>
                <a:gd name="adj1" fmla="val 50000"/>
              </a:avLst>
            </a:prstGeom>
            <a:noFill/>
            <a:ln w="3175">
              <a:solidFill>
                <a:srgbClr val="FF0000"/>
              </a:solidFill>
              <a:prstDash val="dash"/>
              <a:miter lim="800000"/>
              <a:headEnd type="arrow" w="sm" len="sm"/>
              <a:tailEnd type="none" w="sm" len="sm"/>
            </a:ln>
          </p:spPr>
        </p:cxnSp>
        <p:sp>
          <p:nvSpPr>
            <p:cNvPr id="159824" name="AutoShape 48"/>
            <p:cNvSpPr>
              <a:spLocks noChangeArrowheads="1"/>
            </p:cNvSpPr>
            <p:nvPr/>
          </p:nvSpPr>
          <p:spPr bwMode="auto">
            <a:xfrm>
              <a:off x="2976" y="1728"/>
              <a:ext cx="576" cy="288"/>
            </a:xfrm>
            <a:prstGeom prst="roundRect">
              <a:avLst>
                <a:gd name="adj" fmla="val 10458"/>
              </a:avLst>
            </a:prstGeom>
            <a:gradFill rotWithShape="0">
              <a:gsLst>
                <a:gs pos="0">
                  <a:srgbClr val="FF000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Telemetry</a:t>
              </a:r>
            </a:p>
            <a:p>
              <a:pPr algn="ctr" eaLnBrk="0" hangingPunct="0"/>
              <a:r>
                <a:rPr lang="en-US" sz="1000">
                  <a:latin typeface="Times" pitchFamily="-123" charset="0"/>
                </a:rPr>
                <a:t>Server A</a:t>
              </a:r>
            </a:p>
          </p:txBody>
        </p:sp>
        <p:sp>
          <p:nvSpPr>
            <p:cNvPr id="159825" name="AutoShape 49"/>
            <p:cNvSpPr>
              <a:spLocks noChangeArrowheads="1"/>
            </p:cNvSpPr>
            <p:nvPr/>
          </p:nvSpPr>
          <p:spPr bwMode="auto">
            <a:xfrm>
              <a:off x="2976" y="2208"/>
              <a:ext cx="576" cy="288"/>
            </a:xfrm>
            <a:prstGeom prst="roundRect">
              <a:avLst>
                <a:gd name="adj" fmla="val 10458"/>
              </a:avLst>
            </a:prstGeom>
            <a:gradFill rotWithShape="0">
              <a:gsLst>
                <a:gs pos="0">
                  <a:srgbClr val="FF000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Telecommand</a:t>
              </a:r>
            </a:p>
            <a:p>
              <a:pPr algn="ctr" eaLnBrk="0" hangingPunct="0"/>
              <a:r>
                <a:rPr lang="en-US" sz="1000">
                  <a:latin typeface="Times" pitchFamily="-123" charset="0"/>
                </a:rPr>
                <a:t>Server A</a:t>
              </a:r>
            </a:p>
          </p:txBody>
        </p:sp>
        <p:sp>
          <p:nvSpPr>
            <p:cNvPr id="159826" name="Text Box 50"/>
            <p:cNvSpPr txBox="1">
              <a:spLocks noChangeArrowheads="1"/>
            </p:cNvSpPr>
            <p:nvPr/>
          </p:nvSpPr>
          <p:spPr bwMode="auto">
            <a:xfrm>
              <a:off x="3901" y="2448"/>
              <a:ext cx="866" cy="212"/>
            </a:xfrm>
            <a:prstGeom prst="rect">
              <a:avLst/>
            </a:prstGeom>
            <a:solidFill>
              <a:schemeClr val="bg1"/>
            </a:solidFill>
            <a:ln w="9525">
              <a:noFill/>
              <a:miter lim="800000"/>
              <a:headEnd/>
              <a:tailEnd/>
            </a:ln>
          </p:spPr>
          <p:txBody>
            <a:bodyPr wrap="none">
              <a:prstTxWarp prst="textNoShape">
                <a:avLst/>
              </a:prstTxWarp>
              <a:spAutoFit/>
            </a:bodyPr>
            <a:lstStyle/>
            <a:p>
              <a:pPr algn="r" eaLnBrk="0" hangingPunct="0"/>
              <a:r>
                <a:rPr lang="en-US" sz="1600">
                  <a:solidFill>
                    <a:srgbClr val="FF0000"/>
                  </a:solidFill>
                  <a:latin typeface="Times" pitchFamily="-123" charset="0"/>
                </a:rPr>
                <a:t>Primary Chain</a:t>
              </a:r>
            </a:p>
          </p:txBody>
        </p:sp>
        <p:sp>
          <p:nvSpPr>
            <p:cNvPr id="159827" name="Rectangle 51"/>
            <p:cNvSpPr>
              <a:spLocks noChangeArrowheads="1"/>
            </p:cNvSpPr>
            <p:nvPr/>
          </p:nvSpPr>
          <p:spPr bwMode="auto">
            <a:xfrm>
              <a:off x="2832" y="1296"/>
              <a:ext cx="1920" cy="1344"/>
            </a:xfrm>
            <a:prstGeom prst="rect">
              <a:avLst/>
            </a:prstGeom>
            <a:noFill/>
            <a:ln w="19050">
              <a:solidFill>
                <a:srgbClr val="FF0000"/>
              </a:solidFill>
              <a:miter lim="800000"/>
              <a:headEnd/>
              <a:tailEnd/>
            </a:ln>
          </p:spPr>
          <p:txBody>
            <a:bodyPr wrap="none" anchor="ctr">
              <a:prstTxWarp prst="textNoShape">
                <a:avLst/>
              </a:prstTxWarp>
            </a:bodyPr>
            <a:lstStyle/>
            <a:p>
              <a:pPr eaLnBrk="0" hangingPunct="0"/>
              <a:endParaRPr lang="en-US" sz="1800" u="sng"/>
            </a:p>
          </p:txBody>
        </p:sp>
      </p:grpSp>
      <p:grpSp>
        <p:nvGrpSpPr>
          <p:cNvPr id="5" name="Group 52"/>
          <p:cNvGrpSpPr>
            <a:grpSpLocks/>
          </p:cNvGrpSpPr>
          <p:nvPr/>
        </p:nvGrpSpPr>
        <p:grpSpPr bwMode="auto">
          <a:xfrm>
            <a:off x="5638800" y="2971800"/>
            <a:ext cx="2438400" cy="1295400"/>
            <a:chOff x="2736" y="1872"/>
            <a:chExt cx="1536" cy="816"/>
          </a:xfrm>
        </p:grpSpPr>
        <p:cxnSp>
          <p:nvCxnSpPr>
            <p:cNvPr id="159817" name="AutoShape 53"/>
            <p:cNvCxnSpPr>
              <a:cxnSpLocks noChangeShapeType="1"/>
              <a:stCxn id="159769" idx="1"/>
            </p:cNvCxnSpPr>
            <p:nvPr/>
          </p:nvCxnSpPr>
          <p:spPr bwMode="auto">
            <a:xfrm rot="10800000">
              <a:off x="2736" y="1872"/>
              <a:ext cx="1536" cy="816"/>
            </a:xfrm>
            <a:prstGeom prst="bentConnector3">
              <a:avLst>
                <a:gd name="adj1" fmla="val 6769"/>
              </a:avLst>
            </a:prstGeom>
            <a:noFill/>
            <a:ln w="9525">
              <a:solidFill>
                <a:srgbClr val="008040"/>
              </a:solidFill>
              <a:prstDash val="dash"/>
              <a:miter lim="800000"/>
              <a:headEnd/>
              <a:tailEnd type="arrow" w="sm" len="sm"/>
            </a:ln>
          </p:spPr>
        </p:cxnSp>
        <p:cxnSp>
          <p:nvCxnSpPr>
            <p:cNvPr id="159818" name="AutoShape 54"/>
            <p:cNvCxnSpPr>
              <a:cxnSpLocks noChangeShapeType="1"/>
            </p:cNvCxnSpPr>
            <p:nvPr/>
          </p:nvCxnSpPr>
          <p:spPr bwMode="auto">
            <a:xfrm rot="10800000">
              <a:off x="2736" y="2352"/>
              <a:ext cx="1536" cy="336"/>
            </a:xfrm>
            <a:prstGeom prst="bentConnector3">
              <a:avLst>
                <a:gd name="adj1" fmla="val 15884"/>
              </a:avLst>
            </a:prstGeom>
            <a:noFill/>
            <a:ln w="3175">
              <a:solidFill>
                <a:srgbClr val="008040"/>
              </a:solidFill>
              <a:prstDash val="dash"/>
              <a:miter lim="800000"/>
              <a:headEnd/>
              <a:tailEnd type="arrow" w="sm" len="sm"/>
            </a:ln>
          </p:spPr>
        </p:cxnSp>
        <p:cxnSp>
          <p:nvCxnSpPr>
            <p:cNvPr id="159819" name="AutoShape 55"/>
            <p:cNvCxnSpPr>
              <a:cxnSpLocks noChangeShapeType="1"/>
              <a:stCxn id="159769" idx="1"/>
            </p:cNvCxnSpPr>
            <p:nvPr/>
          </p:nvCxnSpPr>
          <p:spPr bwMode="auto">
            <a:xfrm rot="10800000">
              <a:off x="3792" y="2112"/>
              <a:ext cx="480" cy="576"/>
            </a:xfrm>
            <a:prstGeom prst="bentConnector3">
              <a:avLst>
                <a:gd name="adj1" fmla="val 35620"/>
              </a:avLst>
            </a:prstGeom>
            <a:noFill/>
            <a:ln w="9525">
              <a:solidFill>
                <a:srgbClr val="008040"/>
              </a:solidFill>
              <a:prstDash val="dash"/>
              <a:miter lim="800000"/>
              <a:headEnd/>
              <a:tailEnd type="arrow" w="sm" len="sm"/>
            </a:ln>
          </p:spPr>
        </p:cxnSp>
      </p:grpSp>
      <p:cxnSp>
        <p:nvCxnSpPr>
          <p:cNvPr id="159776" name="AutoShape 56"/>
          <p:cNvCxnSpPr>
            <a:cxnSpLocks noChangeShapeType="1"/>
          </p:cNvCxnSpPr>
          <p:nvPr/>
        </p:nvCxnSpPr>
        <p:spPr bwMode="auto">
          <a:xfrm rot="10800000" flipV="1">
            <a:off x="4038600" y="2895600"/>
            <a:ext cx="685800" cy="381000"/>
          </a:xfrm>
          <a:prstGeom prst="bentConnector3">
            <a:avLst>
              <a:gd name="adj1" fmla="val 63889"/>
            </a:avLst>
          </a:prstGeom>
          <a:noFill/>
          <a:ln w="3175">
            <a:solidFill>
              <a:srgbClr val="008040"/>
            </a:solidFill>
            <a:prstDash val="dash"/>
            <a:miter lim="800000"/>
            <a:headEnd type="arrow" w="sm" len="sm"/>
            <a:tailEnd type="none" w="sm" len="sm"/>
          </a:ln>
        </p:spPr>
      </p:cxnSp>
      <p:cxnSp>
        <p:nvCxnSpPr>
          <p:cNvPr id="159777" name="AutoShape 57"/>
          <p:cNvCxnSpPr>
            <a:cxnSpLocks noChangeShapeType="1"/>
          </p:cNvCxnSpPr>
          <p:nvPr/>
        </p:nvCxnSpPr>
        <p:spPr bwMode="auto">
          <a:xfrm rot="10800000">
            <a:off x="4038600" y="3429000"/>
            <a:ext cx="685800" cy="228600"/>
          </a:xfrm>
          <a:prstGeom prst="bentConnector3">
            <a:avLst>
              <a:gd name="adj1" fmla="val 63889"/>
            </a:avLst>
          </a:prstGeom>
          <a:noFill/>
          <a:ln w="3175">
            <a:solidFill>
              <a:srgbClr val="008040"/>
            </a:solidFill>
            <a:prstDash val="dash"/>
            <a:miter lim="800000"/>
            <a:headEnd/>
            <a:tailEnd type="arrow" w="sm" len="sm"/>
          </a:ln>
        </p:spPr>
      </p:cxnSp>
      <p:grpSp>
        <p:nvGrpSpPr>
          <p:cNvPr id="6" name="Group 58"/>
          <p:cNvGrpSpPr>
            <a:grpSpLocks/>
          </p:cNvGrpSpPr>
          <p:nvPr/>
        </p:nvGrpSpPr>
        <p:grpSpPr bwMode="auto">
          <a:xfrm>
            <a:off x="5638800" y="4267200"/>
            <a:ext cx="2438400" cy="1295400"/>
            <a:chOff x="3552" y="2688"/>
            <a:chExt cx="1536" cy="816"/>
          </a:xfrm>
        </p:grpSpPr>
        <p:cxnSp>
          <p:nvCxnSpPr>
            <p:cNvPr id="159814" name="AutoShape 59"/>
            <p:cNvCxnSpPr>
              <a:cxnSpLocks noChangeShapeType="1"/>
            </p:cNvCxnSpPr>
            <p:nvPr/>
          </p:nvCxnSpPr>
          <p:spPr bwMode="auto">
            <a:xfrm rot="10800000" flipV="1">
              <a:off x="3552" y="2688"/>
              <a:ext cx="1536" cy="816"/>
            </a:xfrm>
            <a:prstGeom prst="bentConnector3">
              <a:avLst>
                <a:gd name="adj1" fmla="val 6704"/>
              </a:avLst>
            </a:prstGeom>
            <a:noFill/>
            <a:ln w="9525">
              <a:solidFill>
                <a:srgbClr val="CCCCCC"/>
              </a:solidFill>
              <a:prstDash val="dash"/>
              <a:miter lim="800000"/>
              <a:headEnd/>
              <a:tailEnd type="arrow" w="sm" len="sm"/>
            </a:ln>
          </p:spPr>
        </p:cxnSp>
        <p:cxnSp>
          <p:nvCxnSpPr>
            <p:cNvPr id="159815" name="AutoShape 60"/>
            <p:cNvCxnSpPr>
              <a:cxnSpLocks noChangeShapeType="1"/>
            </p:cNvCxnSpPr>
            <p:nvPr/>
          </p:nvCxnSpPr>
          <p:spPr bwMode="auto">
            <a:xfrm rot="10800000" flipV="1">
              <a:off x="3552" y="2688"/>
              <a:ext cx="1536" cy="336"/>
            </a:xfrm>
            <a:prstGeom prst="bentConnector3">
              <a:avLst>
                <a:gd name="adj1" fmla="val 15884"/>
              </a:avLst>
            </a:prstGeom>
            <a:noFill/>
            <a:ln w="3175">
              <a:solidFill>
                <a:srgbClr val="CCCCCC"/>
              </a:solidFill>
              <a:prstDash val="dash"/>
              <a:miter lim="800000"/>
              <a:headEnd/>
              <a:tailEnd type="arrow" w="sm" len="sm"/>
            </a:ln>
          </p:spPr>
        </p:cxnSp>
        <p:cxnSp>
          <p:nvCxnSpPr>
            <p:cNvPr id="159816" name="AutoShape 61"/>
            <p:cNvCxnSpPr>
              <a:cxnSpLocks noChangeShapeType="1"/>
            </p:cNvCxnSpPr>
            <p:nvPr/>
          </p:nvCxnSpPr>
          <p:spPr bwMode="auto">
            <a:xfrm rot="10800000" flipV="1">
              <a:off x="4608" y="2688"/>
              <a:ext cx="480" cy="576"/>
            </a:xfrm>
            <a:prstGeom prst="bentConnector3">
              <a:avLst>
                <a:gd name="adj1" fmla="val 35620"/>
              </a:avLst>
            </a:prstGeom>
            <a:noFill/>
            <a:ln w="3175">
              <a:solidFill>
                <a:srgbClr val="CCCCCC"/>
              </a:solidFill>
              <a:prstDash val="dash"/>
              <a:miter lim="800000"/>
              <a:headEnd/>
              <a:tailEnd type="arrow" w="sm" len="sm"/>
            </a:ln>
          </p:spPr>
        </p:cxnSp>
      </p:grpSp>
      <p:grpSp>
        <p:nvGrpSpPr>
          <p:cNvPr id="7" name="Group 83"/>
          <p:cNvGrpSpPr>
            <a:grpSpLocks/>
          </p:cNvGrpSpPr>
          <p:nvPr/>
        </p:nvGrpSpPr>
        <p:grpSpPr bwMode="auto">
          <a:xfrm>
            <a:off x="4038600" y="2895600"/>
            <a:ext cx="4038600" cy="1371600"/>
            <a:chOff x="2544" y="1824"/>
            <a:chExt cx="2544" cy="864"/>
          </a:xfrm>
        </p:grpSpPr>
        <p:grpSp>
          <p:nvGrpSpPr>
            <p:cNvPr id="8" name="Group 84"/>
            <p:cNvGrpSpPr>
              <a:grpSpLocks/>
            </p:cNvGrpSpPr>
            <p:nvPr/>
          </p:nvGrpSpPr>
          <p:grpSpPr bwMode="auto">
            <a:xfrm>
              <a:off x="3552" y="1872"/>
              <a:ext cx="1536" cy="816"/>
              <a:chOff x="2736" y="1872"/>
              <a:chExt cx="1536" cy="816"/>
            </a:xfrm>
          </p:grpSpPr>
          <p:cxnSp>
            <p:nvCxnSpPr>
              <p:cNvPr id="159811" name="AutoShape 85"/>
              <p:cNvCxnSpPr>
                <a:cxnSpLocks noChangeShapeType="1"/>
              </p:cNvCxnSpPr>
              <p:nvPr/>
            </p:nvCxnSpPr>
            <p:spPr bwMode="auto">
              <a:xfrm rot="10800000">
                <a:off x="2736" y="1872"/>
                <a:ext cx="1536" cy="816"/>
              </a:xfrm>
              <a:prstGeom prst="bentConnector3">
                <a:avLst>
                  <a:gd name="adj1" fmla="val 6769"/>
                </a:avLst>
              </a:prstGeom>
              <a:noFill/>
              <a:ln w="9525">
                <a:solidFill>
                  <a:srgbClr val="FF0000"/>
                </a:solidFill>
                <a:prstDash val="dash"/>
                <a:miter lim="800000"/>
                <a:headEnd/>
                <a:tailEnd type="arrow" w="sm" len="sm"/>
              </a:ln>
            </p:spPr>
          </p:cxnSp>
          <p:cxnSp>
            <p:nvCxnSpPr>
              <p:cNvPr id="159812" name="AutoShape 86"/>
              <p:cNvCxnSpPr>
                <a:cxnSpLocks noChangeShapeType="1"/>
              </p:cNvCxnSpPr>
              <p:nvPr/>
            </p:nvCxnSpPr>
            <p:spPr bwMode="auto">
              <a:xfrm rot="10800000">
                <a:off x="2736" y="2352"/>
                <a:ext cx="1536" cy="336"/>
              </a:xfrm>
              <a:prstGeom prst="bentConnector3">
                <a:avLst>
                  <a:gd name="adj1" fmla="val 15884"/>
                </a:avLst>
              </a:prstGeom>
              <a:noFill/>
              <a:ln w="3175">
                <a:solidFill>
                  <a:srgbClr val="FF0000"/>
                </a:solidFill>
                <a:prstDash val="dash"/>
                <a:miter lim="800000"/>
                <a:headEnd/>
                <a:tailEnd type="arrow" w="sm" len="sm"/>
              </a:ln>
            </p:spPr>
          </p:cxnSp>
          <p:cxnSp>
            <p:nvCxnSpPr>
              <p:cNvPr id="159813" name="AutoShape 87"/>
              <p:cNvCxnSpPr>
                <a:cxnSpLocks noChangeShapeType="1"/>
              </p:cNvCxnSpPr>
              <p:nvPr/>
            </p:nvCxnSpPr>
            <p:spPr bwMode="auto">
              <a:xfrm rot="10800000">
                <a:off x="3792" y="2112"/>
                <a:ext cx="480" cy="576"/>
              </a:xfrm>
              <a:prstGeom prst="bentConnector3">
                <a:avLst>
                  <a:gd name="adj1" fmla="val 35620"/>
                </a:avLst>
              </a:prstGeom>
              <a:noFill/>
              <a:ln w="9525">
                <a:solidFill>
                  <a:srgbClr val="FF0000"/>
                </a:solidFill>
                <a:prstDash val="dash"/>
                <a:miter lim="800000"/>
                <a:headEnd/>
                <a:tailEnd type="arrow" w="sm" len="sm"/>
              </a:ln>
            </p:spPr>
          </p:cxnSp>
        </p:grpSp>
        <p:cxnSp>
          <p:nvCxnSpPr>
            <p:cNvPr id="159809" name="AutoShape 88"/>
            <p:cNvCxnSpPr>
              <a:cxnSpLocks noChangeShapeType="1"/>
            </p:cNvCxnSpPr>
            <p:nvPr/>
          </p:nvCxnSpPr>
          <p:spPr bwMode="auto">
            <a:xfrm rot="10800000" flipV="1">
              <a:off x="2544" y="1824"/>
              <a:ext cx="432" cy="240"/>
            </a:xfrm>
            <a:prstGeom prst="bentConnector3">
              <a:avLst>
                <a:gd name="adj1" fmla="val 63889"/>
              </a:avLst>
            </a:prstGeom>
            <a:noFill/>
            <a:ln w="3175">
              <a:solidFill>
                <a:srgbClr val="FF0000"/>
              </a:solidFill>
              <a:prstDash val="dash"/>
              <a:miter lim="800000"/>
              <a:headEnd type="arrow" w="sm" len="sm"/>
              <a:tailEnd type="none" w="sm" len="sm"/>
            </a:ln>
          </p:spPr>
        </p:cxnSp>
        <p:cxnSp>
          <p:nvCxnSpPr>
            <p:cNvPr id="159810" name="AutoShape 89"/>
            <p:cNvCxnSpPr>
              <a:cxnSpLocks noChangeShapeType="1"/>
            </p:cNvCxnSpPr>
            <p:nvPr/>
          </p:nvCxnSpPr>
          <p:spPr bwMode="auto">
            <a:xfrm rot="10800000">
              <a:off x="2544" y="2160"/>
              <a:ext cx="432" cy="144"/>
            </a:xfrm>
            <a:prstGeom prst="bentConnector3">
              <a:avLst>
                <a:gd name="adj1" fmla="val 63889"/>
              </a:avLst>
            </a:prstGeom>
            <a:noFill/>
            <a:ln w="3175">
              <a:solidFill>
                <a:srgbClr val="FF0000"/>
              </a:solidFill>
              <a:prstDash val="dash"/>
              <a:miter lim="800000"/>
              <a:headEnd/>
              <a:tailEnd type="arrow" w="sm" len="sm"/>
            </a:ln>
          </p:spPr>
        </p:cxnSp>
      </p:grpSp>
      <p:sp>
        <p:nvSpPr>
          <p:cNvPr id="159780" name="AutoShape 90"/>
          <p:cNvSpPr>
            <a:spLocks noChangeArrowheads="1"/>
          </p:cNvSpPr>
          <p:nvPr/>
        </p:nvSpPr>
        <p:spPr bwMode="auto">
          <a:xfrm>
            <a:off x="6172200" y="3429000"/>
            <a:ext cx="381000" cy="381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800" u="sng"/>
          </a:p>
        </p:txBody>
      </p:sp>
      <p:grpSp>
        <p:nvGrpSpPr>
          <p:cNvPr id="9" name="Group 91"/>
          <p:cNvGrpSpPr>
            <a:grpSpLocks/>
          </p:cNvGrpSpPr>
          <p:nvPr/>
        </p:nvGrpSpPr>
        <p:grpSpPr bwMode="auto">
          <a:xfrm>
            <a:off x="4610100" y="2552700"/>
            <a:ext cx="2047875" cy="1533525"/>
            <a:chOff x="2904" y="1608"/>
            <a:chExt cx="1290" cy="966"/>
          </a:xfrm>
        </p:grpSpPr>
        <p:sp>
          <p:nvSpPr>
            <p:cNvPr id="159805" name="AutoShape 92"/>
            <p:cNvSpPr>
              <a:spLocks noChangeArrowheads="1"/>
            </p:cNvSpPr>
            <p:nvPr/>
          </p:nvSpPr>
          <p:spPr bwMode="auto">
            <a:xfrm>
              <a:off x="3954" y="1608"/>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800" u="sng"/>
            </a:p>
          </p:txBody>
        </p:sp>
        <p:sp>
          <p:nvSpPr>
            <p:cNvPr id="159806" name="AutoShape 93"/>
            <p:cNvSpPr>
              <a:spLocks noChangeArrowheads="1"/>
            </p:cNvSpPr>
            <p:nvPr/>
          </p:nvSpPr>
          <p:spPr bwMode="auto">
            <a:xfrm>
              <a:off x="2904" y="1854"/>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800" u="sng"/>
            </a:p>
          </p:txBody>
        </p:sp>
        <p:sp>
          <p:nvSpPr>
            <p:cNvPr id="159807" name="AutoShape 94"/>
            <p:cNvSpPr>
              <a:spLocks noChangeArrowheads="1"/>
            </p:cNvSpPr>
            <p:nvPr/>
          </p:nvSpPr>
          <p:spPr bwMode="auto">
            <a:xfrm>
              <a:off x="2904" y="2334"/>
              <a:ext cx="240"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prstTxWarp prst="textNoShape">
                <a:avLst/>
              </a:prstTxWarp>
            </a:bodyPr>
            <a:lstStyle/>
            <a:p>
              <a:pPr eaLnBrk="0" hangingPunct="0"/>
              <a:endParaRPr lang="en-US" sz="1800" u="sng"/>
            </a:p>
          </p:txBody>
        </p:sp>
      </p:grpSp>
      <p:cxnSp>
        <p:nvCxnSpPr>
          <p:cNvPr id="159782" name="AutoShape 95"/>
          <p:cNvCxnSpPr>
            <a:cxnSpLocks noChangeShapeType="1"/>
          </p:cNvCxnSpPr>
          <p:nvPr/>
        </p:nvCxnSpPr>
        <p:spPr bwMode="auto">
          <a:xfrm rot="10800000">
            <a:off x="4029075" y="3352800"/>
            <a:ext cx="685800" cy="1447800"/>
          </a:xfrm>
          <a:prstGeom prst="bentConnector3">
            <a:avLst>
              <a:gd name="adj1" fmla="val 46523"/>
            </a:avLst>
          </a:prstGeom>
          <a:noFill/>
          <a:ln w="9525">
            <a:solidFill>
              <a:srgbClr val="CCCCCC"/>
            </a:solidFill>
            <a:prstDash val="dash"/>
            <a:miter lim="800000"/>
            <a:headEnd/>
            <a:tailEnd type="arrow" w="sm" len="sm"/>
          </a:ln>
        </p:spPr>
      </p:cxnSp>
      <p:cxnSp>
        <p:nvCxnSpPr>
          <p:cNvPr id="159783" name="AutoShape 96"/>
          <p:cNvCxnSpPr>
            <a:cxnSpLocks noChangeShapeType="1"/>
          </p:cNvCxnSpPr>
          <p:nvPr/>
        </p:nvCxnSpPr>
        <p:spPr bwMode="auto">
          <a:xfrm>
            <a:off x="4029075" y="3352800"/>
            <a:ext cx="685800" cy="2209800"/>
          </a:xfrm>
          <a:prstGeom prst="bentConnector3">
            <a:avLst>
              <a:gd name="adj1" fmla="val 44213"/>
            </a:avLst>
          </a:prstGeom>
          <a:noFill/>
          <a:ln w="9525">
            <a:solidFill>
              <a:srgbClr val="008040"/>
            </a:solidFill>
            <a:prstDash val="dash"/>
            <a:miter lim="800000"/>
            <a:headEnd/>
            <a:tailEnd type="arrow" w="sm" len="sm"/>
          </a:ln>
        </p:spPr>
      </p:cxnSp>
      <p:sp>
        <p:nvSpPr>
          <p:cNvPr id="159784" name="Rectangle 98"/>
          <p:cNvSpPr>
            <a:spLocks noChangeArrowheads="1"/>
          </p:cNvSpPr>
          <p:nvPr/>
        </p:nvSpPr>
        <p:spPr bwMode="auto">
          <a:xfrm>
            <a:off x="8174038" y="5054600"/>
            <a:ext cx="184150" cy="366713"/>
          </a:xfrm>
          <a:prstGeom prst="rect">
            <a:avLst/>
          </a:prstGeom>
          <a:noFill/>
          <a:ln w="12700">
            <a:noFill/>
            <a:miter lim="800000"/>
            <a:headEnd/>
            <a:tailEnd/>
          </a:ln>
        </p:spPr>
        <p:txBody>
          <a:bodyPr wrap="none">
            <a:prstTxWarp prst="textNoShape">
              <a:avLst/>
            </a:prstTxWarp>
            <a:spAutoFit/>
          </a:bodyPr>
          <a:lstStyle/>
          <a:p>
            <a:pPr eaLnBrk="0" hangingPunct="0"/>
            <a:endParaRPr lang="en-US" sz="1800" u="sng"/>
          </a:p>
        </p:txBody>
      </p:sp>
      <p:grpSp>
        <p:nvGrpSpPr>
          <p:cNvPr id="10" name="Group 101"/>
          <p:cNvGrpSpPr>
            <a:grpSpLocks/>
          </p:cNvGrpSpPr>
          <p:nvPr/>
        </p:nvGrpSpPr>
        <p:grpSpPr bwMode="auto">
          <a:xfrm>
            <a:off x="4495800" y="4267200"/>
            <a:ext cx="3189288" cy="2144713"/>
            <a:chOff x="2832" y="2688"/>
            <a:chExt cx="2009" cy="1351"/>
          </a:xfrm>
        </p:grpSpPr>
        <p:sp>
          <p:nvSpPr>
            <p:cNvPr id="159786" name="Rectangle 63"/>
            <p:cNvSpPr>
              <a:spLocks noChangeArrowheads="1"/>
            </p:cNvSpPr>
            <p:nvPr/>
          </p:nvSpPr>
          <p:spPr bwMode="auto">
            <a:xfrm>
              <a:off x="2832" y="2695"/>
              <a:ext cx="1920" cy="1344"/>
            </a:xfrm>
            <a:prstGeom prst="rect">
              <a:avLst/>
            </a:prstGeom>
            <a:noFill/>
            <a:ln w="19050">
              <a:solidFill>
                <a:srgbClr val="CCCCCC"/>
              </a:solidFill>
              <a:miter lim="800000"/>
              <a:headEnd/>
              <a:tailEnd/>
            </a:ln>
          </p:spPr>
          <p:txBody>
            <a:bodyPr wrap="none" anchor="ctr">
              <a:prstTxWarp prst="textNoShape">
                <a:avLst/>
              </a:prstTxWarp>
            </a:bodyPr>
            <a:lstStyle/>
            <a:p>
              <a:pPr algn="ctr" eaLnBrk="0" hangingPunct="0"/>
              <a:endParaRPr lang="en-US"/>
            </a:p>
          </p:txBody>
        </p:sp>
        <p:sp>
          <p:nvSpPr>
            <p:cNvPr id="159787" name="Rectangle 64"/>
            <p:cNvSpPr>
              <a:spLocks noChangeArrowheads="1"/>
            </p:cNvSpPr>
            <p:nvPr/>
          </p:nvSpPr>
          <p:spPr bwMode="auto">
            <a:xfrm flipV="1">
              <a:off x="3936" y="2983"/>
              <a:ext cx="768" cy="100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788" name="Rectangle 65"/>
            <p:cNvSpPr>
              <a:spLocks noChangeArrowheads="1"/>
            </p:cNvSpPr>
            <p:nvPr/>
          </p:nvSpPr>
          <p:spPr bwMode="auto">
            <a:xfrm flipV="1">
              <a:off x="2880" y="2743"/>
              <a:ext cx="768" cy="1056"/>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59789" name="AutoShape 66"/>
            <p:cNvSpPr>
              <a:spLocks noChangeArrowheads="1"/>
            </p:cNvSpPr>
            <p:nvPr/>
          </p:nvSpPr>
          <p:spPr bwMode="auto">
            <a:xfrm>
              <a:off x="4032" y="3607"/>
              <a:ext cx="576" cy="288"/>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Archive B</a:t>
              </a:r>
              <a:endParaRPr lang="en-US" sz="1000">
                <a:solidFill>
                  <a:schemeClr val="bg2"/>
                </a:solidFill>
                <a:latin typeface="Times" pitchFamily="-123" charset="0"/>
              </a:endParaRPr>
            </a:p>
          </p:txBody>
        </p:sp>
        <p:sp>
          <p:nvSpPr>
            <p:cNvPr id="159790" name="AutoShape 67"/>
            <p:cNvSpPr>
              <a:spLocks noChangeArrowheads="1"/>
            </p:cNvSpPr>
            <p:nvPr/>
          </p:nvSpPr>
          <p:spPr bwMode="auto">
            <a:xfrm>
              <a:off x="4032" y="3127"/>
              <a:ext cx="576" cy="288"/>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Mission</a:t>
              </a:r>
            </a:p>
            <a:p>
              <a:pPr algn="ctr" eaLnBrk="0" hangingPunct="0"/>
              <a:r>
                <a:rPr lang="en-US" sz="1000">
                  <a:solidFill>
                    <a:srgbClr val="5D5D5D"/>
                  </a:solidFill>
                  <a:latin typeface="Times" pitchFamily="-123" charset="0"/>
                </a:rPr>
                <a:t>Planning</a:t>
              </a:r>
            </a:p>
            <a:p>
              <a:pPr algn="ctr" eaLnBrk="0" hangingPunct="0"/>
              <a:r>
                <a:rPr lang="en-US" sz="1000">
                  <a:solidFill>
                    <a:srgbClr val="5D5D5D"/>
                  </a:solidFill>
                  <a:latin typeface="Times" pitchFamily="-123" charset="0"/>
                </a:rPr>
                <a:t>System B</a:t>
              </a:r>
              <a:endParaRPr lang="en-US" sz="1000">
                <a:solidFill>
                  <a:schemeClr val="bg2"/>
                </a:solidFill>
                <a:latin typeface="Times" pitchFamily="-123" charset="0"/>
              </a:endParaRPr>
            </a:p>
          </p:txBody>
        </p:sp>
        <p:cxnSp>
          <p:nvCxnSpPr>
            <p:cNvPr id="159791" name="AutoShape 68"/>
            <p:cNvCxnSpPr>
              <a:cxnSpLocks noChangeShapeType="1"/>
              <a:stCxn id="159790" idx="1"/>
            </p:cNvCxnSpPr>
            <p:nvPr/>
          </p:nvCxnSpPr>
          <p:spPr bwMode="auto">
            <a:xfrm rot="10800000" flipV="1">
              <a:off x="3552" y="3271"/>
              <a:ext cx="480" cy="192"/>
            </a:xfrm>
            <a:prstGeom prst="bentConnector3">
              <a:avLst>
                <a:gd name="adj1" fmla="val 50000"/>
              </a:avLst>
            </a:prstGeom>
            <a:noFill/>
            <a:ln w="3175">
              <a:solidFill>
                <a:schemeClr val="tx1"/>
              </a:solidFill>
              <a:prstDash val="dash"/>
              <a:miter lim="800000"/>
              <a:headEnd/>
              <a:tailEnd type="arrow" w="sm" len="sm"/>
            </a:ln>
          </p:spPr>
        </p:cxnSp>
        <p:cxnSp>
          <p:nvCxnSpPr>
            <p:cNvPr id="159792" name="AutoShape 69"/>
            <p:cNvCxnSpPr>
              <a:cxnSpLocks noChangeShapeType="1"/>
              <a:stCxn id="159790" idx="1"/>
            </p:cNvCxnSpPr>
            <p:nvPr/>
          </p:nvCxnSpPr>
          <p:spPr bwMode="auto">
            <a:xfrm rot="10800000">
              <a:off x="3552" y="3079"/>
              <a:ext cx="480" cy="192"/>
            </a:xfrm>
            <a:prstGeom prst="bentConnector3">
              <a:avLst>
                <a:gd name="adj1" fmla="val 50000"/>
              </a:avLst>
            </a:prstGeom>
            <a:noFill/>
            <a:ln w="3175">
              <a:solidFill>
                <a:schemeClr val="tx1"/>
              </a:solidFill>
              <a:prstDash val="dash"/>
              <a:miter lim="800000"/>
              <a:headEnd/>
              <a:tailEnd type="arrow" w="sm" len="sm"/>
            </a:ln>
          </p:spPr>
        </p:cxnSp>
        <p:cxnSp>
          <p:nvCxnSpPr>
            <p:cNvPr id="159793" name="AutoShape 70"/>
            <p:cNvCxnSpPr>
              <a:cxnSpLocks noChangeShapeType="1"/>
              <a:stCxn id="159789" idx="1"/>
            </p:cNvCxnSpPr>
            <p:nvPr/>
          </p:nvCxnSpPr>
          <p:spPr bwMode="auto">
            <a:xfrm rot="10800000">
              <a:off x="3552" y="3559"/>
              <a:ext cx="480" cy="192"/>
            </a:xfrm>
            <a:prstGeom prst="bentConnector3">
              <a:avLst>
                <a:gd name="adj1" fmla="val 50000"/>
              </a:avLst>
            </a:prstGeom>
            <a:noFill/>
            <a:ln w="3175">
              <a:solidFill>
                <a:schemeClr val="tx1"/>
              </a:solidFill>
              <a:prstDash val="dash"/>
              <a:miter lim="800000"/>
              <a:headEnd type="arrow" w="sm" len="sm"/>
              <a:tailEnd type="none" w="sm" len="sm"/>
            </a:ln>
          </p:spPr>
        </p:cxnSp>
        <p:sp>
          <p:nvSpPr>
            <p:cNvPr id="159794" name="AutoShape 71"/>
            <p:cNvSpPr>
              <a:spLocks noChangeArrowheads="1"/>
            </p:cNvSpPr>
            <p:nvPr/>
          </p:nvSpPr>
          <p:spPr bwMode="auto">
            <a:xfrm>
              <a:off x="2976" y="3367"/>
              <a:ext cx="576" cy="288"/>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Telemetry</a:t>
              </a:r>
            </a:p>
            <a:p>
              <a:pPr algn="ctr" eaLnBrk="0" hangingPunct="0"/>
              <a:r>
                <a:rPr lang="en-US" sz="1000">
                  <a:solidFill>
                    <a:srgbClr val="5D5D5D"/>
                  </a:solidFill>
                  <a:latin typeface="Times" pitchFamily="-123" charset="0"/>
                </a:rPr>
                <a:t>Server B</a:t>
              </a:r>
              <a:endParaRPr lang="en-US" sz="1000">
                <a:solidFill>
                  <a:schemeClr val="bg2"/>
                </a:solidFill>
                <a:latin typeface="Times" pitchFamily="-123" charset="0"/>
              </a:endParaRPr>
            </a:p>
          </p:txBody>
        </p:sp>
        <p:sp>
          <p:nvSpPr>
            <p:cNvPr id="159795" name="AutoShape 72"/>
            <p:cNvSpPr>
              <a:spLocks noChangeArrowheads="1"/>
            </p:cNvSpPr>
            <p:nvPr/>
          </p:nvSpPr>
          <p:spPr bwMode="auto">
            <a:xfrm>
              <a:off x="2976" y="2887"/>
              <a:ext cx="576" cy="288"/>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solidFill>
                    <a:srgbClr val="5D5D5D"/>
                  </a:solidFill>
                  <a:latin typeface="Times" pitchFamily="-123" charset="0"/>
                </a:rPr>
                <a:t>Telecommand</a:t>
              </a:r>
            </a:p>
            <a:p>
              <a:pPr algn="ctr" eaLnBrk="0" hangingPunct="0"/>
              <a:r>
                <a:rPr lang="en-US" sz="1000">
                  <a:solidFill>
                    <a:srgbClr val="5D5D5D"/>
                  </a:solidFill>
                  <a:latin typeface="Times" pitchFamily="-123" charset="0"/>
                </a:rPr>
                <a:t>Server B</a:t>
              </a:r>
              <a:endParaRPr lang="en-US" sz="1000">
                <a:solidFill>
                  <a:schemeClr val="bg2"/>
                </a:solidFill>
                <a:latin typeface="Times" pitchFamily="-123" charset="0"/>
              </a:endParaRPr>
            </a:p>
          </p:txBody>
        </p:sp>
        <p:sp>
          <p:nvSpPr>
            <p:cNvPr id="159796" name="Text Box 74"/>
            <p:cNvSpPr txBox="1">
              <a:spLocks noChangeArrowheads="1"/>
            </p:cNvSpPr>
            <p:nvPr/>
          </p:nvSpPr>
          <p:spPr bwMode="auto">
            <a:xfrm>
              <a:off x="3932" y="2690"/>
              <a:ext cx="909" cy="212"/>
            </a:xfrm>
            <a:prstGeom prst="rect">
              <a:avLst/>
            </a:prstGeom>
            <a:noFill/>
            <a:ln w="9525">
              <a:noFill/>
              <a:miter lim="800000"/>
              <a:headEnd/>
              <a:tailEnd/>
            </a:ln>
          </p:spPr>
          <p:txBody>
            <a:bodyPr wrap="none">
              <a:prstTxWarp prst="textNoShape">
                <a:avLst/>
              </a:prstTxWarp>
              <a:spAutoFit/>
            </a:bodyPr>
            <a:lstStyle/>
            <a:p>
              <a:pPr algn="r" eaLnBrk="0" hangingPunct="0"/>
              <a:r>
                <a:rPr lang="en-US" sz="1600">
                  <a:solidFill>
                    <a:srgbClr val="008040"/>
                  </a:solidFill>
                  <a:latin typeface="Times" pitchFamily="-123" charset="0"/>
                </a:rPr>
                <a:t>Backup Chain  </a:t>
              </a:r>
            </a:p>
          </p:txBody>
        </p:sp>
        <p:sp>
          <p:nvSpPr>
            <p:cNvPr id="159797" name="AutoShape 75"/>
            <p:cNvSpPr>
              <a:spLocks noChangeArrowheads="1"/>
            </p:cNvSpPr>
            <p:nvPr/>
          </p:nvSpPr>
          <p:spPr bwMode="auto">
            <a:xfrm>
              <a:off x="4032" y="3607"/>
              <a:ext cx="576" cy="288"/>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Archive B</a:t>
              </a:r>
            </a:p>
          </p:txBody>
        </p:sp>
        <p:sp>
          <p:nvSpPr>
            <p:cNvPr id="159798" name="AutoShape 76"/>
            <p:cNvSpPr>
              <a:spLocks noChangeArrowheads="1"/>
            </p:cNvSpPr>
            <p:nvPr/>
          </p:nvSpPr>
          <p:spPr bwMode="auto">
            <a:xfrm>
              <a:off x="4032" y="3127"/>
              <a:ext cx="576" cy="288"/>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Mission</a:t>
              </a:r>
            </a:p>
            <a:p>
              <a:pPr algn="ctr" eaLnBrk="0" hangingPunct="0"/>
              <a:r>
                <a:rPr lang="en-US" sz="1000">
                  <a:latin typeface="Times" pitchFamily="-123" charset="0"/>
                </a:rPr>
                <a:t>Planning</a:t>
              </a:r>
            </a:p>
            <a:p>
              <a:pPr algn="ctr" eaLnBrk="0" hangingPunct="0"/>
              <a:r>
                <a:rPr lang="en-US" sz="1000">
                  <a:latin typeface="Times" pitchFamily="-123" charset="0"/>
                </a:rPr>
                <a:t>System B</a:t>
              </a:r>
            </a:p>
          </p:txBody>
        </p:sp>
        <p:cxnSp>
          <p:nvCxnSpPr>
            <p:cNvPr id="159799" name="AutoShape 77"/>
            <p:cNvCxnSpPr>
              <a:cxnSpLocks noChangeShapeType="1"/>
              <a:stCxn id="159798" idx="1"/>
            </p:cNvCxnSpPr>
            <p:nvPr/>
          </p:nvCxnSpPr>
          <p:spPr bwMode="auto">
            <a:xfrm rot="10800000" flipV="1">
              <a:off x="3552" y="3271"/>
              <a:ext cx="480" cy="192"/>
            </a:xfrm>
            <a:prstGeom prst="bentConnector3">
              <a:avLst>
                <a:gd name="adj1" fmla="val 50000"/>
              </a:avLst>
            </a:prstGeom>
            <a:noFill/>
            <a:ln w="3175">
              <a:solidFill>
                <a:srgbClr val="008040"/>
              </a:solidFill>
              <a:prstDash val="dash"/>
              <a:miter lim="800000"/>
              <a:headEnd/>
              <a:tailEnd type="arrow" w="sm" len="sm"/>
            </a:ln>
          </p:spPr>
        </p:cxnSp>
        <p:cxnSp>
          <p:nvCxnSpPr>
            <p:cNvPr id="159800" name="AutoShape 78"/>
            <p:cNvCxnSpPr>
              <a:cxnSpLocks noChangeShapeType="1"/>
              <a:stCxn id="159798" idx="1"/>
            </p:cNvCxnSpPr>
            <p:nvPr/>
          </p:nvCxnSpPr>
          <p:spPr bwMode="auto">
            <a:xfrm rot="10800000">
              <a:off x="3552" y="3079"/>
              <a:ext cx="480" cy="192"/>
            </a:xfrm>
            <a:prstGeom prst="bentConnector3">
              <a:avLst>
                <a:gd name="adj1" fmla="val 50000"/>
              </a:avLst>
            </a:prstGeom>
            <a:noFill/>
            <a:ln w="3175">
              <a:solidFill>
                <a:srgbClr val="008040"/>
              </a:solidFill>
              <a:prstDash val="dash"/>
              <a:miter lim="800000"/>
              <a:headEnd/>
              <a:tailEnd type="arrow" w="sm" len="sm"/>
            </a:ln>
          </p:spPr>
        </p:cxnSp>
        <p:cxnSp>
          <p:nvCxnSpPr>
            <p:cNvPr id="159801" name="AutoShape 79"/>
            <p:cNvCxnSpPr>
              <a:cxnSpLocks noChangeShapeType="1"/>
              <a:stCxn id="159797" idx="1"/>
            </p:cNvCxnSpPr>
            <p:nvPr/>
          </p:nvCxnSpPr>
          <p:spPr bwMode="auto">
            <a:xfrm rot="10800000">
              <a:off x="3552" y="3559"/>
              <a:ext cx="480" cy="192"/>
            </a:xfrm>
            <a:prstGeom prst="bentConnector3">
              <a:avLst>
                <a:gd name="adj1" fmla="val 50000"/>
              </a:avLst>
            </a:prstGeom>
            <a:noFill/>
            <a:ln w="3175">
              <a:solidFill>
                <a:srgbClr val="008040"/>
              </a:solidFill>
              <a:prstDash val="dash"/>
              <a:miter lim="800000"/>
              <a:headEnd type="arrow" w="sm" len="sm"/>
              <a:tailEnd type="none" w="sm" len="sm"/>
            </a:ln>
          </p:spPr>
        </p:cxnSp>
        <p:sp>
          <p:nvSpPr>
            <p:cNvPr id="159802" name="AutoShape 80"/>
            <p:cNvSpPr>
              <a:spLocks noChangeArrowheads="1"/>
            </p:cNvSpPr>
            <p:nvPr/>
          </p:nvSpPr>
          <p:spPr bwMode="auto">
            <a:xfrm>
              <a:off x="2976" y="3367"/>
              <a:ext cx="576" cy="288"/>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Telemetry</a:t>
              </a:r>
            </a:p>
            <a:p>
              <a:pPr algn="ctr" eaLnBrk="0" hangingPunct="0"/>
              <a:r>
                <a:rPr lang="en-US" sz="1000">
                  <a:latin typeface="Times" pitchFamily="-123" charset="0"/>
                </a:rPr>
                <a:t>Server B</a:t>
              </a:r>
            </a:p>
          </p:txBody>
        </p:sp>
        <p:sp>
          <p:nvSpPr>
            <p:cNvPr id="159803" name="AutoShape 81"/>
            <p:cNvSpPr>
              <a:spLocks noChangeArrowheads="1"/>
            </p:cNvSpPr>
            <p:nvPr/>
          </p:nvSpPr>
          <p:spPr bwMode="auto">
            <a:xfrm>
              <a:off x="2976" y="2887"/>
              <a:ext cx="576" cy="288"/>
            </a:xfrm>
            <a:prstGeom prst="roundRect">
              <a:avLst>
                <a:gd name="adj" fmla="val 10458"/>
              </a:avLst>
            </a:prstGeom>
            <a:gradFill rotWithShape="0">
              <a:gsLst>
                <a:gs pos="0">
                  <a:srgbClr val="008040"/>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r>
                <a:rPr lang="en-US" sz="1000">
                  <a:latin typeface="Times" pitchFamily="-123" charset="0"/>
                </a:rPr>
                <a:t>Telecommand</a:t>
              </a:r>
            </a:p>
            <a:p>
              <a:pPr algn="ctr" eaLnBrk="0" hangingPunct="0"/>
              <a:r>
                <a:rPr lang="en-US" sz="1000">
                  <a:latin typeface="Times" pitchFamily="-123" charset="0"/>
                </a:rPr>
                <a:t>Server B</a:t>
              </a:r>
            </a:p>
          </p:txBody>
        </p:sp>
        <p:sp>
          <p:nvSpPr>
            <p:cNvPr id="159804" name="Rectangle 82"/>
            <p:cNvSpPr>
              <a:spLocks noChangeArrowheads="1"/>
            </p:cNvSpPr>
            <p:nvPr/>
          </p:nvSpPr>
          <p:spPr bwMode="auto">
            <a:xfrm>
              <a:off x="2839" y="2688"/>
              <a:ext cx="1920" cy="1344"/>
            </a:xfrm>
            <a:prstGeom prst="rect">
              <a:avLst/>
            </a:prstGeom>
            <a:noFill/>
            <a:ln w="19050">
              <a:solidFill>
                <a:srgbClr val="008040"/>
              </a:solidFill>
              <a:miter lim="800000"/>
              <a:headEnd/>
              <a:tailEnd/>
            </a:ln>
          </p:spPr>
          <p:txBody>
            <a:bodyPr wrap="none" anchor="ctr">
              <a:prstTxWarp prst="textNoShape">
                <a:avLst/>
              </a:prstTxWarp>
            </a:bodyPr>
            <a:lstStyle/>
            <a:p>
              <a:pPr algn="ct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E4A4533C-3C52-433C-8000-DDE045A9E277}" type="slidenum">
              <a:rPr lang="en-US" sz="1400"/>
              <a:pPr algn="r" eaLnBrk="0" hangingPunct="0"/>
              <a:t>208</a:t>
            </a:fld>
            <a:endParaRPr lang="en-US" sz="1400"/>
          </a:p>
        </p:txBody>
      </p:sp>
      <p:sp>
        <p:nvSpPr>
          <p:cNvPr id="161794" name="Rectangle 43"/>
          <p:cNvSpPr>
            <a:spLocks noGrp="1" noChangeArrowheads="1"/>
          </p:cNvSpPr>
          <p:nvPr>
            <p:ph type="title" idx="4294967295"/>
          </p:nvPr>
        </p:nvSpPr>
        <p:spPr>
          <a:xfrm>
            <a:off x="622300" y="0"/>
            <a:ext cx="7924800" cy="588963"/>
          </a:xfrm>
        </p:spPr>
        <p:txBody>
          <a:bodyPr/>
          <a:lstStyle/>
          <a:p>
            <a:r>
              <a:rPr lang="en-US" dirty="0" smtClean="0">
                <a:latin typeface="Arial Narrow" pitchFamily="-123" charset="0"/>
              </a:rPr>
              <a:t>Component Group Fault Tolerance Challenges</a:t>
            </a:r>
          </a:p>
        </p:txBody>
      </p:sp>
      <p:sp>
        <p:nvSpPr>
          <p:cNvPr id="161795" name="Text Box 46"/>
          <p:cNvSpPr txBox="1">
            <a:spLocks noChangeArrowheads="1"/>
          </p:cNvSpPr>
          <p:nvPr/>
        </p:nvSpPr>
        <p:spPr bwMode="auto">
          <a:xfrm>
            <a:off x="431800" y="1346200"/>
            <a:ext cx="8216900" cy="1301750"/>
          </a:xfrm>
          <a:prstGeom prst="rect">
            <a:avLst/>
          </a:prstGeom>
          <a:noFill/>
          <a:ln w="9525">
            <a:noFill/>
            <a:miter lim="800000"/>
            <a:headEnd/>
            <a:tailEnd/>
          </a:ln>
        </p:spPr>
        <p:txBody>
          <a:bodyPr>
            <a:prstTxWarp prst="textNoShape">
              <a:avLst/>
            </a:prstTxWarp>
            <a:spAutoFit/>
          </a:bodyPr>
          <a:lstStyle/>
          <a:p>
            <a:pPr marL="342900" indent="-342900">
              <a:spcBef>
                <a:spcPct val="20000"/>
              </a:spcBef>
              <a:buClr>
                <a:srgbClr val="004080"/>
              </a:buClr>
              <a:buFont typeface="Wingdings" pitchFamily="-123" charset="2"/>
              <a:buChar char="§"/>
            </a:pPr>
            <a:r>
              <a:rPr lang="en-US" sz="1800"/>
              <a:t>Standard Interfaces do not provide FT capabilities &amp; cannot be altered </a:t>
            </a:r>
          </a:p>
          <a:p>
            <a:pPr marL="342900" indent="-342900">
              <a:spcBef>
                <a:spcPct val="20000"/>
              </a:spcBef>
              <a:buClr>
                <a:srgbClr val="004080"/>
              </a:buClr>
              <a:buFont typeface="Wingdings" pitchFamily="-123" charset="2"/>
              <a:buChar char="§"/>
            </a:pPr>
            <a:r>
              <a:rPr lang="en-US" sz="1800"/>
              <a:t>Additional Functionality needs to be standard compatible</a:t>
            </a:r>
          </a:p>
          <a:p>
            <a:pPr marL="342900" indent="-342900">
              <a:spcBef>
                <a:spcPct val="20000"/>
              </a:spcBef>
              <a:buClr>
                <a:srgbClr val="004080"/>
              </a:buClr>
              <a:buFont typeface="Wingdings" pitchFamily="-123" charset="2"/>
              <a:buChar char="§"/>
            </a:pPr>
            <a:r>
              <a:rPr lang="en-US" sz="1800"/>
              <a:t>Interaction with DAnCE services is necessary to access system structure without reducing component performance significantly</a:t>
            </a:r>
          </a:p>
        </p:txBody>
      </p:sp>
      <p:grpSp>
        <p:nvGrpSpPr>
          <p:cNvPr id="2" name="Group 47"/>
          <p:cNvGrpSpPr>
            <a:grpSpLocks/>
          </p:cNvGrpSpPr>
          <p:nvPr/>
        </p:nvGrpSpPr>
        <p:grpSpPr bwMode="auto">
          <a:xfrm>
            <a:off x="1536700" y="3795713"/>
            <a:ext cx="6737350" cy="2789237"/>
            <a:chOff x="2464" y="2471"/>
            <a:chExt cx="2940" cy="1217"/>
          </a:xfrm>
        </p:grpSpPr>
        <p:sp>
          <p:nvSpPr>
            <p:cNvPr id="161797" name="AutoShape 79"/>
            <p:cNvSpPr>
              <a:spLocks noChangeArrowheads="1"/>
            </p:cNvSpPr>
            <p:nvPr/>
          </p:nvSpPr>
          <p:spPr bwMode="auto">
            <a:xfrm>
              <a:off x="3971" y="2471"/>
              <a:ext cx="1401" cy="1182"/>
            </a:xfrm>
            <a:prstGeom prst="roundRect">
              <a:avLst>
                <a:gd name="adj" fmla="val 10079"/>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400" u="sng"/>
            </a:p>
          </p:txBody>
        </p:sp>
        <p:sp>
          <p:nvSpPr>
            <p:cNvPr id="161798" name="AutoShape 80"/>
            <p:cNvSpPr>
              <a:spLocks noChangeArrowheads="1"/>
            </p:cNvSpPr>
            <p:nvPr/>
          </p:nvSpPr>
          <p:spPr bwMode="auto">
            <a:xfrm>
              <a:off x="4003" y="2506"/>
              <a:ext cx="1401" cy="1182"/>
            </a:xfrm>
            <a:prstGeom prst="roundRect">
              <a:avLst>
                <a:gd name="adj" fmla="val 10079"/>
              </a:avLst>
            </a:prstGeom>
            <a:solidFill>
              <a:schemeClr val="bg1"/>
            </a:solidFill>
            <a:ln w="9525">
              <a:solidFill>
                <a:schemeClr val="tx1"/>
              </a:solidFill>
              <a:round/>
              <a:headEnd/>
              <a:tailEnd/>
            </a:ln>
          </p:spPr>
          <p:txBody>
            <a:bodyPr wrap="none" anchor="b">
              <a:prstTxWarp prst="textNoShape">
                <a:avLst/>
              </a:prstTxWarp>
            </a:bodyPr>
            <a:lstStyle/>
            <a:p>
              <a:pPr eaLnBrk="0" hangingPunct="0"/>
              <a:r>
                <a:rPr lang="en-US" sz="1400"/>
                <a:t>Node</a:t>
              </a:r>
            </a:p>
          </p:txBody>
        </p:sp>
        <p:sp>
          <p:nvSpPr>
            <p:cNvPr id="161799" name="Rectangle 83"/>
            <p:cNvSpPr>
              <a:spLocks noChangeArrowheads="1"/>
            </p:cNvSpPr>
            <p:nvPr/>
          </p:nvSpPr>
          <p:spPr bwMode="auto">
            <a:xfrm>
              <a:off x="3330" y="2625"/>
              <a:ext cx="439" cy="33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400"/>
                <a:t>Domain</a:t>
              </a:r>
            </a:p>
            <a:p>
              <a:pPr algn="ctr" eaLnBrk="0" hangingPunct="0"/>
              <a:r>
                <a:rPr lang="en-US" sz="1400"/>
                <a:t>Application</a:t>
              </a:r>
            </a:p>
          </p:txBody>
        </p:sp>
        <p:sp>
          <p:nvSpPr>
            <p:cNvPr id="161800" name="Rectangle 84"/>
            <p:cNvSpPr>
              <a:spLocks noChangeArrowheads="1"/>
            </p:cNvSpPr>
            <p:nvPr/>
          </p:nvSpPr>
          <p:spPr bwMode="auto">
            <a:xfrm>
              <a:off x="4071" y="2627"/>
              <a:ext cx="440" cy="329"/>
            </a:xfrm>
            <a:prstGeom prst="rect">
              <a:avLst/>
            </a:prstGeom>
            <a:solidFill>
              <a:srgbClr val="CCCCCC"/>
            </a:solidFill>
            <a:ln w="9525">
              <a:solidFill>
                <a:schemeClr val="tx1"/>
              </a:solidFill>
              <a:miter lim="800000"/>
              <a:headEnd/>
              <a:tailEnd/>
            </a:ln>
          </p:spPr>
          <p:txBody>
            <a:bodyPr wrap="none" anchor="ctr">
              <a:prstTxWarp prst="textNoShape">
                <a:avLst/>
              </a:prstTxWarp>
            </a:bodyPr>
            <a:lstStyle/>
            <a:p>
              <a:pPr algn="ctr" eaLnBrk="0" hangingPunct="0"/>
              <a:r>
                <a:rPr lang="en-US" sz="1400"/>
                <a:t>Node</a:t>
              </a:r>
            </a:p>
            <a:p>
              <a:pPr algn="ctr" eaLnBrk="0" hangingPunct="0"/>
              <a:r>
                <a:rPr lang="en-US" sz="1400"/>
                <a:t>Manager</a:t>
              </a:r>
            </a:p>
          </p:txBody>
        </p:sp>
        <p:sp>
          <p:nvSpPr>
            <p:cNvPr id="161801" name="Rectangle 85"/>
            <p:cNvSpPr>
              <a:spLocks noChangeArrowheads="1"/>
            </p:cNvSpPr>
            <p:nvPr/>
          </p:nvSpPr>
          <p:spPr bwMode="auto">
            <a:xfrm>
              <a:off x="4896" y="3231"/>
              <a:ext cx="439" cy="33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400"/>
                <a:t>Node</a:t>
              </a:r>
            </a:p>
            <a:p>
              <a:pPr algn="ctr" eaLnBrk="0" hangingPunct="0"/>
              <a:r>
                <a:rPr lang="en-US" sz="1400"/>
                <a:t>Application</a:t>
              </a:r>
            </a:p>
          </p:txBody>
        </p:sp>
        <p:sp>
          <p:nvSpPr>
            <p:cNvPr id="161802" name="Rectangle 86"/>
            <p:cNvSpPr>
              <a:spLocks noChangeArrowheads="1"/>
            </p:cNvSpPr>
            <p:nvPr/>
          </p:nvSpPr>
          <p:spPr bwMode="auto">
            <a:xfrm>
              <a:off x="4896" y="2627"/>
              <a:ext cx="439" cy="329"/>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400"/>
                <a:t>Node</a:t>
              </a:r>
            </a:p>
            <a:p>
              <a:pPr algn="ctr" eaLnBrk="0" hangingPunct="0"/>
              <a:r>
                <a:rPr lang="en-US" sz="1400"/>
                <a:t>Application</a:t>
              </a:r>
            </a:p>
            <a:p>
              <a:pPr algn="ctr" eaLnBrk="0" hangingPunct="0"/>
              <a:r>
                <a:rPr lang="en-US" sz="1400"/>
                <a:t>Manager</a:t>
              </a:r>
            </a:p>
          </p:txBody>
        </p:sp>
        <p:cxnSp>
          <p:nvCxnSpPr>
            <p:cNvPr id="161803" name="AutoShape 89"/>
            <p:cNvCxnSpPr>
              <a:cxnSpLocks noChangeShapeType="1"/>
              <a:stCxn id="161800" idx="3"/>
              <a:endCxn id="161802" idx="1"/>
            </p:cNvCxnSpPr>
            <p:nvPr/>
          </p:nvCxnSpPr>
          <p:spPr bwMode="auto">
            <a:xfrm>
              <a:off x="4511" y="2792"/>
              <a:ext cx="385" cy="0"/>
            </a:xfrm>
            <a:prstGeom prst="straightConnector1">
              <a:avLst/>
            </a:prstGeom>
            <a:noFill/>
            <a:ln w="9525">
              <a:solidFill>
                <a:schemeClr val="tx1"/>
              </a:solidFill>
              <a:round/>
              <a:headEnd/>
              <a:tailEnd type="triangle" w="med" len="med"/>
            </a:ln>
          </p:spPr>
        </p:cxnSp>
        <p:sp>
          <p:nvSpPr>
            <p:cNvPr id="161804" name="Text Box 90"/>
            <p:cNvSpPr txBox="1">
              <a:spLocks noChangeArrowheads="1"/>
            </p:cNvSpPr>
            <p:nvPr/>
          </p:nvSpPr>
          <p:spPr bwMode="auto">
            <a:xfrm>
              <a:off x="4537" y="2641"/>
              <a:ext cx="295" cy="133"/>
            </a:xfrm>
            <a:prstGeom prst="rect">
              <a:avLst/>
            </a:prstGeom>
            <a:noFill/>
            <a:ln w="9525">
              <a:noFill/>
              <a:miter lim="800000"/>
              <a:headEnd/>
              <a:tailEnd/>
            </a:ln>
          </p:spPr>
          <p:txBody>
            <a:bodyPr wrap="none">
              <a:prstTxWarp prst="textNoShape">
                <a:avLst/>
              </a:prstTxWarp>
              <a:spAutoFit/>
            </a:bodyPr>
            <a:lstStyle/>
            <a:p>
              <a:pPr eaLnBrk="0" hangingPunct="0"/>
              <a:r>
                <a:rPr lang="en-US" sz="1400"/>
                <a:t>create</a:t>
              </a:r>
            </a:p>
          </p:txBody>
        </p:sp>
        <p:cxnSp>
          <p:nvCxnSpPr>
            <p:cNvPr id="161805" name="AutoShape 91"/>
            <p:cNvCxnSpPr>
              <a:cxnSpLocks noChangeShapeType="1"/>
              <a:stCxn id="161802" idx="2"/>
              <a:endCxn id="161801" idx="0"/>
            </p:cNvCxnSpPr>
            <p:nvPr/>
          </p:nvCxnSpPr>
          <p:spPr bwMode="auto">
            <a:xfrm>
              <a:off x="5115" y="2956"/>
              <a:ext cx="0" cy="275"/>
            </a:xfrm>
            <a:prstGeom prst="straightConnector1">
              <a:avLst/>
            </a:prstGeom>
            <a:noFill/>
            <a:ln w="9525">
              <a:solidFill>
                <a:schemeClr val="tx1"/>
              </a:solidFill>
              <a:round/>
              <a:headEnd/>
              <a:tailEnd type="triangle" w="med" len="med"/>
            </a:ln>
          </p:spPr>
        </p:cxnSp>
        <p:cxnSp>
          <p:nvCxnSpPr>
            <p:cNvPr id="161806" name="AutoShape 92"/>
            <p:cNvCxnSpPr>
              <a:cxnSpLocks noChangeShapeType="1"/>
              <a:stCxn id="161821" idx="0"/>
              <a:endCxn id="161799" idx="2"/>
            </p:cNvCxnSpPr>
            <p:nvPr/>
          </p:nvCxnSpPr>
          <p:spPr bwMode="auto">
            <a:xfrm flipV="1">
              <a:off x="3550" y="2955"/>
              <a:ext cx="0" cy="360"/>
            </a:xfrm>
            <a:prstGeom prst="straightConnector1">
              <a:avLst/>
            </a:prstGeom>
            <a:noFill/>
            <a:ln w="9525">
              <a:solidFill>
                <a:schemeClr val="tx1"/>
              </a:solidFill>
              <a:round/>
              <a:headEnd/>
              <a:tailEnd type="triangle" w="med" len="med"/>
            </a:ln>
          </p:spPr>
        </p:cxnSp>
        <p:cxnSp>
          <p:nvCxnSpPr>
            <p:cNvPr id="161807" name="AutoShape 93"/>
            <p:cNvCxnSpPr>
              <a:cxnSpLocks noChangeShapeType="1"/>
              <a:stCxn id="161799" idx="3"/>
              <a:endCxn id="161800" idx="1"/>
            </p:cNvCxnSpPr>
            <p:nvPr/>
          </p:nvCxnSpPr>
          <p:spPr bwMode="auto">
            <a:xfrm>
              <a:off x="3769" y="2790"/>
              <a:ext cx="302" cy="2"/>
            </a:xfrm>
            <a:prstGeom prst="straightConnector1">
              <a:avLst/>
            </a:prstGeom>
            <a:noFill/>
            <a:ln w="9525">
              <a:solidFill>
                <a:schemeClr val="tx1"/>
              </a:solidFill>
              <a:round/>
              <a:headEnd/>
              <a:tailEnd type="triangle" w="med" len="med"/>
            </a:ln>
          </p:spPr>
        </p:cxnSp>
        <p:sp>
          <p:nvSpPr>
            <p:cNvPr id="161808" name="AutoShape 94"/>
            <p:cNvSpPr>
              <a:spLocks noChangeArrowheads="1"/>
            </p:cNvSpPr>
            <p:nvPr/>
          </p:nvSpPr>
          <p:spPr bwMode="auto">
            <a:xfrm>
              <a:off x="3820" y="2608"/>
              <a:ext cx="109" cy="138"/>
            </a:xfrm>
            <a:prstGeom prst="foldedCorner">
              <a:avLst>
                <a:gd name="adj" fmla="val 33333"/>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400" u="sng"/>
            </a:p>
          </p:txBody>
        </p:sp>
        <p:sp>
          <p:nvSpPr>
            <p:cNvPr id="161809" name="AutoShape 95"/>
            <p:cNvSpPr>
              <a:spLocks noChangeArrowheads="1"/>
            </p:cNvSpPr>
            <p:nvPr/>
          </p:nvSpPr>
          <p:spPr bwMode="auto">
            <a:xfrm>
              <a:off x="3847" y="2636"/>
              <a:ext cx="110" cy="137"/>
            </a:xfrm>
            <a:prstGeom prst="foldedCorner">
              <a:avLst>
                <a:gd name="adj" fmla="val 33333"/>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400" u="sng"/>
            </a:p>
          </p:txBody>
        </p:sp>
        <p:sp>
          <p:nvSpPr>
            <p:cNvPr id="161810" name="AutoShape 96"/>
            <p:cNvSpPr>
              <a:spLocks noChangeArrowheads="1"/>
            </p:cNvSpPr>
            <p:nvPr/>
          </p:nvSpPr>
          <p:spPr bwMode="auto">
            <a:xfrm>
              <a:off x="2739" y="3066"/>
              <a:ext cx="110" cy="138"/>
            </a:xfrm>
            <a:prstGeom prst="foldedCorner">
              <a:avLst>
                <a:gd name="adj" fmla="val 33333"/>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400" u="sng"/>
            </a:p>
          </p:txBody>
        </p:sp>
        <p:sp>
          <p:nvSpPr>
            <p:cNvPr id="161811" name="Rectangle 97"/>
            <p:cNvSpPr>
              <a:spLocks noChangeArrowheads="1"/>
            </p:cNvSpPr>
            <p:nvPr/>
          </p:nvSpPr>
          <p:spPr bwMode="auto">
            <a:xfrm>
              <a:off x="2464" y="2666"/>
              <a:ext cx="467" cy="247"/>
            </a:xfrm>
            <a:prstGeom prst="rect">
              <a:avLst/>
            </a:prstGeom>
            <a:solidFill>
              <a:srgbClr val="E6E6E6"/>
            </a:solidFill>
            <a:ln w="9525">
              <a:solidFill>
                <a:schemeClr val="tx1"/>
              </a:solidFill>
              <a:miter lim="800000"/>
              <a:headEnd/>
              <a:tailEnd/>
            </a:ln>
          </p:spPr>
          <p:txBody>
            <a:bodyPr wrap="none" anchor="ctr">
              <a:prstTxWarp prst="textNoShape">
                <a:avLst/>
              </a:prstTxWarp>
            </a:bodyPr>
            <a:lstStyle/>
            <a:p>
              <a:pPr algn="ctr" eaLnBrk="0" hangingPunct="0"/>
              <a:r>
                <a:rPr lang="en-US" sz="1400"/>
                <a:t>Plan</a:t>
              </a:r>
            </a:p>
            <a:p>
              <a:pPr algn="ctr" eaLnBrk="0" hangingPunct="0"/>
              <a:r>
                <a:rPr lang="en-US" sz="1400"/>
                <a:t>Launcher</a:t>
              </a:r>
            </a:p>
          </p:txBody>
        </p:sp>
        <p:sp>
          <p:nvSpPr>
            <p:cNvPr id="161812" name="Text Box 98"/>
            <p:cNvSpPr txBox="1">
              <a:spLocks noChangeArrowheads="1"/>
            </p:cNvSpPr>
            <p:nvPr/>
          </p:nvSpPr>
          <p:spPr bwMode="auto">
            <a:xfrm>
              <a:off x="4830" y="3018"/>
              <a:ext cx="231" cy="133"/>
            </a:xfrm>
            <a:prstGeom prst="rect">
              <a:avLst/>
            </a:prstGeom>
            <a:noFill/>
            <a:ln w="9525">
              <a:noFill/>
              <a:miter lim="800000"/>
              <a:headEnd/>
              <a:tailEnd/>
            </a:ln>
          </p:spPr>
          <p:txBody>
            <a:bodyPr wrap="none">
              <a:prstTxWarp prst="textNoShape">
                <a:avLst/>
              </a:prstTxWarp>
              <a:spAutoFit/>
            </a:bodyPr>
            <a:lstStyle/>
            <a:p>
              <a:pPr eaLnBrk="0" hangingPunct="0"/>
              <a:r>
                <a:rPr lang="en-US" sz="1400"/>
                <a:t>start</a:t>
              </a:r>
            </a:p>
          </p:txBody>
        </p:sp>
        <p:sp>
          <p:nvSpPr>
            <p:cNvPr id="161813" name="Text Box 99"/>
            <p:cNvSpPr txBox="1">
              <a:spLocks noChangeArrowheads="1"/>
            </p:cNvSpPr>
            <p:nvPr/>
          </p:nvSpPr>
          <p:spPr bwMode="auto">
            <a:xfrm>
              <a:off x="3551" y="3002"/>
              <a:ext cx="231" cy="133"/>
            </a:xfrm>
            <a:prstGeom prst="rect">
              <a:avLst/>
            </a:prstGeom>
            <a:noFill/>
            <a:ln w="9525">
              <a:noFill/>
              <a:miter lim="800000"/>
              <a:headEnd/>
              <a:tailEnd/>
            </a:ln>
          </p:spPr>
          <p:txBody>
            <a:bodyPr wrap="none">
              <a:prstTxWarp prst="textNoShape">
                <a:avLst/>
              </a:prstTxWarp>
              <a:spAutoFit/>
            </a:bodyPr>
            <a:lstStyle/>
            <a:p>
              <a:pPr eaLnBrk="0" hangingPunct="0"/>
              <a:r>
                <a:rPr lang="en-US" sz="1400"/>
                <a:t>start</a:t>
              </a:r>
            </a:p>
          </p:txBody>
        </p:sp>
        <p:cxnSp>
          <p:nvCxnSpPr>
            <p:cNvPr id="161814" name="AutoShape 100"/>
            <p:cNvCxnSpPr>
              <a:cxnSpLocks noChangeShapeType="1"/>
              <a:stCxn id="161811" idx="2"/>
              <a:endCxn id="161820" idx="0"/>
            </p:cNvCxnSpPr>
            <p:nvPr/>
          </p:nvCxnSpPr>
          <p:spPr bwMode="auto">
            <a:xfrm>
              <a:off x="2698" y="2913"/>
              <a:ext cx="0" cy="402"/>
            </a:xfrm>
            <a:prstGeom prst="straightConnector1">
              <a:avLst/>
            </a:prstGeom>
            <a:noFill/>
            <a:ln w="9525">
              <a:solidFill>
                <a:schemeClr val="tx1"/>
              </a:solidFill>
              <a:round/>
              <a:headEnd/>
              <a:tailEnd type="triangle" w="med" len="med"/>
            </a:ln>
          </p:spPr>
        </p:cxnSp>
        <p:sp>
          <p:nvSpPr>
            <p:cNvPr id="161815" name="Text Box 101"/>
            <p:cNvSpPr txBox="1">
              <a:spLocks noChangeArrowheads="1"/>
            </p:cNvSpPr>
            <p:nvPr/>
          </p:nvSpPr>
          <p:spPr bwMode="auto">
            <a:xfrm>
              <a:off x="2852" y="3016"/>
              <a:ext cx="516" cy="226"/>
            </a:xfrm>
            <a:prstGeom prst="rect">
              <a:avLst/>
            </a:prstGeom>
            <a:noFill/>
            <a:ln w="9525">
              <a:noFill/>
              <a:miter lim="800000"/>
              <a:headEnd/>
              <a:tailEnd/>
            </a:ln>
          </p:spPr>
          <p:txBody>
            <a:bodyPr wrap="none">
              <a:prstTxWarp prst="textNoShape">
                <a:avLst/>
              </a:prstTxWarp>
              <a:spAutoFit/>
            </a:bodyPr>
            <a:lstStyle/>
            <a:p>
              <a:pPr eaLnBrk="0" hangingPunct="0"/>
              <a:r>
                <a:rPr lang="en-US" sz="1400"/>
                <a:t>Deployment </a:t>
              </a:r>
            </a:p>
            <a:p>
              <a:pPr eaLnBrk="0" hangingPunct="0"/>
              <a:r>
                <a:rPr lang="en-US" sz="1400"/>
                <a:t>Plan</a:t>
              </a:r>
            </a:p>
          </p:txBody>
        </p:sp>
        <p:sp>
          <p:nvSpPr>
            <p:cNvPr id="161816" name="AutoShape 125"/>
            <p:cNvSpPr>
              <a:spLocks noChangeArrowheads="1"/>
            </p:cNvSpPr>
            <p:nvPr/>
          </p:nvSpPr>
          <p:spPr bwMode="auto">
            <a:xfrm>
              <a:off x="4152" y="2976"/>
              <a:ext cx="584" cy="512"/>
            </a:xfrm>
            <a:prstGeom prst="can">
              <a:avLst>
                <a:gd name="adj" fmla="val 25000"/>
              </a:avLst>
            </a:prstGeom>
            <a:solidFill>
              <a:schemeClr val="accent1"/>
            </a:solidFill>
            <a:ln w="12700">
              <a:solidFill>
                <a:schemeClr val="tx1"/>
              </a:solidFill>
              <a:round/>
              <a:headEnd/>
              <a:tailEnd/>
            </a:ln>
          </p:spPr>
          <p:txBody>
            <a:bodyPr wrap="none">
              <a:prstTxWarp prst="textNoShape">
                <a:avLst/>
              </a:prstTxWarp>
            </a:bodyPr>
            <a:lstStyle/>
            <a:p>
              <a:pPr algn="ctr" eaLnBrk="0" hangingPunct="0"/>
              <a:r>
                <a:rPr lang="en-US" sz="1400"/>
                <a:t>Component </a:t>
              </a:r>
            </a:p>
            <a:p>
              <a:pPr algn="ctr" eaLnBrk="0" hangingPunct="0"/>
              <a:r>
                <a:rPr lang="en-US" sz="1400"/>
                <a:t>Server</a:t>
              </a:r>
            </a:p>
          </p:txBody>
        </p:sp>
        <p:cxnSp>
          <p:nvCxnSpPr>
            <p:cNvPr id="161817" name="AutoShape 131"/>
            <p:cNvCxnSpPr>
              <a:cxnSpLocks noChangeShapeType="1"/>
              <a:stCxn id="161801" idx="1"/>
              <a:endCxn id="161818" idx="4"/>
            </p:cNvCxnSpPr>
            <p:nvPr/>
          </p:nvCxnSpPr>
          <p:spPr bwMode="auto">
            <a:xfrm flipH="1" flipV="1">
              <a:off x="4792" y="3288"/>
              <a:ext cx="104" cy="108"/>
            </a:xfrm>
            <a:prstGeom prst="straightConnector1">
              <a:avLst/>
            </a:prstGeom>
            <a:noFill/>
            <a:ln w="12700">
              <a:solidFill>
                <a:schemeClr val="tx1"/>
              </a:solidFill>
              <a:round/>
              <a:headEnd/>
              <a:tailEnd type="triangle" w="med" len="med"/>
            </a:ln>
          </p:spPr>
        </p:cxnSp>
        <p:sp>
          <p:nvSpPr>
            <p:cNvPr id="161818" name="AutoShape 133"/>
            <p:cNvSpPr>
              <a:spLocks noChangeArrowheads="1"/>
            </p:cNvSpPr>
            <p:nvPr/>
          </p:nvSpPr>
          <p:spPr bwMode="auto">
            <a:xfrm>
              <a:off x="4208" y="3032"/>
              <a:ext cx="584" cy="512"/>
            </a:xfrm>
            <a:prstGeom prst="can">
              <a:avLst>
                <a:gd name="adj" fmla="val 25000"/>
              </a:avLst>
            </a:prstGeom>
            <a:solidFill>
              <a:schemeClr val="accent1"/>
            </a:solidFill>
            <a:ln w="12700">
              <a:solidFill>
                <a:schemeClr val="tx1"/>
              </a:solidFill>
              <a:round/>
              <a:headEnd/>
              <a:tailEnd/>
            </a:ln>
          </p:spPr>
          <p:txBody>
            <a:bodyPr wrap="none">
              <a:prstTxWarp prst="textNoShape">
                <a:avLst/>
              </a:prstTxWarp>
            </a:bodyPr>
            <a:lstStyle/>
            <a:p>
              <a:pPr algn="ctr" eaLnBrk="0" hangingPunct="0"/>
              <a:r>
                <a:rPr lang="en-US" sz="1400"/>
                <a:t>Component </a:t>
              </a:r>
            </a:p>
            <a:p>
              <a:pPr algn="ctr" eaLnBrk="0" hangingPunct="0"/>
              <a:r>
                <a:rPr lang="en-US" sz="1400"/>
                <a:t>Server</a:t>
              </a:r>
            </a:p>
          </p:txBody>
        </p:sp>
        <p:sp>
          <p:nvSpPr>
            <p:cNvPr id="161819" name="Oval 134"/>
            <p:cNvSpPr>
              <a:spLocks noChangeArrowheads="1"/>
            </p:cNvSpPr>
            <p:nvPr/>
          </p:nvSpPr>
          <p:spPr bwMode="auto">
            <a:xfrm>
              <a:off x="4536" y="3312"/>
              <a:ext cx="216" cy="19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eaLnBrk="0" hangingPunct="0"/>
              <a:endParaRPr lang="en-US" sz="1400" u="sng"/>
            </a:p>
          </p:txBody>
        </p:sp>
        <p:sp>
          <p:nvSpPr>
            <p:cNvPr id="161820" name="Rectangle 81"/>
            <p:cNvSpPr>
              <a:spLocks noChangeArrowheads="1"/>
            </p:cNvSpPr>
            <p:nvPr/>
          </p:nvSpPr>
          <p:spPr bwMode="auto">
            <a:xfrm>
              <a:off x="2478" y="3315"/>
              <a:ext cx="439" cy="329"/>
            </a:xfrm>
            <a:prstGeom prst="rect">
              <a:avLst/>
            </a:prstGeom>
            <a:solidFill>
              <a:srgbClr val="CCCCCC"/>
            </a:solidFill>
            <a:ln w="9525">
              <a:solidFill>
                <a:schemeClr val="tx1"/>
              </a:solidFill>
              <a:miter lim="800000"/>
              <a:headEnd/>
              <a:tailEnd/>
            </a:ln>
          </p:spPr>
          <p:txBody>
            <a:bodyPr wrap="none" anchor="ctr">
              <a:prstTxWarp prst="textNoShape">
                <a:avLst/>
              </a:prstTxWarp>
            </a:bodyPr>
            <a:lstStyle/>
            <a:p>
              <a:pPr algn="ctr" eaLnBrk="0" hangingPunct="0"/>
              <a:r>
                <a:rPr lang="en-US" sz="1400"/>
                <a:t>Execution</a:t>
              </a:r>
            </a:p>
            <a:p>
              <a:pPr algn="ctr" eaLnBrk="0" hangingPunct="0"/>
              <a:r>
                <a:rPr lang="en-US" sz="1400"/>
                <a:t>Manager</a:t>
              </a:r>
            </a:p>
          </p:txBody>
        </p:sp>
        <p:sp>
          <p:nvSpPr>
            <p:cNvPr id="161821" name="Rectangle 82"/>
            <p:cNvSpPr>
              <a:spLocks noChangeArrowheads="1"/>
            </p:cNvSpPr>
            <p:nvPr/>
          </p:nvSpPr>
          <p:spPr bwMode="auto">
            <a:xfrm>
              <a:off x="3330" y="3315"/>
              <a:ext cx="439" cy="329"/>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400"/>
                <a:t>Domain</a:t>
              </a:r>
            </a:p>
            <a:p>
              <a:pPr algn="ctr" eaLnBrk="0" hangingPunct="0"/>
              <a:r>
                <a:rPr lang="en-US" sz="1400"/>
                <a:t>Application</a:t>
              </a:r>
            </a:p>
            <a:p>
              <a:pPr algn="ctr" eaLnBrk="0" hangingPunct="0"/>
              <a:r>
                <a:rPr lang="en-US" sz="1400"/>
                <a:t>Manager</a:t>
              </a:r>
            </a:p>
          </p:txBody>
        </p:sp>
        <p:cxnSp>
          <p:nvCxnSpPr>
            <p:cNvPr id="161822" name="AutoShape 87"/>
            <p:cNvCxnSpPr>
              <a:cxnSpLocks noChangeShapeType="1"/>
              <a:stCxn id="161820" idx="3"/>
              <a:endCxn id="161821" idx="1"/>
            </p:cNvCxnSpPr>
            <p:nvPr/>
          </p:nvCxnSpPr>
          <p:spPr bwMode="auto">
            <a:xfrm>
              <a:off x="2917" y="3480"/>
              <a:ext cx="413" cy="0"/>
            </a:xfrm>
            <a:prstGeom prst="straightConnector1">
              <a:avLst/>
            </a:prstGeom>
            <a:noFill/>
            <a:ln w="9525">
              <a:solidFill>
                <a:schemeClr val="tx1"/>
              </a:solidFill>
              <a:round/>
              <a:headEnd/>
              <a:tailEnd type="triangle" w="med" len="med"/>
            </a:ln>
          </p:spPr>
        </p:cxnSp>
        <p:sp>
          <p:nvSpPr>
            <p:cNvPr id="161823" name="Text Box 88"/>
            <p:cNvSpPr txBox="1">
              <a:spLocks noChangeArrowheads="1"/>
            </p:cNvSpPr>
            <p:nvPr/>
          </p:nvSpPr>
          <p:spPr bwMode="auto">
            <a:xfrm>
              <a:off x="2949" y="3333"/>
              <a:ext cx="296" cy="133"/>
            </a:xfrm>
            <a:prstGeom prst="rect">
              <a:avLst/>
            </a:prstGeom>
            <a:noFill/>
            <a:ln w="9525">
              <a:noFill/>
              <a:miter lim="800000"/>
              <a:headEnd/>
              <a:tailEnd/>
            </a:ln>
          </p:spPr>
          <p:txBody>
            <a:bodyPr wrap="none">
              <a:prstTxWarp prst="textNoShape">
                <a:avLst/>
              </a:prstTxWarp>
              <a:spAutoFit/>
            </a:bodyPr>
            <a:lstStyle/>
            <a:p>
              <a:pPr eaLnBrk="0" hangingPunct="0"/>
              <a:r>
                <a:rPr lang="en-US" sz="1400"/>
                <a:t>create</a:t>
              </a:r>
            </a:p>
          </p:txBody>
        </p:sp>
      </p:gr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5BC0B58C-78FC-46DC-9FCA-8B407A40ADBB}" type="slidenum">
              <a:rPr lang="en-US" sz="1400"/>
              <a:pPr algn="r" eaLnBrk="0" hangingPunct="0"/>
              <a:t>209</a:t>
            </a:fld>
            <a:endParaRPr lang="en-US" sz="1400"/>
          </a:p>
        </p:txBody>
      </p:sp>
      <p:sp>
        <p:nvSpPr>
          <p:cNvPr id="163842" name="Text Box 46"/>
          <p:cNvSpPr txBox="1">
            <a:spLocks noChangeArrowheads="1"/>
          </p:cNvSpPr>
          <p:nvPr/>
        </p:nvSpPr>
        <p:spPr bwMode="auto">
          <a:xfrm>
            <a:off x="431800" y="654546"/>
            <a:ext cx="8216900" cy="3231654"/>
          </a:xfrm>
          <a:prstGeom prst="rect">
            <a:avLst/>
          </a:prstGeom>
          <a:noFill/>
          <a:ln w="9525">
            <a:noFill/>
            <a:miter lim="800000"/>
            <a:headEnd/>
            <a:tailEnd/>
          </a:ln>
        </p:spPr>
        <p:txBody>
          <a:bodyPr>
            <a:prstTxWarp prst="textNoShape">
              <a:avLst/>
            </a:prstTxWarp>
            <a:spAutoFit/>
          </a:bodyPr>
          <a:lstStyle/>
          <a:p>
            <a:pPr marL="342900" indent="-342900" algn="l">
              <a:spcBef>
                <a:spcPct val="20000"/>
              </a:spcBef>
              <a:buClr>
                <a:srgbClr val="004080"/>
              </a:buClr>
              <a:buFont typeface="Wingdings" pitchFamily="-123" charset="2"/>
              <a:buChar char="§"/>
            </a:pPr>
            <a:r>
              <a:rPr lang="en-US" sz="2000" dirty="0"/>
              <a:t>Standard Interfaces do not provide FT capabilities &amp; cannot be altered </a:t>
            </a:r>
          </a:p>
          <a:p>
            <a:pPr marL="342900" indent="-342900" algn="l">
              <a:spcBef>
                <a:spcPct val="20000"/>
              </a:spcBef>
              <a:buClr>
                <a:srgbClr val="004080"/>
              </a:buClr>
              <a:buFont typeface="Wingdings" pitchFamily="-123" charset="2"/>
              <a:buChar char="§"/>
            </a:pPr>
            <a:r>
              <a:rPr lang="en-US" sz="2000" dirty="0"/>
              <a:t>Additional Functionality needs to be standard compatible</a:t>
            </a:r>
          </a:p>
          <a:p>
            <a:pPr marL="342900" indent="-342900" algn="l">
              <a:spcBef>
                <a:spcPct val="20000"/>
              </a:spcBef>
              <a:buClr>
                <a:srgbClr val="004080"/>
              </a:buClr>
              <a:buFont typeface="Wingdings" pitchFamily="-123" charset="2"/>
              <a:buChar char="§"/>
            </a:pPr>
            <a:r>
              <a:rPr lang="en-US" sz="2000" dirty="0"/>
              <a:t>Interaction with </a:t>
            </a:r>
            <a:r>
              <a:rPr lang="en-US" sz="2000" dirty="0" err="1"/>
              <a:t>DAnCE</a:t>
            </a:r>
            <a:r>
              <a:rPr lang="en-US" sz="2000" dirty="0"/>
              <a:t> services is necessary to access system structure without reducing component performance significantly</a:t>
            </a:r>
          </a:p>
          <a:p>
            <a:pPr marL="342900" indent="-342900" algn="l">
              <a:spcBef>
                <a:spcPct val="20000"/>
              </a:spcBef>
              <a:buClr>
                <a:srgbClr val="004080"/>
              </a:buClr>
              <a:buFont typeface="Wingdings" pitchFamily="-123" charset="2"/>
              <a:buChar char="§"/>
            </a:pPr>
            <a:r>
              <a:rPr lang="en-US" sz="2000" dirty="0"/>
              <a:t>This includes</a:t>
            </a:r>
          </a:p>
          <a:p>
            <a:pPr marL="800100" lvl="1" indent="-342900" algn="l">
              <a:spcBef>
                <a:spcPct val="20000"/>
              </a:spcBef>
              <a:buClr>
                <a:srgbClr val="004080"/>
              </a:buClr>
              <a:buFont typeface="Arial" pitchFamily="-123" charset="0"/>
              <a:buAutoNum type="arabicPeriod"/>
            </a:pPr>
            <a:r>
              <a:rPr lang="en-US" sz="2000" dirty="0"/>
              <a:t>Deployment Plan Preparation</a:t>
            </a:r>
          </a:p>
          <a:p>
            <a:pPr marL="800100" lvl="1" indent="-342900" algn="l">
              <a:spcBef>
                <a:spcPct val="20000"/>
              </a:spcBef>
              <a:buClr>
                <a:srgbClr val="004080"/>
              </a:buClr>
              <a:buFont typeface="Arial" pitchFamily="-123" charset="0"/>
              <a:buAutoNum type="arabicPeriod"/>
            </a:pPr>
            <a:r>
              <a:rPr lang="en-US" sz="2000" dirty="0"/>
              <a:t>Integration of Failover Functionality</a:t>
            </a:r>
          </a:p>
          <a:p>
            <a:pPr marL="800100" lvl="1" indent="-342900" algn="l">
              <a:spcBef>
                <a:spcPct val="20000"/>
              </a:spcBef>
              <a:buClr>
                <a:srgbClr val="004080"/>
              </a:buClr>
              <a:buFont typeface="Arial" pitchFamily="-123" charset="0"/>
              <a:buAutoNum type="arabicPeriod"/>
            </a:pPr>
            <a:r>
              <a:rPr lang="en-US" sz="2000" dirty="0"/>
              <a:t>Object Replica Ordering</a:t>
            </a:r>
          </a:p>
        </p:txBody>
      </p:sp>
      <p:grpSp>
        <p:nvGrpSpPr>
          <p:cNvPr id="2" name="Group 5"/>
          <p:cNvGrpSpPr>
            <a:grpSpLocks/>
          </p:cNvGrpSpPr>
          <p:nvPr/>
        </p:nvGrpSpPr>
        <p:grpSpPr bwMode="auto">
          <a:xfrm>
            <a:off x="1536700" y="3795713"/>
            <a:ext cx="6737350" cy="2789237"/>
            <a:chOff x="2464" y="2471"/>
            <a:chExt cx="2940" cy="1217"/>
          </a:xfrm>
        </p:grpSpPr>
        <p:sp>
          <p:nvSpPr>
            <p:cNvPr id="163845" name="AutoShape 79"/>
            <p:cNvSpPr>
              <a:spLocks noChangeArrowheads="1"/>
            </p:cNvSpPr>
            <p:nvPr/>
          </p:nvSpPr>
          <p:spPr bwMode="auto">
            <a:xfrm>
              <a:off x="3971" y="2471"/>
              <a:ext cx="1401" cy="1182"/>
            </a:xfrm>
            <a:prstGeom prst="roundRect">
              <a:avLst>
                <a:gd name="adj" fmla="val 10079"/>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400" u="sng"/>
            </a:p>
          </p:txBody>
        </p:sp>
        <p:sp>
          <p:nvSpPr>
            <p:cNvPr id="163846" name="AutoShape 80"/>
            <p:cNvSpPr>
              <a:spLocks noChangeArrowheads="1"/>
            </p:cNvSpPr>
            <p:nvPr/>
          </p:nvSpPr>
          <p:spPr bwMode="auto">
            <a:xfrm>
              <a:off x="4003" y="2506"/>
              <a:ext cx="1401" cy="1182"/>
            </a:xfrm>
            <a:prstGeom prst="roundRect">
              <a:avLst>
                <a:gd name="adj" fmla="val 10079"/>
              </a:avLst>
            </a:prstGeom>
            <a:solidFill>
              <a:schemeClr val="bg1"/>
            </a:solidFill>
            <a:ln w="9525">
              <a:solidFill>
                <a:schemeClr val="tx1"/>
              </a:solidFill>
              <a:round/>
              <a:headEnd/>
              <a:tailEnd/>
            </a:ln>
          </p:spPr>
          <p:txBody>
            <a:bodyPr wrap="none" anchor="b">
              <a:prstTxWarp prst="textNoShape">
                <a:avLst/>
              </a:prstTxWarp>
            </a:bodyPr>
            <a:lstStyle/>
            <a:p>
              <a:pPr eaLnBrk="0" hangingPunct="0"/>
              <a:r>
                <a:rPr lang="en-US" sz="1400"/>
                <a:t>Node</a:t>
              </a:r>
            </a:p>
          </p:txBody>
        </p:sp>
        <p:sp>
          <p:nvSpPr>
            <p:cNvPr id="163847" name="Rectangle 83"/>
            <p:cNvSpPr>
              <a:spLocks noChangeArrowheads="1"/>
            </p:cNvSpPr>
            <p:nvPr/>
          </p:nvSpPr>
          <p:spPr bwMode="auto">
            <a:xfrm>
              <a:off x="3330" y="2625"/>
              <a:ext cx="439" cy="33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400"/>
                <a:t>Domain</a:t>
              </a:r>
            </a:p>
            <a:p>
              <a:pPr algn="ctr" eaLnBrk="0" hangingPunct="0"/>
              <a:r>
                <a:rPr lang="en-US" sz="1400"/>
                <a:t>Application</a:t>
              </a:r>
            </a:p>
          </p:txBody>
        </p:sp>
        <p:sp>
          <p:nvSpPr>
            <p:cNvPr id="163848" name="Rectangle 84"/>
            <p:cNvSpPr>
              <a:spLocks noChangeArrowheads="1"/>
            </p:cNvSpPr>
            <p:nvPr/>
          </p:nvSpPr>
          <p:spPr bwMode="auto">
            <a:xfrm>
              <a:off x="4071" y="2627"/>
              <a:ext cx="440" cy="329"/>
            </a:xfrm>
            <a:prstGeom prst="rect">
              <a:avLst/>
            </a:prstGeom>
            <a:solidFill>
              <a:srgbClr val="CCCCCC"/>
            </a:solidFill>
            <a:ln w="9525">
              <a:solidFill>
                <a:schemeClr val="tx1"/>
              </a:solidFill>
              <a:miter lim="800000"/>
              <a:headEnd/>
              <a:tailEnd/>
            </a:ln>
          </p:spPr>
          <p:txBody>
            <a:bodyPr wrap="none" anchor="ctr">
              <a:prstTxWarp prst="textNoShape">
                <a:avLst/>
              </a:prstTxWarp>
            </a:bodyPr>
            <a:lstStyle/>
            <a:p>
              <a:pPr algn="ctr" eaLnBrk="0" hangingPunct="0"/>
              <a:r>
                <a:rPr lang="en-US" sz="1400"/>
                <a:t>Node</a:t>
              </a:r>
            </a:p>
            <a:p>
              <a:pPr algn="ctr" eaLnBrk="0" hangingPunct="0"/>
              <a:r>
                <a:rPr lang="en-US" sz="1400"/>
                <a:t>Manager</a:t>
              </a:r>
            </a:p>
          </p:txBody>
        </p:sp>
        <p:sp>
          <p:nvSpPr>
            <p:cNvPr id="163849" name="Rectangle 85"/>
            <p:cNvSpPr>
              <a:spLocks noChangeArrowheads="1"/>
            </p:cNvSpPr>
            <p:nvPr/>
          </p:nvSpPr>
          <p:spPr bwMode="auto">
            <a:xfrm>
              <a:off x="4896" y="3231"/>
              <a:ext cx="439" cy="33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400"/>
                <a:t>Node</a:t>
              </a:r>
            </a:p>
            <a:p>
              <a:pPr algn="ctr" eaLnBrk="0" hangingPunct="0"/>
              <a:r>
                <a:rPr lang="en-US" sz="1400"/>
                <a:t>Application</a:t>
              </a:r>
            </a:p>
          </p:txBody>
        </p:sp>
        <p:sp>
          <p:nvSpPr>
            <p:cNvPr id="163850" name="Rectangle 86"/>
            <p:cNvSpPr>
              <a:spLocks noChangeArrowheads="1"/>
            </p:cNvSpPr>
            <p:nvPr/>
          </p:nvSpPr>
          <p:spPr bwMode="auto">
            <a:xfrm>
              <a:off x="4896" y="2627"/>
              <a:ext cx="439" cy="329"/>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400"/>
                <a:t>Node</a:t>
              </a:r>
            </a:p>
            <a:p>
              <a:pPr algn="ctr" eaLnBrk="0" hangingPunct="0"/>
              <a:r>
                <a:rPr lang="en-US" sz="1400"/>
                <a:t>Application</a:t>
              </a:r>
            </a:p>
            <a:p>
              <a:pPr algn="ctr" eaLnBrk="0" hangingPunct="0"/>
              <a:r>
                <a:rPr lang="en-US" sz="1400"/>
                <a:t>Manager</a:t>
              </a:r>
            </a:p>
          </p:txBody>
        </p:sp>
        <p:cxnSp>
          <p:nvCxnSpPr>
            <p:cNvPr id="163851" name="AutoShape 89"/>
            <p:cNvCxnSpPr>
              <a:cxnSpLocks noChangeShapeType="1"/>
              <a:stCxn id="163848" idx="3"/>
              <a:endCxn id="163850" idx="1"/>
            </p:cNvCxnSpPr>
            <p:nvPr/>
          </p:nvCxnSpPr>
          <p:spPr bwMode="auto">
            <a:xfrm>
              <a:off x="4511" y="2792"/>
              <a:ext cx="385" cy="0"/>
            </a:xfrm>
            <a:prstGeom prst="straightConnector1">
              <a:avLst/>
            </a:prstGeom>
            <a:noFill/>
            <a:ln w="9525">
              <a:solidFill>
                <a:schemeClr val="tx1"/>
              </a:solidFill>
              <a:round/>
              <a:headEnd/>
              <a:tailEnd type="triangle" w="med" len="med"/>
            </a:ln>
          </p:spPr>
        </p:cxnSp>
        <p:sp>
          <p:nvSpPr>
            <p:cNvPr id="163852" name="Text Box 90"/>
            <p:cNvSpPr txBox="1">
              <a:spLocks noChangeArrowheads="1"/>
            </p:cNvSpPr>
            <p:nvPr/>
          </p:nvSpPr>
          <p:spPr bwMode="auto">
            <a:xfrm>
              <a:off x="4537" y="2641"/>
              <a:ext cx="295" cy="133"/>
            </a:xfrm>
            <a:prstGeom prst="rect">
              <a:avLst/>
            </a:prstGeom>
            <a:noFill/>
            <a:ln w="9525">
              <a:noFill/>
              <a:miter lim="800000"/>
              <a:headEnd/>
              <a:tailEnd/>
            </a:ln>
          </p:spPr>
          <p:txBody>
            <a:bodyPr wrap="none">
              <a:prstTxWarp prst="textNoShape">
                <a:avLst/>
              </a:prstTxWarp>
              <a:spAutoFit/>
            </a:bodyPr>
            <a:lstStyle/>
            <a:p>
              <a:pPr eaLnBrk="0" hangingPunct="0"/>
              <a:r>
                <a:rPr lang="en-US" sz="1400"/>
                <a:t>create</a:t>
              </a:r>
            </a:p>
          </p:txBody>
        </p:sp>
        <p:cxnSp>
          <p:nvCxnSpPr>
            <p:cNvPr id="163853" name="AutoShape 91"/>
            <p:cNvCxnSpPr>
              <a:cxnSpLocks noChangeShapeType="1"/>
              <a:stCxn id="163850" idx="2"/>
              <a:endCxn id="163849" idx="0"/>
            </p:cNvCxnSpPr>
            <p:nvPr/>
          </p:nvCxnSpPr>
          <p:spPr bwMode="auto">
            <a:xfrm>
              <a:off x="5115" y="2956"/>
              <a:ext cx="0" cy="275"/>
            </a:xfrm>
            <a:prstGeom prst="straightConnector1">
              <a:avLst/>
            </a:prstGeom>
            <a:noFill/>
            <a:ln w="9525">
              <a:solidFill>
                <a:schemeClr val="tx1"/>
              </a:solidFill>
              <a:round/>
              <a:headEnd/>
              <a:tailEnd type="triangle" w="med" len="med"/>
            </a:ln>
          </p:spPr>
        </p:cxnSp>
        <p:cxnSp>
          <p:nvCxnSpPr>
            <p:cNvPr id="163854" name="AutoShape 92"/>
            <p:cNvCxnSpPr>
              <a:cxnSpLocks noChangeShapeType="1"/>
              <a:stCxn id="163869" idx="0"/>
              <a:endCxn id="163847" idx="2"/>
            </p:cNvCxnSpPr>
            <p:nvPr/>
          </p:nvCxnSpPr>
          <p:spPr bwMode="auto">
            <a:xfrm flipV="1">
              <a:off x="3550" y="2955"/>
              <a:ext cx="0" cy="360"/>
            </a:xfrm>
            <a:prstGeom prst="straightConnector1">
              <a:avLst/>
            </a:prstGeom>
            <a:noFill/>
            <a:ln w="9525">
              <a:solidFill>
                <a:schemeClr val="tx1"/>
              </a:solidFill>
              <a:round/>
              <a:headEnd/>
              <a:tailEnd type="triangle" w="med" len="med"/>
            </a:ln>
          </p:spPr>
        </p:cxnSp>
        <p:cxnSp>
          <p:nvCxnSpPr>
            <p:cNvPr id="163855" name="AutoShape 93"/>
            <p:cNvCxnSpPr>
              <a:cxnSpLocks noChangeShapeType="1"/>
              <a:stCxn id="163847" idx="3"/>
              <a:endCxn id="163848" idx="1"/>
            </p:cNvCxnSpPr>
            <p:nvPr/>
          </p:nvCxnSpPr>
          <p:spPr bwMode="auto">
            <a:xfrm>
              <a:off x="3769" y="2790"/>
              <a:ext cx="302" cy="2"/>
            </a:xfrm>
            <a:prstGeom prst="straightConnector1">
              <a:avLst/>
            </a:prstGeom>
            <a:noFill/>
            <a:ln w="9525">
              <a:solidFill>
                <a:schemeClr val="tx1"/>
              </a:solidFill>
              <a:round/>
              <a:headEnd/>
              <a:tailEnd type="triangle" w="med" len="med"/>
            </a:ln>
          </p:spPr>
        </p:cxnSp>
        <p:sp>
          <p:nvSpPr>
            <p:cNvPr id="163856" name="AutoShape 94"/>
            <p:cNvSpPr>
              <a:spLocks noChangeArrowheads="1"/>
            </p:cNvSpPr>
            <p:nvPr/>
          </p:nvSpPr>
          <p:spPr bwMode="auto">
            <a:xfrm>
              <a:off x="3820" y="2608"/>
              <a:ext cx="109" cy="138"/>
            </a:xfrm>
            <a:prstGeom prst="foldedCorner">
              <a:avLst>
                <a:gd name="adj" fmla="val 33333"/>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400" u="sng"/>
            </a:p>
          </p:txBody>
        </p:sp>
        <p:sp>
          <p:nvSpPr>
            <p:cNvPr id="163857" name="AutoShape 95"/>
            <p:cNvSpPr>
              <a:spLocks noChangeArrowheads="1"/>
            </p:cNvSpPr>
            <p:nvPr/>
          </p:nvSpPr>
          <p:spPr bwMode="auto">
            <a:xfrm>
              <a:off x="3847" y="2636"/>
              <a:ext cx="110" cy="137"/>
            </a:xfrm>
            <a:prstGeom prst="foldedCorner">
              <a:avLst>
                <a:gd name="adj" fmla="val 33333"/>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400" u="sng"/>
            </a:p>
          </p:txBody>
        </p:sp>
        <p:sp>
          <p:nvSpPr>
            <p:cNvPr id="163858" name="AutoShape 96"/>
            <p:cNvSpPr>
              <a:spLocks noChangeArrowheads="1"/>
            </p:cNvSpPr>
            <p:nvPr/>
          </p:nvSpPr>
          <p:spPr bwMode="auto">
            <a:xfrm>
              <a:off x="2739" y="3066"/>
              <a:ext cx="110" cy="138"/>
            </a:xfrm>
            <a:prstGeom prst="foldedCorner">
              <a:avLst>
                <a:gd name="adj" fmla="val 33333"/>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400" u="sng"/>
            </a:p>
          </p:txBody>
        </p:sp>
        <p:sp>
          <p:nvSpPr>
            <p:cNvPr id="163859" name="Rectangle 97"/>
            <p:cNvSpPr>
              <a:spLocks noChangeArrowheads="1"/>
            </p:cNvSpPr>
            <p:nvPr/>
          </p:nvSpPr>
          <p:spPr bwMode="auto">
            <a:xfrm>
              <a:off x="2464" y="2666"/>
              <a:ext cx="467" cy="247"/>
            </a:xfrm>
            <a:prstGeom prst="rect">
              <a:avLst/>
            </a:prstGeom>
            <a:solidFill>
              <a:srgbClr val="E6E6E6"/>
            </a:solidFill>
            <a:ln w="9525">
              <a:solidFill>
                <a:schemeClr val="tx1"/>
              </a:solidFill>
              <a:miter lim="800000"/>
              <a:headEnd/>
              <a:tailEnd/>
            </a:ln>
          </p:spPr>
          <p:txBody>
            <a:bodyPr wrap="none" anchor="ctr">
              <a:prstTxWarp prst="textNoShape">
                <a:avLst/>
              </a:prstTxWarp>
            </a:bodyPr>
            <a:lstStyle/>
            <a:p>
              <a:pPr algn="ctr" eaLnBrk="0" hangingPunct="0"/>
              <a:r>
                <a:rPr lang="en-US" sz="1400"/>
                <a:t>Plan</a:t>
              </a:r>
            </a:p>
            <a:p>
              <a:pPr algn="ctr" eaLnBrk="0" hangingPunct="0"/>
              <a:r>
                <a:rPr lang="en-US" sz="1400"/>
                <a:t>Launcher</a:t>
              </a:r>
            </a:p>
          </p:txBody>
        </p:sp>
        <p:sp>
          <p:nvSpPr>
            <p:cNvPr id="163860" name="Text Box 98"/>
            <p:cNvSpPr txBox="1">
              <a:spLocks noChangeArrowheads="1"/>
            </p:cNvSpPr>
            <p:nvPr/>
          </p:nvSpPr>
          <p:spPr bwMode="auto">
            <a:xfrm>
              <a:off x="4830" y="3018"/>
              <a:ext cx="231" cy="133"/>
            </a:xfrm>
            <a:prstGeom prst="rect">
              <a:avLst/>
            </a:prstGeom>
            <a:noFill/>
            <a:ln w="9525">
              <a:noFill/>
              <a:miter lim="800000"/>
              <a:headEnd/>
              <a:tailEnd/>
            </a:ln>
          </p:spPr>
          <p:txBody>
            <a:bodyPr wrap="none">
              <a:prstTxWarp prst="textNoShape">
                <a:avLst/>
              </a:prstTxWarp>
              <a:spAutoFit/>
            </a:bodyPr>
            <a:lstStyle/>
            <a:p>
              <a:pPr eaLnBrk="0" hangingPunct="0"/>
              <a:r>
                <a:rPr lang="en-US" sz="1400"/>
                <a:t>start</a:t>
              </a:r>
            </a:p>
          </p:txBody>
        </p:sp>
        <p:sp>
          <p:nvSpPr>
            <p:cNvPr id="163861" name="Text Box 99"/>
            <p:cNvSpPr txBox="1">
              <a:spLocks noChangeArrowheads="1"/>
            </p:cNvSpPr>
            <p:nvPr/>
          </p:nvSpPr>
          <p:spPr bwMode="auto">
            <a:xfrm>
              <a:off x="3551" y="3002"/>
              <a:ext cx="231" cy="133"/>
            </a:xfrm>
            <a:prstGeom prst="rect">
              <a:avLst/>
            </a:prstGeom>
            <a:noFill/>
            <a:ln w="9525">
              <a:noFill/>
              <a:miter lim="800000"/>
              <a:headEnd/>
              <a:tailEnd/>
            </a:ln>
          </p:spPr>
          <p:txBody>
            <a:bodyPr wrap="none">
              <a:prstTxWarp prst="textNoShape">
                <a:avLst/>
              </a:prstTxWarp>
              <a:spAutoFit/>
            </a:bodyPr>
            <a:lstStyle/>
            <a:p>
              <a:pPr eaLnBrk="0" hangingPunct="0"/>
              <a:r>
                <a:rPr lang="en-US" sz="1400"/>
                <a:t>start</a:t>
              </a:r>
            </a:p>
          </p:txBody>
        </p:sp>
        <p:cxnSp>
          <p:nvCxnSpPr>
            <p:cNvPr id="163862" name="AutoShape 100"/>
            <p:cNvCxnSpPr>
              <a:cxnSpLocks noChangeShapeType="1"/>
              <a:stCxn id="163859" idx="2"/>
              <a:endCxn id="163868" idx="0"/>
            </p:cNvCxnSpPr>
            <p:nvPr/>
          </p:nvCxnSpPr>
          <p:spPr bwMode="auto">
            <a:xfrm>
              <a:off x="2698" y="2913"/>
              <a:ext cx="0" cy="402"/>
            </a:xfrm>
            <a:prstGeom prst="straightConnector1">
              <a:avLst/>
            </a:prstGeom>
            <a:noFill/>
            <a:ln w="9525">
              <a:solidFill>
                <a:schemeClr val="tx1"/>
              </a:solidFill>
              <a:round/>
              <a:headEnd/>
              <a:tailEnd type="triangle" w="med" len="med"/>
            </a:ln>
          </p:spPr>
        </p:cxnSp>
        <p:sp>
          <p:nvSpPr>
            <p:cNvPr id="163863" name="Text Box 101"/>
            <p:cNvSpPr txBox="1">
              <a:spLocks noChangeArrowheads="1"/>
            </p:cNvSpPr>
            <p:nvPr/>
          </p:nvSpPr>
          <p:spPr bwMode="auto">
            <a:xfrm>
              <a:off x="2852" y="3016"/>
              <a:ext cx="516" cy="226"/>
            </a:xfrm>
            <a:prstGeom prst="rect">
              <a:avLst/>
            </a:prstGeom>
            <a:noFill/>
            <a:ln w="9525">
              <a:noFill/>
              <a:miter lim="800000"/>
              <a:headEnd/>
              <a:tailEnd/>
            </a:ln>
          </p:spPr>
          <p:txBody>
            <a:bodyPr wrap="none">
              <a:prstTxWarp prst="textNoShape">
                <a:avLst/>
              </a:prstTxWarp>
              <a:spAutoFit/>
            </a:bodyPr>
            <a:lstStyle/>
            <a:p>
              <a:pPr eaLnBrk="0" hangingPunct="0"/>
              <a:r>
                <a:rPr lang="en-US" sz="1400"/>
                <a:t>Deployment </a:t>
              </a:r>
            </a:p>
            <a:p>
              <a:pPr eaLnBrk="0" hangingPunct="0"/>
              <a:r>
                <a:rPr lang="en-US" sz="1400"/>
                <a:t>Plan</a:t>
              </a:r>
            </a:p>
          </p:txBody>
        </p:sp>
        <p:sp>
          <p:nvSpPr>
            <p:cNvPr id="163864" name="AutoShape 125"/>
            <p:cNvSpPr>
              <a:spLocks noChangeArrowheads="1"/>
            </p:cNvSpPr>
            <p:nvPr/>
          </p:nvSpPr>
          <p:spPr bwMode="auto">
            <a:xfrm>
              <a:off x="4152" y="2976"/>
              <a:ext cx="584" cy="512"/>
            </a:xfrm>
            <a:prstGeom prst="can">
              <a:avLst>
                <a:gd name="adj" fmla="val 25000"/>
              </a:avLst>
            </a:prstGeom>
            <a:solidFill>
              <a:schemeClr val="accent1"/>
            </a:solidFill>
            <a:ln w="12700">
              <a:solidFill>
                <a:schemeClr val="tx1"/>
              </a:solidFill>
              <a:round/>
              <a:headEnd/>
              <a:tailEnd/>
            </a:ln>
          </p:spPr>
          <p:txBody>
            <a:bodyPr wrap="none">
              <a:prstTxWarp prst="textNoShape">
                <a:avLst/>
              </a:prstTxWarp>
            </a:bodyPr>
            <a:lstStyle/>
            <a:p>
              <a:pPr algn="ctr" eaLnBrk="0" hangingPunct="0"/>
              <a:r>
                <a:rPr lang="en-US" sz="1400"/>
                <a:t>Component </a:t>
              </a:r>
            </a:p>
            <a:p>
              <a:pPr algn="ctr" eaLnBrk="0" hangingPunct="0"/>
              <a:r>
                <a:rPr lang="en-US" sz="1400"/>
                <a:t>Server</a:t>
              </a:r>
            </a:p>
          </p:txBody>
        </p:sp>
        <p:cxnSp>
          <p:nvCxnSpPr>
            <p:cNvPr id="163865" name="AutoShape 131"/>
            <p:cNvCxnSpPr>
              <a:cxnSpLocks noChangeShapeType="1"/>
              <a:stCxn id="163849" idx="1"/>
              <a:endCxn id="163866" idx="4"/>
            </p:cNvCxnSpPr>
            <p:nvPr/>
          </p:nvCxnSpPr>
          <p:spPr bwMode="auto">
            <a:xfrm flipH="1" flipV="1">
              <a:off x="4792" y="3288"/>
              <a:ext cx="104" cy="108"/>
            </a:xfrm>
            <a:prstGeom prst="straightConnector1">
              <a:avLst/>
            </a:prstGeom>
            <a:noFill/>
            <a:ln w="12700">
              <a:solidFill>
                <a:schemeClr val="tx1"/>
              </a:solidFill>
              <a:round/>
              <a:headEnd/>
              <a:tailEnd type="triangle" w="med" len="med"/>
            </a:ln>
          </p:spPr>
        </p:cxnSp>
        <p:sp>
          <p:nvSpPr>
            <p:cNvPr id="163866" name="AutoShape 133"/>
            <p:cNvSpPr>
              <a:spLocks noChangeArrowheads="1"/>
            </p:cNvSpPr>
            <p:nvPr/>
          </p:nvSpPr>
          <p:spPr bwMode="auto">
            <a:xfrm>
              <a:off x="4208" y="3032"/>
              <a:ext cx="584" cy="512"/>
            </a:xfrm>
            <a:prstGeom prst="can">
              <a:avLst>
                <a:gd name="adj" fmla="val 25000"/>
              </a:avLst>
            </a:prstGeom>
            <a:solidFill>
              <a:schemeClr val="accent1"/>
            </a:solidFill>
            <a:ln w="12700">
              <a:solidFill>
                <a:schemeClr val="tx1"/>
              </a:solidFill>
              <a:round/>
              <a:headEnd/>
              <a:tailEnd/>
            </a:ln>
          </p:spPr>
          <p:txBody>
            <a:bodyPr wrap="none">
              <a:prstTxWarp prst="textNoShape">
                <a:avLst/>
              </a:prstTxWarp>
            </a:bodyPr>
            <a:lstStyle/>
            <a:p>
              <a:pPr algn="ctr" eaLnBrk="0" hangingPunct="0"/>
              <a:r>
                <a:rPr lang="en-US" sz="1400"/>
                <a:t>Component </a:t>
              </a:r>
            </a:p>
            <a:p>
              <a:pPr algn="ctr" eaLnBrk="0" hangingPunct="0"/>
              <a:r>
                <a:rPr lang="en-US" sz="1400"/>
                <a:t>Server</a:t>
              </a:r>
            </a:p>
          </p:txBody>
        </p:sp>
        <p:sp>
          <p:nvSpPr>
            <p:cNvPr id="163867" name="Oval 134"/>
            <p:cNvSpPr>
              <a:spLocks noChangeArrowheads="1"/>
            </p:cNvSpPr>
            <p:nvPr/>
          </p:nvSpPr>
          <p:spPr bwMode="auto">
            <a:xfrm>
              <a:off x="4536" y="3312"/>
              <a:ext cx="216" cy="19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eaLnBrk="0" hangingPunct="0"/>
              <a:endParaRPr lang="en-US" sz="1400" u="sng"/>
            </a:p>
          </p:txBody>
        </p:sp>
        <p:sp>
          <p:nvSpPr>
            <p:cNvPr id="163868" name="Rectangle 81"/>
            <p:cNvSpPr>
              <a:spLocks noChangeArrowheads="1"/>
            </p:cNvSpPr>
            <p:nvPr/>
          </p:nvSpPr>
          <p:spPr bwMode="auto">
            <a:xfrm>
              <a:off x="2478" y="3315"/>
              <a:ext cx="439" cy="329"/>
            </a:xfrm>
            <a:prstGeom prst="rect">
              <a:avLst/>
            </a:prstGeom>
            <a:solidFill>
              <a:srgbClr val="CCCCCC"/>
            </a:solidFill>
            <a:ln w="9525">
              <a:solidFill>
                <a:schemeClr val="tx1"/>
              </a:solidFill>
              <a:miter lim="800000"/>
              <a:headEnd/>
              <a:tailEnd/>
            </a:ln>
          </p:spPr>
          <p:txBody>
            <a:bodyPr wrap="none" anchor="ctr">
              <a:prstTxWarp prst="textNoShape">
                <a:avLst/>
              </a:prstTxWarp>
            </a:bodyPr>
            <a:lstStyle/>
            <a:p>
              <a:pPr algn="ctr" eaLnBrk="0" hangingPunct="0"/>
              <a:r>
                <a:rPr lang="en-US" sz="1400"/>
                <a:t>Execution</a:t>
              </a:r>
            </a:p>
            <a:p>
              <a:pPr algn="ctr" eaLnBrk="0" hangingPunct="0"/>
              <a:r>
                <a:rPr lang="en-US" sz="1400"/>
                <a:t>Manager</a:t>
              </a:r>
            </a:p>
          </p:txBody>
        </p:sp>
        <p:sp>
          <p:nvSpPr>
            <p:cNvPr id="163869" name="Rectangle 82"/>
            <p:cNvSpPr>
              <a:spLocks noChangeArrowheads="1"/>
            </p:cNvSpPr>
            <p:nvPr/>
          </p:nvSpPr>
          <p:spPr bwMode="auto">
            <a:xfrm>
              <a:off x="3330" y="3315"/>
              <a:ext cx="439" cy="329"/>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400"/>
                <a:t>Domain</a:t>
              </a:r>
            </a:p>
            <a:p>
              <a:pPr algn="ctr" eaLnBrk="0" hangingPunct="0"/>
              <a:r>
                <a:rPr lang="en-US" sz="1400"/>
                <a:t>Application</a:t>
              </a:r>
            </a:p>
            <a:p>
              <a:pPr algn="ctr" eaLnBrk="0" hangingPunct="0"/>
              <a:r>
                <a:rPr lang="en-US" sz="1400"/>
                <a:t>Manager</a:t>
              </a:r>
            </a:p>
          </p:txBody>
        </p:sp>
        <p:cxnSp>
          <p:nvCxnSpPr>
            <p:cNvPr id="163870" name="AutoShape 87"/>
            <p:cNvCxnSpPr>
              <a:cxnSpLocks noChangeShapeType="1"/>
              <a:stCxn id="163868" idx="3"/>
              <a:endCxn id="163869" idx="1"/>
            </p:cNvCxnSpPr>
            <p:nvPr/>
          </p:nvCxnSpPr>
          <p:spPr bwMode="auto">
            <a:xfrm>
              <a:off x="2917" y="3480"/>
              <a:ext cx="413" cy="0"/>
            </a:xfrm>
            <a:prstGeom prst="straightConnector1">
              <a:avLst/>
            </a:prstGeom>
            <a:noFill/>
            <a:ln w="9525">
              <a:solidFill>
                <a:schemeClr val="tx1"/>
              </a:solidFill>
              <a:round/>
              <a:headEnd/>
              <a:tailEnd type="triangle" w="med" len="med"/>
            </a:ln>
          </p:spPr>
        </p:cxnSp>
        <p:sp>
          <p:nvSpPr>
            <p:cNvPr id="163871" name="Text Box 88"/>
            <p:cNvSpPr txBox="1">
              <a:spLocks noChangeArrowheads="1"/>
            </p:cNvSpPr>
            <p:nvPr/>
          </p:nvSpPr>
          <p:spPr bwMode="auto">
            <a:xfrm>
              <a:off x="2949" y="3333"/>
              <a:ext cx="296" cy="133"/>
            </a:xfrm>
            <a:prstGeom prst="rect">
              <a:avLst/>
            </a:prstGeom>
            <a:noFill/>
            <a:ln w="9525">
              <a:noFill/>
              <a:miter lim="800000"/>
              <a:headEnd/>
              <a:tailEnd/>
            </a:ln>
          </p:spPr>
          <p:txBody>
            <a:bodyPr wrap="none">
              <a:prstTxWarp prst="textNoShape">
                <a:avLst/>
              </a:prstTxWarp>
              <a:spAutoFit/>
            </a:bodyPr>
            <a:lstStyle/>
            <a:p>
              <a:pPr eaLnBrk="0" hangingPunct="0"/>
              <a:r>
                <a:rPr lang="en-US" sz="1400"/>
                <a:t>create</a:t>
              </a:r>
            </a:p>
          </p:txBody>
        </p:sp>
      </p:grpSp>
      <p:sp>
        <p:nvSpPr>
          <p:cNvPr id="33" name="Rectangle 43"/>
          <p:cNvSpPr txBox="1">
            <a:spLocks noChangeArrowheads="1"/>
          </p:cNvSpPr>
          <p:nvPr/>
        </p:nvSpPr>
        <p:spPr bwMode="auto">
          <a:xfrm>
            <a:off x="622300" y="0"/>
            <a:ext cx="7924800" cy="588963"/>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Arial Narrow" pitchFamily="-123" charset="0"/>
                <a:ea typeface="+mj-ea"/>
                <a:cs typeface="+mj-cs"/>
              </a:rPr>
              <a:t>Component Group Fault Tolerance Challenges</a:t>
            </a:r>
            <a:endParaRPr kumimoji="0" lang="en-US" sz="2600" b="1" i="0" u="none" strike="noStrike" kern="0" cap="none" spc="0" normalizeH="0" baseline="0" noProof="0" dirty="0" smtClean="0">
              <a:ln>
                <a:noFill/>
              </a:ln>
              <a:solidFill>
                <a:srgbClr val="FF3300"/>
              </a:solidFill>
              <a:effectLst/>
              <a:uLnTx/>
              <a:uFillTx/>
              <a:latin typeface="Arial Narrow" pitchFamily="-123"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8"/>
          <p:cNvSpPr>
            <a:spLocks noGrp="1" noChangeArrowheads="1"/>
          </p:cNvSpPr>
          <p:nvPr>
            <p:ph type="sldNum" sz="quarter" idx="12"/>
          </p:nvPr>
        </p:nvSpPr>
        <p:spPr>
          <a:noFill/>
        </p:spPr>
        <p:txBody>
          <a:bodyPr/>
          <a:lstStyle/>
          <a:p>
            <a:fld id="{265C83F7-118D-4DDD-976A-D942C4D2B9C8}" type="slidenum">
              <a:rPr lang="en-US" smtClean="0"/>
              <a:pPr/>
              <a:t>21</a:t>
            </a:fld>
            <a:endParaRPr lang="en-US" smtClean="0"/>
          </a:p>
        </p:txBody>
      </p:sp>
      <p:sp>
        <p:nvSpPr>
          <p:cNvPr id="27651"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Deployment: Criteria for Fault-tolerance</a:t>
            </a:r>
          </a:p>
        </p:txBody>
      </p:sp>
      <p:sp>
        <p:nvSpPr>
          <p:cNvPr id="18" name="Text Box 2"/>
          <p:cNvSpPr txBox="1">
            <a:spLocks noChangeArrowheads="1"/>
          </p:cNvSpPr>
          <p:nvPr/>
        </p:nvSpPr>
        <p:spPr bwMode="auto">
          <a:xfrm>
            <a:off x="0" y="565150"/>
            <a:ext cx="8458200" cy="26162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b="1" dirty="0" smtClean="0">
                <a:latin typeface="+mn-lt"/>
              </a:rPr>
              <a:t>Deployment </a:t>
            </a:r>
            <a:r>
              <a:rPr lang="en-US" sz="2000" b="1" dirty="0">
                <a:latin typeface="+mn-lt"/>
              </a:rPr>
              <a:t>of applications &amp; replicas</a:t>
            </a:r>
          </a:p>
          <a:p>
            <a:pPr marL="631825" lvl="1" indent="-174625" algn="l" eaLnBrk="0" hangingPunct="0">
              <a:spcBef>
                <a:spcPct val="30000"/>
              </a:spcBef>
              <a:buFontTx/>
              <a:buChar char="•"/>
              <a:defRPr/>
            </a:pPr>
            <a:r>
              <a:rPr lang="en-US" sz="2000" dirty="0">
                <a:latin typeface="+mn-lt"/>
              </a:rPr>
              <a:t>Identify different hosts for deploying applications &amp; each of their replicas</a:t>
            </a:r>
          </a:p>
          <a:p>
            <a:pPr marL="1089025" lvl="2" indent="-174625" algn="l" eaLnBrk="0" hangingPunct="0">
              <a:spcBef>
                <a:spcPct val="30000"/>
              </a:spcBef>
              <a:buFontTx/>
              <a:buChar char="•"/>
              <a:defRPr/>
            </a:pPr>
            <a:r>
              <a:rPr lang="en-US" sz="2000" dirty="0">
                <a:latin typeface="+mn-lt"/>
              </a:rPr>
              <a:t>no two replicas of the same application are hosted in the same processor</a:t>
            </a:r>
          </a:p>
          <a:p>
            <a:pPr marL="631825" lvl="1" indent="-174625" algn="l" eaLnBrk="0" hangingPunct="0">
              <a:spcBef>
                <a:spcPct val="30000"/>
              </a:spcBef>
              <a:buFontTx/>
              <a:buChar char="•"/>
              <a:defRPr/>
            </a:pPr>
            <a:r>
              <a:rPr lang="en-US" sz="2000" dirty="0">
                <a:latin typeface="+mn-lt"/>
              </a:rPr>
              <a:t>allocate resources for applications &amp; replicas</a:t>
            </a:r>
          </a:p>
          <a:p>
            <a:pPr marL="1089025" lvl="2" indent="-174625" algn="l" eaLnBrk="0" hangingPunct="0">
              <a:spcBef>
                <a:spcPct val="30000"/>
              </a:spcBef>
              <a:buFontTx/>
              <a:buChar char="•"/>
              <a:defRPr/>
            </a:pPr>
            <a:r>
              <a:rPr lang="en-US" sz="2000" dirty="0">
                <a:latin typeface="+mn-lt"/>
              </a:rPr>
              <a:t>deploy applications &amp; replicas in the chosen hosts</a:t>
            </a:r>
          </a:p>
        </p:txBody>
      </p:sp>
      <p:pic>
        <p:nvPicPr>
          <p:cNvPr id="27653" name="Picture 14"/>
          <p:cNvPicPr>
            <a:picLocks noChangeAspect="1" noChangeArrowheads="1"/>
          </p:cNvPicPr>
          <p:nvPr/>
        </p:nvPicPr>
        <p:blipFill>
          <a:blip r:embed="rId3" cstate="print"/>
          <a:srcRect/>
          <a:stretch>
            <a:fillRect/>
          </a:stretch>
        </p:blipFill>
        <p:spPr bwMode="auto">
          <a:xfrm>
            <a:off x="3581400" y="3792538"/>
            <a:ext cx="5400675" cy="2913062"/>
          </a:xfrm>
          <a:prstGeom prst="rect">
            <a:avLst/>
          </a:prstGeom>
          <a:noFill/>
          <a:ln w="38100" algn="ctr">
            <a:noFill/>
            <a:miter lim="800000"/>
            <a:headEnd/>
            <a:tailEnd/>
          </a:ln>
        </p:spPr>
      </p:pic>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05E51583-B69F-47FA-9FF6-94297AD69075}" type="slidenum">
              <a:rPr lang="en-US" sz="1400"/>
              <a:pPr algn="r" eaLnBrk="0" hangingPunct="0"/>
              <a:t>210</a:t>
            </a:fld>
            <a:endParaRPr lang="en-US" sz="1400"/>
          </a:p>
        </p:txBody>
      </p:sp>
      <p:sp>
        <p:nvSpPr>
          <p:cNvPr id="165890" name="Text Box 46"/>
          <p:cNvSpPr txBox="1">
            <a:spLocks noChangeArrowheads="1"/>
          </p:cNvSpPr>
          <p:nvPr/>
        </p:nvSpPr>
        <p:spPr bwMode="auto">
          <a:xfrm>
            <a:off x="533400" y="838200"/>
            <a:ext cx="3263900" cy="3662541"/>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Challenge 1:</a:t>
            </a:r>
            <a:r>
              <a:rPr lang="en-US" sz="2000" dirty="0"/>
              <a:t> </a:t>
            </a:r>
            <a:r>
              <a:rPr lang="en-US" sz="2000" b="1" dirty="0"/>
              <a:t>Deployment Plan Preparation</a:t>
            </a:r>
          </a:p>
          <a:p>
            <a:pPr marL="228600" indent="-228600" algn="l">
              <a:spcBef>
                <a:spcPct val="20000"/>
              </a:spcBef>
            </a:pPr>
            <a:endParaRPr lang="en-US" sz="2000" b="1" dirty="0"/>
          </a:p>
          <a:p>
            <a:pPr marL="228600" indent="-228600" algn="l">
              <a:spcBef>
                <a:spcPct val="20000"/>
              </a:spcBef>
              <a:buClr>
                <a:srgbClr val="004080"/>
              </a:buClr>
              <a:buFont typeface="Wingdings" pitchFamily="-123" charset="2"/>
              <a:buChar char="§"/>
            </a:pPr>
            <a:r>
              <a:rPr lang="en-US" sz="2000" dirty="0"/>
              <a:t>The Standard format for defining a component systems structure is the Deployment Plan</a:t>
            </a:r>
          </a:p>
          <a:p>
            <a:pPr marL="228600" indent="-228600" algn="l">
              <a:spcBef>
                <a:spcPct val="20000"/>
              </a:spcBef>
              <a:buClr>
                <a:srgbClr val="004080"/>
              </a:buClr>
              <a:buFont typeface="Wingdings" pitchFamily="-123" charset="2"/>
              <a:buChar char="§"/>
            </a:pPr>
            <a:r>
              <a:rPr lang="en-US" sz="2000" dirty="0"/>
              <a:t>Fault-tolerance information needs to be added without breaking the data schema</a:t>
            </a:r>
            <a:endParaRPr lang="en-US" sz="1600" dirty="0"/>
          </a:p>
        </p:txBody>
      </p:sp>
      <p:grpSp>
        <p:nvGrpSpPr>
          <p:cNvPr id="2" name="Group 77"/>
          <p:cNvGrpSpPr>
            <a:grpSpLocks/>
          </p:cNvGrpSpPr>
          <p:nvPr/>
        </p:nvGrpSpPr>
        <p:grpSpPr bwMode="auto">
          <a:xfrm>
            <a:off x="5067300" y="1217613"/>
            <a:ext cx="3811588" cy="2916237"/>
            <a:chOff x="3168" y="1481"/>
            <a:chExt cx="1824" cy="1395"/>
          </a:xfrm>
        </p:grpSpPr>
        <p:sp>
          <p:nvSpPr>
            <p:cNvPr id="165916"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65917"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65918"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65919"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65920"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65921"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65922"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65923"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65924"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5925"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65926"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65927" name="AutoShape 89"/>
            <p:cNvCxnSpPr>
              <a:cxnSpLocks noChangeShapeType="1"/>
              <a:stCxn id="165925"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65928"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65929"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5930"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5931"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65932"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65933"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65934"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65935"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65936"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65937"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5938"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5939"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65940" name="AutoShape 102"/>
            <p:cNvCxnSpPr>
              <a:cxnSpLocks noChangeShapeType="1"/>
              <a:stCxn id="165939"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65941" name="AutoShape 103"/>
            <p:cNvCxnSpPr>
              <a:cxnSpLocks noChangeShapeType="1"/>
              <a:stCxn id="165939"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65942" name="AutoShape 104"/>
            <p:cNvCxnSpPr>
              <a:cxnSpLocks noChangeShapeType="1"/>
              <a:stCxn id="165938"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65943"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5944"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5945"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65946"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65947"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65948"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65953" name="AutoShape 112"/>
              <p:cNvCxnSpPr>
                <a:cxnSpLocks noChangeShapeType="1"/>
                <a:stCxn id="165945"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65954"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65955" name="AutoShape 114"/>
              <p:cNvCxnSpPr>
                <a:cxnSpLocks noChangeShapeType="1"/>
                <a:stCxn id="165945"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65951"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65952"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65892"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65893"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65894" name="AutoShape 120"/>
          <p:cNvCxnSpPr>
            <a:cxnSpLocks noChangeShapeType="1"/>
            <a:stCxn id="165912" idx="2"/>
            <a:endCxn id="165892"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65895" name="AutoShape 121"/>
          <p:cNvCxnSpPr>
            <a:cxnSpLocks noChangeShapeType="1"/>
            <a:stCxn id="165911" idx="2"/>
            <a:endCxn id="165892"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65896" name="AutoShape 122"/>
          <p:cNvCxnSpPr>
            <a:cxnSpLocks noChangeShapeType="1"/>
            <a:stCxn id="165910" idx="2"/>
            <a:endCxn id="165892"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65897"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65898"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65899"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65900"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65901" name="AutoShape 127"/>
          <p:cNvCxnSpPr>
            <a:cxnSpLocks noChangeShapeType="1"/>
            <a:stCxn id="165904" idx="3"/>
            <a:endCxn id="165902"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65902"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65903" name="AutoShape 129"/>
          <p:cNvCxnSpPr>
            <a:cxnSpLocks noChangeShapeType="1"/>
            <a:stCxn id="165902" idx="6"/>
            <a:endCxn id="165900"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65904"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65905"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65906"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65907"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65908"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65909" name="AutoShape 135"/>
          <p:cNvCxnSpPr>
            <a:cxnSpLocks noChangeShapeType="1"/>
            <a:stCxn id="165900" idx="0"/>
            <a:endCxn id="165908"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65910"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65911"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65912"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65913" name="AutoShape 150"/>
          <p:cNvCxnSpPr>
            <a:cxnSpLocks noChangeShapeType="1"/>
          </p:cNvCxnSpPr>
          <p:nvPr/>
        </p:nvCxnSpPr>
        <p:spPr bwMode="auto">
          <a:xfrm flipH="1">
            <a:off x="4306888" y="6064250"/>
            <a:ext cx="136525" cy="1588"/>
          </a:xfrm>
          <a:prstGeom prst="straightConnector1">
            <a:avLst/>
          </a:prstGeom>
          <a:noFill/>
          <a:ln w="9525">
            <a:solidFill>
              <a:schemeClr val="tx1"/>
            </a:solidFill>
            <a:round/>
            <a:headEnd/>
            <a:tailEnd/>
          </a:ln>
        </p:spPr>
      </p:cxnSp>
      <p:sp>
        <p:nvSpPr>
          <p:cNvPr id="130123" name="AutoShape 75"/>
          <p:cNvSpPr>
            <a:spLocks noChangeArrowheads="1"/>
          </p:cNvSpPr>
          <p:nvPr/>
        </p:nvSpPr>
        <p:spPr bwMode="auto">
          <a:xfrm>
            <a:off x="174625" y="4762500"/>
            <a:ext cx="2678113" cy="1016000"/>
          </a:xfrm>
          <a:prstGeom prst="wedgeRectCallout">
            <a:avLst>
              <a:gd name="adj1" fmla="val 76616"/>
              <a:gd name="adj2" fmla="val -5782"/>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System structure is captured in Deployment Plans</a:t>
            </a:r>
          </a:p>
        </p:txBody>
      </p:sp>
      <p:sp>
        <p:nvSpPr>
          <p:cNvPr id="69" name="Rectangle 43"/>
          <p:cNvSpPr txBox="1">
            <a:spLocks noChangeArrowheads="1"/>
          </p:cNvSpPr>
          <p:nvPr/>
        </p:nvSpPr>
        <p:spPr bwMode="auto">
          <a:xfrm>
            <a:off x="673100" y="-77788"/>
            <a:ext cx="7772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Deployment Plan Preparation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23" grpId="0" animBg="1" autoUpdateAnimBg="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E1970479-E245-48A8-9B54-563625FC1D75}" type="slidenum">
              <a:rPr lang="en-US" sz="1400"/>
              <a:pPr algn="r" eaLnBrk="0" hangingPunct="0"/>
              <a:t>211</a:t>
            </a:fld>
            <a:endParaRPr lang="en-US" sz="1400"/>
          </a:p>
        </p:txBody>
      </p:sp>
      <p:sp>
        <p:nvSpPr>
          <p:cNvPr id="167938" name="Text Box 46"/>
          <p:cNvSpPr txBox="1">
            <a:spLocks noChangeArrowheads="1"/>
          </p:cNvSpPr>
          <p:nvPr/>
        </p:nvSpPr>
        <p:spPr bwMode="auto">
          <a:xfrm>
            <a:off x="431800" y="1333500"/>
            <a:ext cx="3263900" cy="400110"/>
          </a:xfrm>
          <a:prstGeom prst="rect">
            <a:avLst/>
          </a:prstGeom>
          <a:noFill/>
          <a:ln w="9525">
            <a:noFill/>
            <a:miter lim="800000"/>
            <a:headEnd/>
            <a:tailEnd/>
          </a:ln>
        </p:spPr>
        <p:txBody>
          <a:bodyPr>
            <a:prstTxWarp prst="textNoShape">
              <a:avLst/>
            </a:prstTxWarp>
            <a:spAutoFit/>
          </a:bodyPr>
          <a:lstStyle/>
          <a:p>
            <a:pPr marL="228600" indent="-228600">
              <a:spcBef>
                <a:spcPct val="20000"/>
              </a:spcBef>
            </a:pPr>
            <a:r>
              <a:rPr lang="en-US" sz="2000" b="1" dirty="0"/>
              <a:t>Solution:</a:t>
            </a:r>
            <a:r>
              <a:rPr lang="en-US" sz="2000" dirty="0"/>
              <a:t> </a:t>
            </a:r>
            <a:r>
              <a:rPr lang="en-US" sz="2000" b="1" dirty="0"/>
              <a:t>Failover Units</a:t>
            </a:r>
            <a:endParaRPr lang="en-US" sz="1600" dirty="0"/>
          </a:p>
        </p:txBody>
      </p:sp>
      <p:grpSp>
        <p:nvGrpSpPr>
          <p:cNvPr id="2" name="Group 77"/>
          <p:cNvGrpSpPr>
            <a:grpSpLocks/>
          </p:cNvGrpSpPr>
          <p:nvPr/>
        </p:nvGrpSpPr>
        <p:grpSpPr bwMode="auto">
          <a:xfrm>
            <a:off x="5067300" y="1217613"/>
            <a:ext cx="3811588" cy="2916237"/>
            <a:chOff x="3168" y="1481"/>
            <a:chExt cx="1824" cy="1395"/>
          </a:xfrm>
        </p:grpSpPr>
        <p:sp>
          <p:nvSpPr>
            <p:cNvPr id="167963"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67964"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67965"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67966"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67967"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67968"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67969"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67970"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67971"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7972"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67973"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67974" name="AutoShape 89"/>
            <p:cNvCxnSpPr>
              <a:cxnSpLocks noChangeShapeType="1"/>
              <a:stCxn id="167972"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67975"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67976"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7977"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7978"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67979"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67980"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67981"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67982"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67983"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67984"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7985"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7986"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67987" name="AutoShape 102"/>
            <p:cNvCxnSpPr>
              <a:cxnSpLocks noChangeShapeType="1"/>
              <a:stCxn id="167986"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67988" name="AutoShape 103"/>
            <p:cNvCxnSpPr>
              <a:cxnSpLocks noChangeShapeType="1"/>
              <a:stCxn id="167986"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67989" name="AutoShape 104"/>
            <p:cNvCxnSpPr>
              <a:cxnSpLocks noChangeShapeType="1"/>
              <a:stCxn id="167985"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67990"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7991"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67992"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67993"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67994"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67995"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68000" name="AutoShape 112"/>
              <p:cNvCxnSpPr>
                <a:cxnSpLocks noChangeShapeType="1"/>
                <a:stCxn id="167992"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68001"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68002" name="AutoShape 114"/>
              <p:cNvCxnSpPr>
                <a:cxnSpLocks noChangeShapeType="1"/>
                <a:stCxn id="167992"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67998"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67999"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67940"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67941"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67942" name="AutoShape 120"/>
          <p:cNvCxnSpPr>
            <a:cxnSpLocks noChangeShapeType="1"/>
            <a:stCxn id="167960" idx="2"/>
            <a:endCxn id="167940"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67943" name="AutoShape 121"/>
          <p:cNvCxnSpPr>
            <a:cxnSpLocks noChangeShapeType="1"/>
            <a:stCxn id="167959" idx="2"/>
            <a:endCxn id="167940"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67944" name="AutoShape 122"/>
          <p:cNvCxnSpPr>
            <a:cxnSpLocks noChangeShapeType="1"/>
            <a:stCxn id="167958" idx="2"/>
            <a:endCxn id="167940"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67945"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67946"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67947"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67948"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67949" name="AutoShape 127"/>
          <p:cNvCxnSpPr>
            <a:cxnSpLocks noChangeShapeType="1"/>
            <a:stCxn id="167952" idx="3"/>
            <a:endCxn id="167950"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67950"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67951" name="AutoShape 129"/>
          <p:cNvCxnSpPr>
            <a:cxnSpLocks noChangeShapeType="1"/>
            <a:stCxn id="167950" idx="6"/>
            <a:endCxn id="167948"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67952"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67953"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67954"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67955"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67956"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67957" name="AutoShape 135"/>
          <p:cNvCxnSpPr>
            <a:cxnSpLocks noChangeShapeType="1"/>
            <a:stCxn id="167948" idx="0"/>
            <a:endCxn id="167956"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67958"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67959"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67960"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67961" name="AutoShape 150"/>
          <p:cNvCxnSpPr>
            <a:cxnSpLocks noChangeShapeType="1"/>
          </p:cNvCxnSpPr>
          <p:nvPr/>
        </p:nvCxnSpPr>
        <p:spPr bwMode="auto">
          <a:xfrm flipH="1">
            <a:off x="4306888" y="6064250"/>
            <a:ext cx="136525" cy="1588"/>
          </a:xfrm>
          <a:prstGeom prst="straightConnector1">
            <a:avLst/>
          </a:prstGeom>
          <a:noFill/>
          <a:ln w="9525">
            <a:solidFill>
              <a:schemeClr val="tx1"/>
            </a:solidFill>
            <a:round/>
            <a:headEnd/>
            <a:tailEnd/>
          </a:ln>
        </p:spPr>
      </p:cxnSp>
      <p:sp>
        <p:nvSpPr>
          <p:cNvPr id="68" name="Rectangle 43"/>
          <p:cNvSpPr txBox="1">
            <a:spLocks noChangeArrowheads="1"/>
          </p:cNvSpPr>
          <p:nvPr/>
        </p:nvSpPr>
        <p:spPr bwMode="auto">
          <a:xfrm>
            <a:off x="673100" y="-77788"/>
            <a:ext cx="7772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Deployment Plan Preparation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0CA2746E-1945-4385-B02F-3781BB99DE01}" type="slidenum">
              <a:rPr lang="en-US" sz="1400"/>
              <a:pPr algn="r" eaLnBrk="0" hangingPunct="0"/>
              <a:t>212</a:t>
            </a:fld>
            <a:endParaRPr lang="en-US" sz="1400"/>
          </a:p>
        </p:txBody>
      </p:sp>
      <p:sp>
        <p:nvSpPr>
          <p:cNvPr id="169986" name="Text Box 46"/>
          <p:cNvSpPr txBox="1">
            <a:spLocks noChangeArrowheads="1"/>
          </p:cNvSpPr>
          <p:nvPr/>
        </p:nvSpPr>
        <p:spPr bwMode="auto">
          <a:xfrm>
            <a:off x="431800" y="1333500"/>
            <a:ext cx="3263900" cy="2369880"/>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a:t>
            </a:r>
            <a:r>
              <a:rPr lang="en-US" sz="2000" dirty="0"/>
              <a:t> </a:t>
            </a:r>
            <a:r>
              <a:rPr lang="en-US" sz="2000" b="1" dirty="0"/>
              <a:t>Failover Units</a:t>
            </a:r>
            <a:endParaRPr lang="en-US" sz="2000" dirty="0"/>
          </a:p>
          <a:p>
            <a:pPr marL="228600" indent="-228600" algn="l">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Each failover unit is represented by a deployment plan with additional </a:t>
            </a:r>
            <a:r>
              <a:rPr lang="en-US" sz="2000" dirty="0" err="1"/>
              <a:t>configProperties</a:t>
            </a:r>
            <a:endParaRPr lang="en-US" sz="2000" dirty="0"/>
          </a:p>
        </p:txBody>
      </p:sp>
      <p:grpSp>
        <p:nvGrpSpPr>
          <p:cNvPr id="2" name="Group 77"/>
          <p:cNvGrpSpPr>
            <a:grpSpLocks/>
          </p:cNvGrpSpPr>
          <p:nvPr/>
        </p:nvGrpSpPr>
        <p:grpSpPr bwMode="auto">
          <a:xfrm>
            <a:off x="5067300" y="1217613"/>
            <a:ext cx="3811588" cy="2916237"/>
            <a:chOff x="3168" y="1481"/>
            <a:chExt cx="1824" cy="1395"/>
          </a:xfrm>
        </p:grpSpPr>
        <p:sp>
          <p:nvSpPr>
            <p:cNvPr id="170017"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0018"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70019"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0020"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0021"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70022"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0023"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0024"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0025"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0026"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0027"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0028" name="AutoShape 89"/>
            <p:cNvCxnSpPr>
              <a:cxnSpLocks noChangeShapeType="1"/>
              <a:stCxn id="170026"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0029"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0030"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0031"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0032"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0033"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0034"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0035"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70036"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70037"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70038"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0039"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0040"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0041" name="AutoShape 102"/>
            <p:cNvCxnSpPr>
              <a:cxnSpLocks noChangeShapeType="1"/>
              <a:stCxn id="170040"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0042" name="AutoShape 103"/>
            <p:cNvCxnSpPr>
              <a:cxnSpLocks noChangeShapeType="1"/>
              <a:stCxn id="170040"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0043" name="AutoShape 104"/>
            <p:cNvCxnSpPr>
              <a:cxnSpLocks noChangeShapeType="1"/>
              <a:stCxn id="170039"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0044"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0045"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0046"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0047"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70048"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70049"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70054" name="AutoShape 112"/>
              <p:cNvCxnSpPr>
                <a:cxnSpLocks noChangeShapeType="1"/>
                <a:stCxn id="170046"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70055"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70056" name="AutoShape 114"/>
              <p:cNvCxnSpPr>
                <a:cxnSpLocks noChangeShapeType="1"/>
                <a:stCxn id="170046"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70052"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70053"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69988"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69989"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69990" name="AutoShape 120"/>
          <p:cNvCxnSpPr>
            <a:cxnSpLocks noChangeShapeType="1"/>
            <a:stCxn id="170008" idx="2"/>
            <a:endCxn id="169988"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69991" name="AutoShape 121"/>
          <p:cNvCxnSpPr>
            <a:cxnSpLocks noChangeShapeType="1"/>
            <a:stCxn id="170007" idx="2"/>
            <a:endCxn id="169988"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69992" name="AutoShape 122"/>
          <p:cNvCxnSpPr>
            <a:cxnSpLocks noChangeShapeType="1"/>
            <a:stCxn id="170006" idx="2"/>
            <a:endCxn id="169988"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69993"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69994"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69995"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69996"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69997" name="AutoShape 127"/>
          <p:cNvCxnSpPr>
            <a:cxnSpLocks noChangeShapeType="1"/>
            <a:stCxn id="170000" idx="3"/>
            <a:endCxn id="169998"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69998"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69999" name="AutoShape 129"/>
          <p:cNvCxnSpPr>
            <a:cxnSpLocks noChangeShapeType="1"/>
            <a:stCxn id="169998" idx="6"/>
            <a:endCxn id="169996"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70000"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70001"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70002"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70003"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70004"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70005" name="AutoShape 135"/>
          <p:cNvCxnSpPr>
            <a:cxnSpLocks noChangeShapeType="1"/>
            <a:stCxn id="169996" idx="0"/>
            <a:endCxn id="170004"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70006"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0007"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0008"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70009" name="AutoShape 150"/>
          <p:cNvCxnSpPr>
            <a:cxnSpLocks noChangeShapeType="1"/>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227"/>
          <p:cNvGrpSpPr>
            <a:grpSpLocks/>
          </p:cNvGrpSpPr>
          <p:nvPr/>
        </p:nvGrpSpPr>
        <p:grpSpPr bwMode="auto">
          <a:xfrm>
            <a:off x="3721100" y="1397000"/>
            <a:ext cx="5245100" cy="2705100"/>
            <a:chOff x="2344" y="880"/>
            <a:chExt cx="3304" cy="1704"/>
          </a:xfrm>
        </p:grpSpPr>
        <p:sp>
          <p:nvSpPr>
            <p:cNvPr id="170012" name="AutoShape 226"/>
            <p:cNvSpPr>
              <a:spLocks noChangeArrowheads="1"/>
            </p:cNvSpPr>
            <p:nvPr/>
          </p:nvSpPr>
          <p:spPr bwMode="auto">
            <a:xfrm>
              <a:off x="2344" y="880"/>
              <a:ext cx="3304" cy="1704"/>
            </a:xfrm>
            <a:prstGeom prst="wedgeRectCallout">
              <a:avLst>
                <a:gd name="adj1" fmla="val -51481"/>
                <a:gd name="adj2" fmla="val 83625"/>
              </a:avLst>
            </a:prstGeom>
            <a:solidFill>
              <a:schemeClr val="bg1"/>
            </a:solidFill>
            <a:ln w="9525">
              <a:solidFill>
                <a:schemeClr val="tx1"/>
              </a:solidFill>
              <a:miter lim="800000"/>
              <a:headEnd/>
              <a:tailEnd/>
            </a:ln>
          </p:spPr>
          <p:txBody>
            <a:bodyPr wrap="none" anchor="ctr">
              <a:prstTxWarp prst="textNoShape">
                <a:avLst/>
              </a:prstTxWarp>
            </a:bodyPr>
            <a:lstStyle/>
            <a:p>
              <a:pPr algn="ctr"/>
              <a:endParaRPr lang="en-US" b="1"/>
            </a:p>
          </p:txBody>
        </p:sp>
        <p:sp>
          <p:nvSpPr>
            <p:cNvPr id="170013" name="AutoShape 81"/>
            <p:cNvSpPr>
              <a:spLocks noChangeArrowheads="1"/>
            </p:cNvSpPr>
            <p:nvPr/>
          </p:nvSpPr>
          <p:spPr bwMode="auto">
            <a:xfrm>
              <a:off x="4534" y="1240"/>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endParaRPr lang="en-US" sz="1400"/>
            </a:p>
          </p:txBody>
        </p:sp>
        <p:sp>
          <p:nvSpPr>
            <p:cNvPr id="170014" name="AutoShape 83"/>
            <p:cNvSpPr>
              <a:spLocks noChangeArrowheads="1"/>
            </p:cNvSpPr>
            <p:nvPr/>
          </p:nvSpPr>
          <p:spPr bwMode="auto">
            <a:xfrm>
              <a:off x="4650" y="1357"/>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endParaRPr lang="en-US" sz="1400"/>
            </a:p>
          </p:txBody>
        </p:sp>
        <p:sp>
          <p:nvSpPr>
            <p:cNvPr id="170015" name="AutoShape 84"/>
            <p:cNvSpPr>
              <a:spLocks noChangeArrowheads="1"/>
            </p:cNvSpPr>
            <p:nvPr/>
          </p:nvSpPr>
          <p:spPr bwMode="auto">
            <a:xfrm>
              <a:off x="4766" y="1473"/>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endParaRPr lang="en-US" sz="1400"/>
            </a:p>
          </p:txBody>
        </p:sp>
        <p:sp>
          <p:nvSpPr>
            <p:cNvPr id="170016" name="AutoShape 85"/>
            <p:cNvSpPr>
              <a:spLocks noChangeArrowheads="1"/>
            </p:cNvSpPr>
            <p:nvPr/>
          </p:nvSpPr>
          <p:spPr bwMode="auto">
            <a:xfrm>
              <a:off x="4882" y="1589"/>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400"/>
                <a:t>Failover </a:t>
              </a:r>
            </a:p>
            <a:p>
              <a:pPr algn="ctr" eaLnBrk="0" hangingPunct="0"/>
              <a:r>
                <a:rPr lang="en-US" sz="1400"/>
                <a:t>Unit</a:t>
              </a:r>
            </a:p>
          </p:txBody>
        </p:sp>
      </p:grpSp>
      <p:sp>
        <p:nvSpPr>
          <p:cNvPr id="74" name="Rectangle 43"/>
          <p:cNvSpPr txBox="1">
            <a:spLocks noChangeArrowheads="1"/>
          </p:cNvSpPr>
          <p:nvPr/>
        </p:nvSpPr>
        <p:spPr bwMode="auto">
          <a:xfrm>
            <a:off x="673100" y="-77788"/>
            <a:ext cx="7772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Deployment Plan Preparation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4F093641-7F75-48C8-8835-50108CDE90B1}" type="slidenum">
              <a:rPr lang="en-US" sz="1400"/>
              <a:pPr algn="r" eaLnBrk="0" hangingPunct="0"/>
              <a:t>213</a:t>
            </a:fld>
            <a:endParaRPr lang="en-US" sz="1400"/>
          </a:p>
        </p:txBody>
      </p:sp>
      <p:sp>
        <p:nvSpPr>
          <p:cNvPr id="172034" name="Text Box 46"/>
          <p:cNvSpPr txBox="1">
            <a:spLocks noChangeArrowheads="1"/>
          </p:cNvSpPr>
          <p:nvPr/>
        </p:nvSpPr>
        <p:spPr bwMode="auto">
          <a:xfrm>
            <a:off x="431800" y="1333500"/>
            <a:ext cx="3263900" cy="3046988"/>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a:t>
            </a:r>
            <a:r>
              <a:rPr lang="en-US" sz="2000" dirty="0"/>
              <a:t> </a:t>
            </a:r>
            <a:r>
              <a:rPr lang="en-US" sz="2000" b="1" dirty="0"/>
              <a:t>Failover Units</a:t>
            </a:r>
            <a:endParaRPr lang="en-US" sz="2000" dirty="0"/>
          </a:p>
          <a:p>
            <a:pPr marL="228600" indent="-228600" algn="l">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Each failover unit is represented by a deployment plan with additional </a:t>
            </a:r>
            <a:r>
              <a:rPr lang="en-US" sz="2000" dirty="0" err="1"/>
              <a:t>configProperties</a:t>
            </a:r>
            <a:endParaRPr lang="en-US" sz="2000" dirty="0"/>
          </a:p>
          <a:p>
            <a:pPr marL="228600" indent="-228600" algn="l">
              <a:spcBef>
                <a:spcPct val="20000"/>
              </a:spcBef>
              <a:buClr>
                <a:srgbClr val="004080"/>
              </a:buClr>
              <a:buFont typeface="Wingdings" pitchFamily="-123" charset="2"/>
              <a:buChar char="§"/>
            </a:pPr>
            <a:r>
              <a:rPr lang="en-US" sz="2000" dirty="0"/>
              <a:t>Component dependency information is used …</a:t>
            </a:r>
          </a:p>
        </p:txBody>
      </p:sp>
      <p:grpSp>
        <p:nvGrpSpPr>
          <p:cNvPr id="2" name="Group 77"/>
          <p:cNvGrpSpPr>
            <a:grpSpLocks/>
          </p:cNvGrpSpPr>
          <p:nvPr/>
        </p:nvGrpSpPr>
        <p:grpSpPr bwMode="auto">
          <a:xfrm>
            <a:off x="5067300" y="1217613"/>
            <a:ext cx="3811588" cy="2916237"/>
            <a:chOff x="3168" y="1481"/>
            <a:chExt cx="1824" cy="1395"/>
          </a:xfrm>
        </p:grpSpPr>
        <p:sp>
          <p:nvSpPr>
            <p:cNvPr id="172066"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2067"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72068"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2069"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2070"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72071"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2072"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2073"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2074"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2075"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2076"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2077" name="AutoShape 89"/>
            <p:cNvCxnSpPr>
              <a:cxnSpLocks noChangeShapeType="1"/>
              <a:stCxn id="172075"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2078"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2079"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2080"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2081"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2082"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2083"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2084"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72085"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72086"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72087"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2088"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2089"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2090" name="AutoShape 102"/>
            <p:cNvCxnSpPr>
              <a:cxnSpLocks noChangeShapeType="1"/>
              <a:stCxn id="172089"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2091" name="AutoShape 103"/>
            <p:cNvCxnSpPr>
              <a:cxnSpLocks noChangeShapeType="1"/>
              <a:stCxn id="172089"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2092" name="AutoShape 104"/>
            <p:cNvCxnSpPr>
              <a:cxnSpLocks noChangeShapeType="1"/>
              <a:stCxn id="172088"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2093"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2094"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2095"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2096"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72097"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72098"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72103" name="AutoShape 112"/>
              <p:cNvCxnSpPr>
                <a:cxnSpLocks noChangeShapeType="1"/>
                <a:stCxn id="172095"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72104"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72105" name="AutoShape 114"/>
              <p:cNvCxnSpPr>
                <a:cxnSpLocks noChangeShapeType="1"/>
                <a:stCxn id="172095"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72101"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72102"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72036"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72037"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72038" name="AutoShape 120"/>
          <p:cNvCxnSpPr>
            <a:cxnSpLocks noChangeShapeType="1"/>
            <a:stCxn id="172056" idx="2"/>
            <a:endCxn id="172036"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72039" name="AutoShape 121"/>
          <p:cNvCxnSpPr>
            <a:cxnSpLocks noChangeShapeType="1"/>
            <a:stCxn id="172055" idx="2"/>
            <a:endCxn id="172036"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72040" name="AutoShape 122"/>
          <p:cNvCxnSpPr>
            <a:cxnSpLocks noChangeShapeType="1"/>
            <a:stCxn id="172054" idx="2"/>
            <a:endCxn id="172036"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72041"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72042"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72043"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72044"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72045" name="AutoShape 127"/>
          <p:cNvCxnSpPr>
            <a:cxnSpLocks noChangeShapeType="1"/>
            <a:stCxn id="172048" idx="3"/>
            <a:endCxn id="172046"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72046"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72047" name="AutoShape 129"/>
          <p:cNvCxnSpPr>
            <a:cxnSpLocks noChangeShapeType="1"/>
            <a:stCxn id="172046" idx="6"/>
            <a:endCxn id="172044"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72048"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72049"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72050"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72051"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72052"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72053" name="AutoShape 135"/>
          <p:cNvCxnSpPr>
            <a:cxnSpLocks noChangeShapeType="1"/>
            <a:stCxn id="172044" idx="0"/>
            <a:endCxn id="172052"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72054"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2055"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2056"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72057" name="AutoShape 150"/>
          <p:cNvCxnSpPr>
            <a:cxnSpLocks noChangeShapeType="1"/>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227"/>
          <p:cNvGrpSpPr>
            <a:grpSpLocks/>
          </p:cNvGrpSpPr>
          <p:nvPr/>
        </p:nvGrpSpPr>
        <p:grpSpPr bwMode="auto">
          <a:xfrm>
            <a:off x="3721100" y="1397000"/>
            <a:ext cx="5245100" cy="2705100"/>
            <a:chOff x="2344" y="880"/>
            <a:chExt cx="3304" cy="1704"/>
          </a:xfrm>
        </p:grpSpPr>
        <p:sp>
          <p:nvSpPr>
            <p:cNvPr id="172061" name="AutoShape 226"/>
            <p:cNvSpPr>
              <a:spLocks noChangeArrowheads="1"/>
            </p:cNvSpPr>
            <p:nvPr/>
          </p:nvSpPr>
          <p:spPr bwMode="auto">
            <a:xfrm>
              <a:off x="2344" y="880"/>
              <a:ext cx="3304" cy="1704"/>
            </a:xfrm>
            <a:prstGeom prst="wedgeRectCallout">
              <a:avLst>
                <a:gd name="adj1" fmla="val -51481"/>
                <a:gd name="adj2" fmla="val 83625"/>
              </a:avLst>
            </a:prstGeom>
            <a:solidFill>
              <a:schemeClr val="bg1"/>
            </a:solidFill>
            <a:ln w="9525">
              <a:solidFill>
                <a:schemeClr val="tx1"/>
              </a:solidFill>
              <a:miter lim="800000"/>
              <a:headEnd/>
              <a:tailEnd/>
            </a:ln>
          </p:spPr>
          <p:txBody>
            <a:bodyPr wrap="none" anchor="ctr">
              <a:prstTxWarp prst="textNoShape">
                <a:avLst/>
              </a:prstTxWarp>
            </a:bodyPr>
            <a:lstStyle/>
            <a:p>
              <a:pPr algn="ctr"/>
              <a:endParaRPr lang="en-US" b="1"/>
            </a:p>
          </p:txBody>
        </p:sp>
        <p:sp>
          <p:nvSpPr>
            <p:cNvPr id="172062" name="AutoShape 81"/>
            <p:cNvSpPr>
              <a:spLocks noChangeArrowheads="1"/>
            </p:cNvSpPr>
            <p:nvPr/>
          </p:nvSpPr>
          <p:spPr bwMode="auto">
            <a:xfrm>
              <a:off x="4534" y="1240"/>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endParaRPr lang="en-US" sz="1400"/>
            </a:p>
          </p:txBody>
        </p:sp>
        <p:sp>
          <p:nvSpPr>
            <p:cNvPr id="172063" name="AutoShape 83"/>
            <p:cNvSpPr>
              <a:spLocks noChangeArrowheads="1"/>
            </p:cNvSpPr>
            <p:nvPr/>
          </p:nvSpPr>
          <p:spPr bwMode="auto">
            <a:xfrm>
              <a:off x="4650" y="1357"/>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endParaRPr lang="en-US" sz="1400"/>
            </a:p>
          </p:txBody>
        </p:sp>
        <p:sp>
          <p:nvSpPr>
            <p:cNvPr id="172064" name="AutoShape 84"/>
            <p:cNvSpPr>
              <a:spLocks noChangeArrowheads="1"/>
            </p:cNvSpPr>
            <p:nvPr/>
          </p:nvSpPr>
          <p:spPr bwMode="auto">
            <a:xfrm>
              <a:off x="4766" y="1473"/>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endParaRPr lang="en-US" sz="1400"/>
            </a:p>
          </p:txBody>
        </p:sp>
        <p:sp>
          <p:nvSpPr>
            <p:cNvPr id="172065" name="AutoShape 85"/>
            <p:cNvSpPr>
              <a:spLocks noChangeArrowheads="1"/>
            </p:cNvSpPr>
            <p:nvPr/>
          </p:nvSpPr>
          <p:spPr bwMode="auto">
            <a:xfrm>
              <a:off x="4882" y="1589"/>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400"/>
                <a:t>Failover </a:t>
              </a:r>
            </a:p>
            <a:p>
              <a:pPr algn="ctr" eaLnBrk="0" hangingPunct="0"/>
              <a:r>
                <a:rPr lang="en-US" sz="1400"/>
                <a:t>Unit</a:t>
              </a:r>
            </a:p>
          </p:txBody>
        </p:sp>
      </p:grpSp>
      <p:sp>
        <p:nvSpPr>
          <p:cNvPr id="172059" name="Rectangle 79"/>
          <p:cNvSpPr>
            <a:spLocks noChangeArrowheads="1"/>
          </p:cNvSpPr>
          <p:nvPr/>
        </p:nvSpPr>
        <p:spPr bwMode="auto">
          <a:xfrm>
            <a:off x="3860800" y="2909888"/>
            <a:ext cx="1304925" cy="798512"/>
          </a:xfrm>
          <a:prstGeom prst="rect">
            <a:avLst/>
          </a:prstGeom>
          <a:solidFill>
            <a:schemeClr val="folHlink"/>
          </a:solidFill>
          <a:ln w="12700">
            <a:solidFill>
              <a:schemeClr val="tx1"/>
            </a:solidFill>
            <a:miter lim="800000"/>
            <a:headEnd/>
            <a:tailEnd/>
          </a:ln>
        </p:spPr>
        <p:txBody>
          <a:bodyPr wrap="none" anchor="ctr">
            <a:prstTxWarp prst="textNoShape">
              <a:avLst/>
            </a:prstTxWarp>
          </a:bodyPr>
          <a:lstStyle/>
          <a:p>
            <a:pPr algn="ctr" eaLnBrk="0" hangingPunct="0"/>
            <a:r>
              <a:rPr lang="en-US" sz="1400"/>
              <a:t>Dependency</a:t>
            </a:r>
          </a:p>
          <a:p>
            <a:pPr algn="ctr" eaLnBrk="0" hangingPunct="0"/>
            <a:r>
              <a:rPr lang="en-US" sz="1400"/>
              <a:t>Information</a:t>
            </a:r>
          </a:p>
        </p:txBody>
      </p:sp>
      <p:sp>
        <p:nvSpPr>
          <p:cNvPr id="75" name="Rectangle 43"/>
          <p:cNvSpPr txBox="1">
            <a:spLocks noChangeArrowheads="1"/>
          </p:cNvSpPr>
          <p:nvPr/>
        </p:nvSpPr>
        <p:spPr bwMode="auto">
          <a:xfrm>
            <a:off x="673100" y="-77788"/>
            <a:ext cx="7772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Deployment Plan Preparation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5981089A-E671-4D48-9D3B-7747C7DA0AE1}" type="slidenum">
              <a:rPr lang="en-US" sz="1400"/>
              <a:pPr algn="r" eaLnBrk="0" hangingPunct="0"/>
              <a:t>214</a:t>
            </a:fld>
            <a:endParaRPr lang="en-US" sz="1400"/>
          </a:p>
        </p:txBody>
      </p:sp>
      <p:sp>
        <p:nvSpPr>
          <p:cNvPr id="174082" name="Text Box 46"/>
          <p:cNvSpPr txBox="1">
            <a:spLocks noChangeArrowheads="1"/>
          </p:cNvSpPr>
          <p:nvPr/>
        </p:nvSpPr>
        <p:spPr bwMode="auto">
          <a:xfrm>
            <a:off x="431800" y="533400"/>
            <a:ext cx="3263900" cy="4031873"/>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a:t>
            </a:r>
            <a:r>
              <a:rPr lang="en-US" sz="2000" dirty="0"/>
              <a:t> </a:t>
            </a:r>
            <a:r>
              <a:rPr lang="en-US" sz="2000" b="1" dirty="0"/>
              <a:t>Failover Units</a:t>
            </a:r>
            <a:endParaRPr lang="en-US" sz="2000" dirty="0"/>
          </a:p>
          <a:p>
            <a:pPr marL="228600" indent="-228600" algn="l">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Each failover unit is represented by a deployment plan with additional </a:t>
            </a:r>
            <a:r>
              <a:rPr lang="en-US" sz="2000" dirty="0" err="1"/>
              <a:t>configProperties</a:t>
            </a:r>
            <a:endParaRPr lang="en-US" sz="2000" dirty="0"/>
          </a:p>
          <a:p>
            <a:pPr marL="228600" indent="-228600" algn="l">
              <a:spcBef>
                <a:spcPct val="20000"/>
              </a:spcBef>
              <a:buClr>
                <a:srgbClr val="004080"/>
              </a:buClr>
              <a:buFont typeface="Wingdings" pitchFamily="-123" charset="2"/>
              <a:buChar char="§"/>
            </a:pPr>
            <a:r>
              <a:rPr lang="en-US" sz="2000" dirty="0"/>
              <a:t>Component dependency information is used …</a:t>
            </a:r>
          </a:p>
          <a:p>
            <a:pPr marL="228600" indent="-228600" algn="l">
              <a:spcBef>
                <a:spcPct val="20000"/>
              </a:spcBef>
              <a:buClr>
                <a:srgbClr val="004080"/>
              </a:buClr>
              <a:buFont typeface="Wingdings" pitchFamily="-123" charset="2"/>
              <a:buChar char="§"/>
            </a:pPr>
            <a:r>
              <a:rPr lang="en-US" sz="2000" dirty="0"/>
              <a:t>… to split a master deployment plan into failover units</a:t>
            </a:r>
          </a:p>
        </p:txBody>
      </p:sp>
      <p:grpSp>
        <p:nvGrpSpPr>
          <p:cNvPr id="2" name="Group 77"/>
          <p:cNvGrpSpPr>
            <a:grpSpLocks/>
          </p:cNvGrpSpPr>
          <p:nvPr/>
        </p:nvGrpSpPr>
        <p:grpSpPr bwMode="auto">
          <a:xfrm>
            <a:off x="5067300" y="1217613"/>
            <a:ext cx="3811588" cy="2916237"/>
            <a:chOff x="3168" y="1481"/>
            <a:chExt cx="1824" cy="1395"/>
          </a:xfrm>
        </p:grpSpPr>
        <p:sp>
          <p:nvSpPr>
            <p:cNvPr id="174121"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4122"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74123"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4124"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4125"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74126"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4127"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4128"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4129"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4130"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4131"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4132" name="AutoShape 89"/>
            <p:cNvCxnSpPr>
              <a:cxnSpLocks noChangeShapeType="1"/>
              <a:stCxn id="174130"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4133"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4134"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4135"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4136"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4137"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4138"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4139"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74140"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74141"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74142"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4143"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4144"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4145" name="AutoShape 102"/>
            <p:cNvCxnSpPr>
              <a:cxnSpLocks noChangeShapeType="1"/>
              <a:stCxn id="174144"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4146" name="AutoShape 103"/>
            <p:cNvCxnSpPr>
              <a:cxnSpLocks noChangeShapeType="1"/>
              <a:stCxn id="174144"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4147" name="AutoShape 104"/>
            <p:cNvCxnSpPr>
              <a:cxnSpLocks noChangeShapeType="1"/>
              <a:stCxn id="174143"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4148"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4149"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4150"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4151"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74152"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74153"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74158" name="AutoShape 112"/>
              <p:cNvCxnSpPr>
                <a:cxnSpLocks noChangeShapeType="1"/>
                <a:stCxn id="174150"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74159"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74160" name="AutoShape 114"/>
              <p:cNvCxnSpPr>
                <a:cxnSpLocks noChangeShapeType="1"/>
                <a:stCxn id="174150"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74156"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74157"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74084"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74085"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74086" name="AutoShape 120"/>
          <p:cNvCxnSpPr>
            <a:cxnSpLocks noChangeShapeType="1"/>
            <a:stCxn id="174104" idx="2"/>
            <a:endCxn id="174084"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74087" name="AutoShape 121"/>
          <p:cNvCxnSpPr>
            <a:cxnSpLocks noChangeShapeType="1"/>
            <a:stCxn id="174103" idx="2"/>
            <a:endCxn id="174084"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74088" name="AutoShape 122"/>
          <p:cNvCxnSpPr>
            <a:cxnSpLocks noChangeShapeType="1"/>
            <a:stCxn id="174102" idx="2"/>
            <a:endCxn id="174084"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74089"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74090"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74091"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74092"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74093" name="AutoShape 127"/>
          <p:cNvCxnSpPr>
            <a:cxnSpLocks noChangeShapeType="1"/>
            <a:stCxn id="174096" idx="3"/>
            <a:endCxn id="174094"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74094"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74095" name="AutoShape 129"/>
          <p:cNvCxnSpPr>
            <a:cxnSpLocks noChangeShapeType="1"/>
            <a:stCxn id="174094" idx="6"/>
            <a:endCxn id="174092"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74096"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74097"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74098"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74099"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74100"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74101" name="AutoShape 135"/>
          <p:cNvCxnSpPr>
            <a:cxnSpLocks noChangeShapeType="1"/>
            <a:stCxn id="174092" idx="0"/>
            <a:endCxn id="174100"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74102"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4103"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4104"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74105" name="AutoShape 150"/>
          <p:cNvCxnSpPr>
            <a:cxnSpLocks noChangeShapeType="1"/>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227"/>
          <p:cNvGrpSpPr>
            <a:grpSpLocks/>
          </p:cNvGrpSpPr>
          <p:nvPr/>
        </p:nvGrpSpPr>
        <p:grpSpPr bwMode="auto">
          <a:xfrm>
            <a:off x="3721100" y="1397000"/>
            <a:ext cx="5245100" cy="2705100"/>
            <a:chOff x="2344" y="880"/>
            <a:chExt cx="3304" cy="1704"/>
          </a:xfrm>
        </p:grpSpPr>
        <p:sp>
          <p:nvSpPr>
            <p:cNvPr id="174116" name="AutoShape 226"/>
            <p:cNvSpPr>
              <a:spLocks noChangeArrowheads="1"/>
            </p:cNvSpPr>
            <p:nvPr/>
          </p:nvSpPr>
          <p:spPr bwMode="auto">
            <a:xfrm>
              <a:off x="2344" y="880"/>
              <a:ext cx="3304" cy="1704"/>
            </a:xfrm>
            <a:prstGeom prst="wedgeRectCallout">
              <a:avLst>
                <a:gd name="adj1" fmla="val -51481"/>
                <a:gd name="adj2" fmla="val 83625"/>
              </a:avLst>
            </a:prstGeom>
            <a:solidFill>
              <a:schemeClr val="bg1"/>
            </a:solidFill>
            <a:ln w="9525">
              <a:solidFill>
                <a:schemeClr val="tx1"/>
              </a:solidFill>
              <a:miter lim="800000"/>
              <a:headEnd/>
              <a:tailEnd/>
            </a:ln>
          </p:spPr>
          <p:txBody>
            <a:bodyPr wrap="none" anchor="ctr">
              <a:prstTxWarp prst="textNoShape">
                <a:avLst/>
              </a:prstTxWarp>
            </a:bodyPr>
            <a:lstStyle/>
            <a:p>
              <a:pPr algn="ctr"/>
              <a:endParaRPr lang="en-US" b="1"/>
            </a:p>
          </p:txBody>
        </p:sp>
        <p:sp>
          <p:nvSpPr>
            <p:cNvPr id="174117" name="AutoShape 81"/>
            <p:cNvSpPr>
              <a:spLocks noChangeArrowheads="1"/>
            </p:cNvSpPr>
            <p:nvPr/>
          </p:nvSpPr>
          <p:spPr bwMode="auto">
            <a:xfrm>
              <a:off x="4534" y="1240"/>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endParaRPr lang="en-US" sz="1400"/>
            </a:p>
          </p:txBody>
        </p:sp>
        <p:sp>
          <p:nvSpPr>
            <p:cNvPr id="174118" name="AutoShape 83"/>
            <p:cNvSpPr>
              <a:spLocks noChangeArrowheads="1"/>
            </p:cNvSpPr>
            <p:nvPr/>
          </p:nvSpPr>
          <p:spPr bwMode="auto">
            <a:xfrm>
              <a:off x="4650" y="1357"/>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endParaRPr lang="en-US" sz="1400"/>
            </a:p>
          </p:txBody>
        </p:sp>
        <p:sp>
          <p:nvSpPr>
            <p:cNvPr id="174119" name="AutoShape 84"/>
            <p:cNvSpPr>
              <a:spLocks noChangeArrowheads="1"/>
            </p:cNvSpPr>
            <p:nvPr/>
          </p:nvSpPr>
          <p:spPr bwMode="auto">
            <a:xfrm>
              <a:off x="4766" y="1473"/>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endParaRPr lang="en-US" sz="1400"/>
            </a:p>
          </p:txBody>
        </p:sp>
        <p:sp>
          <p:nvSpPr>
            <p:cNvPr id="174120" name="AutoShape 85"/>
            <p:cNvSpPr>
              <a:spLocks noChangeArrowheads="1"/>
            </p:cNvSpPr>
            <p:nvPr/>
          </p:nvSpPr>
          <p:spPr bwMode="auto">
            <a:xfrm>
              <a:off x="4882" y="1589"/>
              <a:ext cx="648" cy="503"/>
            </a:xfrm>
            <a:prstGeom prst="foldedCorner">
              <a:avLst>
                <a:gd name="adj" fmla="val 12500"/>
              </a:avLst>
            </a:prstGeom>
            <a:solidFill>
              <a:schemeClr val="accent2"/>
            </a:solidFill>
            <a:ln w="9525">
              <a:solidFill>
                <a:schemeClr val="tx1"/>
              </a:solidFill>
              <a:round/>
              <a:headEnd/>
              <a:tailEnd/>
            </a:ln>
          </p:spPr>
          <p:txBody>
            <a:bodyPr wrap="none" anchor="ctr">
              <a:prstTxWarp prst="textNoShape">
                <a:avLst/>
              </a:prstTxWarp>
            </a:bodyPr>
            <a:lstStyle/>
            <a:p>
              <a:pPr algn="ctr" eaLnBrk="0" hangingPunct="0"/>
              <a:r>
                <a:rPr lang="en-US" sz="1400"/>
                <a:t>Failover </a:t>
              </a:r>
            </a:p>
            <a:p>
              <a:pPr algn="ctr" eaLnBrk="0" hangingPunct="0"/>
              <a:r>
                <a:rPr lang="en-US" sz="1400"/>
                <a:t>Unit</a:t>
              </a:r>
            </a:p>
          </p:txBody>
        </p:sp>
      </p:grpSp>
      <p:sp>
        <p:nvSpPr>
          <p:cNvPr id="174107" name="AutoShape 78"/>
          <p:cNvSpPr>
            <a:spLocks noChangeArrowheads="1"/>
          </p:cNvSpPr>
          <p:nvPr/>
        </p:nvSpPr>
        <p:spPr bwMode="auto">
          <a:xfrm>
            <a:off x="4171950" y="1800225"/>
            <a:ext cx="1028700" cy="798513"/>
          </a:xfrm>
          <a:prstGeom prst="foldedCorner">
            <a:avLst>
              <a:gd name="adj" fmla="val 12500"/>
            </a:avLst>
          </a:prstGeom>
          <a:solidFill>
            <a:schemeClr val="folHlink"/>
          </a:solidFill>
          <a:ln w="9525">
            <a:solidFill>
              <a:schemeClr val="tx1"/>
            </a:solidFill>
            <a:round/>
            <a:headEnd/>
            <a:tailEnd/>
          </a:ln>
        </p:spPr>
        <p:txBody>
          <a:bodyPr wrap="none" anchor="ctr">
            <a:prstTxWarp prst="textNoShape">
              <a:avLst/>
            </a:prstTxWarp>
          </a:bodyPr>
          <a:lstStyle/>
          <a:p>
            <a:pPr algn="ctr" eaLnBrk="0" hangingPunct="0"/>
            <a:r>
              <a:rPr lang="en-US" sz="1400"/>
              <a:t>Deployment</a:t>
            </a:r>
          </a:p>
          <a:p>
            <a:pPr algn="ctr" eaLnBrk="0" hangingPunct="0"/>
            <a:r>
              <a:rPr lang="en-US" sz="1400"/>
              <a:t>Plan</a:t>
            </a:r>
          </a:p>
        </p:txBody>
      </p:sp>
      <p:sp>
        <p:nvSpPr>
          <p:cNvPr id="174108" name="Rectangle 79"/>
          <p:cNvSpPr>
            <a:spLocks noChangeArrowheads="1"/>
          </p:cNvSpPr>
          <p:nvPr/>
        </p:nvSpPr>
        <p:spPr bwMode="auto">
          <a:xfrm>
            <a:off x="3860800" y="2909888"/>
            <a:ext cx="1304925" cy="798512"/>
          </a:xfrm>
          <a:prstGeom prst="rect">
            <a:avLst/>
          </a:prstGeom>
          <a:solidFill>
            <a:schemeClr val="folHlink"/>
          </a:solidFill>
          <a:ln w="12700">
            <a:solidFill>
              <a:schemeClr val="tx1"/>
            </a:solidFill>
            <a:miter lim="800000"/>
            <a:headEnd/>
            <a:tailEnd/>
          </a:ln>
        </p:spPr>
        <p:txBody>
          <a:bodyPr wrap="none" anchor="ctr">
            <a:prstTxWarp prst="textNoShape">
              <a:avLst/>
            </a:prstTxWarp>
          </a:bodyPr>
          <a:lstStyle/>
          <a:p>
            <a:pPr algn="ctr" eaLnBrk="0" hangingPunct="0"/>
            <a:r>
              <a:rPr lang="en-US" sz="1400"/>
              <a:t>Dependency</a:t>
            </a:r>
          </a:p>
          <a:p>
            <a:pPr algn="ctr" eaLnBrk="0" hangingPunct="0"/>
            <a:r>
              <a:rPr lang="en-US" sz="1400"/>
              <a:t>Information</a:t>
            </a:r>
          </a:p>
        </p:txBody>
      </p:sp>
      <p:grpSp>
        <p:nvGrpSpPr>
          <p:cNvPr id="6" name="Group 228"/>
          <p:cNvGrpSpPr>
            <a:grpSpLocks/>
          </p:cNvGrpSpPr>
          <p:nvPr/>
        </p:nvGrpSpPr>
        <p:grpSpPr bwMode="auto">
          <a:xfrm>
            <a:off x="5165725" y="2200275"/>
            <a:ext cx="2400300" cy="1109663"/>
            <a:chOff x="3254" y="1386"/>
            <a:chExt cx="1512" cy="699"/>
          </a:xfrm>
        </p:grpSpPr>
        <p:sp>
          <p:nvSpPr>
            <p:cNvPr id="174112" name="AutoShape 80"/>
            <p:cNvSpPr>
              <a:spLocks noChangeArrowheads="1"/>
            </p:cNvSpPr>
            <p:nvPr/>
          </p:nvSpPr>
          <p:spPr bwMode="auto">
            <a:xfrm>
              <a:off x="3573" y="1431"/>
              <a:ext cx="832" cy="590"/>
            </a:xfrm>
            <a:prstGeom prst="flowChartPreparation">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400"/>
                <a:t>SPLIT-FOU</a:t>
              </a:r>
            </a:p>
          </p:txBody>
        </p:sp>
        <p:cxnSp>
          <p:nvCxnSpPr>
            <p:cNvPr id="174113" name="AutoShape 86"/>
            <p:cNvCxnSpPr>
              <a:cxnSpLocks noChangeShapeType="1"/>
              <a:stCxn id="174107" idx="3"/>
              <a:endCxn id="174112" idx="1"/>
            </p:cNvCxnSpPr>
            <p:nvPr/>
          </p:nvCxnSpPr>
          <p:spPr bwMode="auto">
            <a:xfrm>
              <a:off x="3276" y="1386"/>
              <a:ext cx="297" cy="340"/>
            </a:xfrm>
            <a:prstGeom prst="straightConnector1">
              <a:avLst/>
            </a:prstGeom>
            <a:noFill/>
            <a:ln w="12700">
              <a:solidFill>
                <a:schemeClr val="tx1"/>
              </a:solidFill>
              <a:round/>
              <a:headEnd/>
              <a:tailEnd type="triangle" w="med" len="med"/>
            </a:ln>
          </p:spPr>
        </p:cxnSp>
        <p:cxnSp>
          <p:nvCxnSpPr>
            <p:cNvPr id="174114" name="AutoShape 87"/>
            <p:cNvCxnSpPr>
              <a:cxnSpLocks noChangeShapeType="1"/>
              <a:stCxn id="174108" idx="3"/>
              <a:endCxn id="174112" idx="1"/>
            </p:cNvCxnSpPr>
            <p:nvPr/>
          </p:nvCxnSpPr>
          <p:spPr bwMode="auto">
            <a:xfrm flipV="1">
              <a:off x="3254" y="1726"/>
              <a:ext cx="319" cy="359"/>
            </a:xfrm>
            <a:prstGeom prst="straightConnector1">
              <a:avLst/>
            </a:prstGeom>
            <a:noFill/>
            <a:ln w="12700">
              <a:solidFill>
                <a:schemeClr val="tx1"/>
              </a:solidFill>
              <a:round/>
              <a:headEnd/>
              <a:tailEnd type="triangle" w="med" len="med"/>
            </a:ln>
          </p:spPr>
        </p:cxnSp>
        <p:cxnSp>
          <p:nvCxnSpPr>
            <p:cNvPr id="174115" name="AutoShape 88"/>
            <p:cNvCxnSpPr>
              <a:cxnSpLocks noChangeShapeType="1"/>
              <a:stCxn id="174112" idx="3"/>
              <a:endCxn id="174119" idx="1"/>
            </p:cNvCxnSpPr>
            <p:nvPr/>
          </p:nvCxnSpPr>
          <p:spPr bwMode="auto">
            <a:xfrm flipV="1">
              <a:off x="4405" y="1725"/>
              <a:ext cx="361" cy="1"/>
            </a:xfrm>
            <a:prstGeom prst="straightConnector1">
              <a:avLst/>
            </a:prstGeom>
            <a:noFill/>
            <a:ln w="12700">
              <a:solidFill>
                <a:schemeClr val="tx1"/>
              </a:solidFill>
              <a:round/>
              <a:headEnd/>
              <a:tailEnd type="triangle" w="med" len="med"/>
            </a:ln>
          </p:spPr>
        </p:cxnSp>
      </p:grpSp>
      <p:sp>
        <p:nvSpPr>
          <p:cNvPr id="130124" name="AutoShape 76"/>
          <p:cNvSpPr>
            <a:spLocks noChangeArrowheads="1"/>
          </p:cNvSpPr>
          <p:nvPr/>
        </p:nvSpPr>
        <p:spPr bwMode="auto">
          <a:xfrm>
            <a:off x="2235200" y="4686300"/>
            <a:ext cx="2590800" cy="1778000"/>
          </a:xfrm>
          <a:prstGeom prst="wedgeRectCallout">
            <a:avLst>
              <a:gd name="adj1" fmla="val 116481"/>
              <a:gd name="adj2" fmla="val 34106"/>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The ExecutionManager starts the deployment process by creating a DomainApplication Manager for each deployment.</a:t>
            </a:r>
          </a:p>
        </p:txBody>
      </p:sp>
      <p:sp>
        <p:nvSpPr>
          <p:cNvPr id="82" name="Rectangle 43"/>
          <p:cNvSpPr txBox="1">
            <a:spLocks noChangeArrowheads="1"/>
          </p:cNvSpPr>
          <p:nvPr/>
        </p:nvSpPr>
        <p:spPr bwMode="auto">
          <a:xfrm>
            <a:off x="673100" y="-77788"/>
            <a:ext cx="7772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Deployment Plan Preparation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30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24" grpId="0" animBg="1" autoUpdateAnimBg="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A04FBF40-4F76-49FE-B888-F84E79050A70}" type="slidenum">
              <a:rPr lang="en-US" sz="1400"/>
              <a:pPr algn="r" eaLnBrk="0" hangingPunct="0"/>
              <a:t>215</a:t>
            </a:fld>
            <a:endParaRPr lang="en-US" sz="1400"/>
          </a:p>
        </p:txBody>
      </p:sp>
      <p:sp>
        <p:nvSpPr>
          <p:cNvPr id="176130" name="Rectangle 43"/>
          <p:cNvSpPr>
            <a:spLocks noGrp="1" noChangeArrowheads="1"/>
          </p:cNvSpPr>
          <p:nvPr>
            <p:ph type="title" idx="4294967295"/>
          </p:nvPr>
        </p:nvSpPr>
        <p:spPr/>
        <p:txBody>
          <a:bodyPr/>
          <a:lstStyle/>
          <a:p>
            <a:r>
              <a:rPr lang="en-US" dirty="0"/>
              <a:t>Deployment Plan Preparation Solution</a:t>
            </a:r>
          </a:p>
        </p:txBody>
      </p:sp>
      <p:sp>
        <p:nvSpPr>
          <p:cNvPr id="176131" name="Text Box 46"/>
          <p:cNvSpPr txBox="1">
            <a:spLocks noChangeArrowheads="1"/>
          </p:cNvSpPr>
          <p:nvPr/>
        </p:nvSpPr>
        <p:spPr bwMode="auto">
          <a:xfrm>
            <a:off x="431800" y="616327"/>
            <a:ext cx="3263900" cy="4031873"/>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a:t>
            </a:r>
            <a:r>
              <a:rPr lang="en-US" sz="2000" dirty="0"/>
              <a:t> </a:t>
            </a:r>
            <a:r>
              <a:rPr lang="en-US" sz="2000" b="1" dirty="0"/>
              <a:t>Failover Units</a:t>
            </a:r>
            <a:endParaRPr lang="en-US" sz="2000" dirty="0"/>
          </a:p>
          <a:p>
            <a:pPr marL="228600" indent="-228600" algn="l">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Each failover unit is represented by a deployment plan with additional </a:t>
            </a:r>
            <a:r>
              <a:rPr lang="en-US" sz="2000" dirty="0" err="1"/>
              <a:t>configProperties</a:t>
            </a:r>
            <a:endParaRPr lang="en-US" sz="2000" dirty="0"/>
          </a:p>
          <a:p>
            <a:pPr marL="228600" indent="-228600" algn="l">
              <a:spcBef>
                <a:spcPct val="20000"/>
              </a:spcBef>
              <a:buClr>
                <a:srgbClr val="004080"/>
              </a:buClr>
              <a:buFont typeface="Wingdings" pitchFamily="-123" charset="2"/>
              <a:buChar char="§"/>
            </a:pPr>
            <a:r>
              <a:rPr lang="en-US" sz="2000" dirty="0"/>
              <a:t>Component dependency information is used …</a:t>
            </a:r>
          </a:p>
          <a:p>
            <a:pPr marL="228600" indent="-228600" algn="l">
              <a:spcBef>
                <a:spcPct val="20000"/>
              </a:spcBef>
              <a:buClr>
                <a:srgbClr val="004080"/>
              </a:buClr>
              <a:buFont typeface="Wingdings" pitchFamily="-123" charset="2"/>
              <a:buChar char="§"/>
            </a:pPr>
            <a:r>
              <a:rPr lang="en-US" sz="2000" dirty="0"/>
              <a:t>… to split a master deployment plan into failover units</a:t>
            </a:r>
            <a:endParaRPr lang="en-US" sz="1600" dirty="0"/>
          </a:p>
        </p:txBody>
      </p:sp>
      <p:grpSp>
        <p:nvGrpSpPr>
          <p:cNvPr id="2" name="Group 77"/>
          <p:cNvGrpSpPr>
            <a:grpSpLocks/>
          </p:cNvGrpSpPr>
          <p:nvPr/>
        </p:nvGrpSpPr>
        <p:grpSpPr bwMode="auto">
          <a:xfrm>
            <a:off x="5067300" y="1217613"/>
            <a:ext cx="3811588" cy="2916237"/>
            <a:chOff x="3168" y="1481"/>
            <a:chExt cx="1824" cy="1395"/>
          </a:xfrm>
        </p:grpSpPr>
        <p:sp>
          <p:nvSpPr>
            <p:cNvPr id="176156"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6157"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76158"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6159"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6160"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76161"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6162"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6163"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6164"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6165"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6166"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6167" name="AutoShape 89"/>
            <p:cNvCxnSpPr>
              <a:cxnSpLocks noChangeShapeType="1"/>
              <a:stCxn id="176165"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6168"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6169"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6170"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6171"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6172"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6173"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6174"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76175"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76176"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76177"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6178"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6179"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6180" name="AutoShape 102"/>
            <p:cNvCxnSpPr>
              <a:cxnSpLocks noChangeShapeType="1"/>
              <a:stCxn id="176179"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6181" name="AutoShape 103"/>
            <p:cNvCxnSpPr>
              <a:cxnSpLocks noChangeShapeType="1"/>
              <a:stCxn id="176179"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6182" name="AutoShape 104"/>
            <p:cNvCxnSpPr>
              <a:cxnSpLocks noChangeShapeType="1"/>
              <a:stCxn id="176178"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6183"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6184"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6185"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6186"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76187"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76188"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76193" name="AutoShape 112"/>
              <p:cNvCxnSpPr>
                <a:cxnSpLocks noChangeShapeType="1"/>
                <a:stCxn id="176185"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76194"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76195" name="AutoShape 114"/>
              <p:cNvCxnSpPr>
                <a:cxnSpLocks noChangeShapeType="1"/>
                <a:stCxn id="176185"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76191"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76192"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76133"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76134"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76135" name="AutoShape 120"/>
          <p:cNvCxnSpPr>
            <a:cxnSpLocks noChangeShapeType="1"/>
            <a:stCxn id="176153" idx="2"/>
            <a:endCxn id="176133"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76136" name="AutoShape 121"/>
          <p:cNvCxnSpPr>
            <a:cxnSpLocks noChangeShapeType="1"/>
            <a:stCxn id="176152" idx="2"/>
            <a:endCxn id="176133"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76137" name="AutoShape 122"/>
          <p:cNvCxnSpPr>
            <a:cxnSpLocks noChangeShapeType="1"/>
            <a:stCxn id="176151" idx="2"/>
            <a:endCxn id="176133"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76138"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76139"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76140"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76141"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76142" name="AutoShape 127"/>
          <p:cNvCxnSpPr>
            <a:cxnSpLocks noChangeShapeType="1"/>
            <a:stCxn id="176145" idx="3"/>
            <a:endCxn id="176143"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76143"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76144" name="AutoShape 129"/>
          <p:cNvCxnSpPr>
            <a:cxnSpLocks noChangeShapeType="1"/>
            <a:stCxn id="176143" idx="6"/>
            <a:endCxn id="176141"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76145"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76146"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76147"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76148"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76149"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76150" name="AutoShape 135"/>
          <p:cNvCxnSpPr>
            <a:cxnSpLocks noChangeShapeType="1"/>
            <a:stCxn id="176141" idx="0"/>
            <a:endCxn id="176149"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76151"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6152"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6153"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76154" name="AutoShape 150"/>
          <p:cNvCxnSpPr>
            <a:cxnSpLocks noChangeShapeType="1"/>
          </p:cNvCxnSpPr>
          <p:nvPr/>
        </p:nvCxnSpPr>
        <p:spPr bwMode="auto">
          <a:xfrm flipH="1">
            <a:off x="4306888" y="6064250"/>
            <a:ext cx="136525" cy="1588"/>
          </a:xfrm>
          <a:prstGeom prst="straightConnector1">
            <a:avLst/>
          </a:prstGeom>
          <a:noFill/>
          <a:ln w="9525">
            <a:solidFill>
              <a:schemeClr val="tx1"/>
            </a:solidFill>
            <a:round/>
            <a:headEnd/>
            <a:tailEnd/>
          </a:ln>
        </p:spPr>
      </p:cxnSp>
      <p:sp>
        <p:nvSpPr>
          <p:cNvPr id="176155" name="AutoShape 71"/>
          <p:cNvSpPr>
            <a:spLocks noChangeArrowheads="1"/>
          </p:cNvSpPr>
          <p:nvPr/>
        </p:nvSpPr>
        <p:spPr bwMode="auto">
          <a:xfrm>
            <a:off x="6007100" y="2908300"/>
            <a:ext cx="2413000" cy="1231900"/>
          </a:xfrm>
          <a:prstGeom prst="wedgeRectCallout">
            <a:avLst>
              <a:gd name="adj1" fmla="val -20657"/>
              <a:gd name="adj2" fmla="val 93556"/>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One Domain Application Manager represents one Failover Unit</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0D531146-384F-462B-83D2-34ACF75B6CCB}" type="slidenum">
              <a:rPr lang="en-US" sz="1400"/>
              <a:pPr algn="r" eaLnBrk="0" hangingPunct="0"/>
              <a:t>216</a:t>
            </a:fld>
            <a:endParaRPr lang="en-US" sz="1400"/>
          </a:p>
        </p:txBody>
      </p:sp>
      <p:sp>
        <p:nvSpPr>
          <p:cNvPr id="178178" name="Text Box 46"/>
          <p:cNvSpPr txBox="1">
            <a:spLocks noChangeArrowheads="1"/>
          </p:cNvSpPr>
          <p:nvPr/>
        </p:nvSpPr>
        <p:spPr bwMode="auto">
          <a:xfrm>
            <a:off x="0" y="1152704"/>
            <a:ext cx="4821238" cy="3724096"/>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Challenge 2 : Integration of Failover Functionality</a:t>
            </a:r>
          </a:p>
          <a:p>
            <a:pPr marL="228600" indent="-228600" algn="l">
              <a:spcBef>
                <a:spcPct val="20000"/>
              </a:spcBef>
            </a:pPr>
            <a:endParaRPr lang="en-US" sz="2000" b="1" dirty="0"/>
          </a:p>
          <a:p>
            <a:pPr marL="228600" indent="-228600" algn="l">
              <a:spcBef>
                <a:spcPct val="20000"/>
              </a:spcBef>
              <a:buClr>
                <a:srgbClr val="004080"/>
              </a:buClr>
              <a:buFont typeface="Wingdings" pitchFamily="-123" charset="2"/>
              <a:buChar char="§"/>
            </a:pPr>
            <a:r>
              <a:rPr lang="en-US" sz="2000" dirty="0"/>
              <a:t>Deployment and configuration entities have standardized interfaces that cannot be altered and have no notion of fault-tolerance</a:t>
            </a:r>
          </a:p>
          <a:p>
            <a:pPr marL="228600" indent="-228600" algn="l">
              <a:spcBef>
                <a:spcPct val="20000"/>
              </a:spcBef>
              <a:buClr>
                <a:srgbClr val="004080"/>
              </a:buClr>
              <a:buFont typeface="Wingdings" pitchFamily="-123" charset="2"/>
              <a:buChar char="§"/>
            </a:pPr>
            <a:r>
              <a:rPr lang="en-US" sz="2000" dirty="0"/>
              <a:t>Fault-tolerance capabilities have to be seamlessly integrated without breaking standard compatibility</a:t>
            </a:r>
          </a:p>
          <a:p>
            <a:pPr marL="228600" indent="-228600" algn="l">
              <a:spcBef>
                <a:spcPct val="20000"/>
              </a:spcBef>
              <a:buFont typeface="Wingdings" pitchFamily="-123" charset="2"/>
              <a:buChar char="§"/>
            </a:pPr>
            <a:endParaRPr lang="en-US" sz="2000" dirty="0"/>
          </a:p>
        </p:txBody>
      </p:sp>
      <p:grpSp>
        <p:nvGrpSpPr>
          <p:cNvPr id="2" name="Group 77"/>
          <p:cNvGrpSpPr>
            <a:grpSpLocks/>
          </p:cNvGrpSpPr>
          <p:nvPr/>
        </p:nvGrpSpPr>
        <p:grpSpPr bwMode="auto">
          <a:xfrm>
            <a:off x="5067300" y="1217613"/>
            <a:ext cx="3811588" cy="2916237"/>
            <a:chOff x="3168" y="1481"/>
            <a:chExt cx="1824" cy="1395"/>
          </a:xfrm>
        </p:grpSpPr>
        <p:sp>
          <p:nvSpPr>
            <p:cNvPr id="178208"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8209"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78210"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8211"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8212"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78213"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8214"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78215"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8216"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8217"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8218"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8219" name="AutoShape 89"/>
            <p:cNvCxnSpPr>
              <a:cxnSpLocks noChangeShapeType="1"/>
              <a:stCxn id="178217"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8220"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8221"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8222"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8223"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8224"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78225"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78226"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78227"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78228"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78229"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8230"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8231"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8232" name="AutoShape 102"/>
            <p:cNvCxnSpPr>
              <a:cxnSpLocks noChangeShapeType="1"/>
              <a:stCxn id="178231"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78233" name="AutoShape 103"/>
            <p:cNvCxnSpPr>
              <a:cxnSpLocks noChangeShapeType="1"/>
              <a:stCxn id="178231"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78234" name="AutoShape 104"/>
            <p:cNvCxnSpPr>
              <a:cxnSpLocks noChangeShapeType="1"/>
              <a:stCxn id="178230"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78235"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8236"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78237"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78238"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78239"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78240"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78245" name="AutoShape 112"/>
              <p:cNvCxnSpPr>
                <a:cxnSpLocks noChangeShapeType="1"/>
                <a:stCxn id="178237"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78246"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78247" name="AutoShape 114"/>
              <p:cNvCxnSpPr>
                <a:cxnSpLocks noChangeShapeType="1"/>
                <a:stCxn id="178237"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78243"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78244"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78180"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78181"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78182" name="AutoShape 120"/>
          <p:cNvCxnSpPr>
            <a:cxnSpLocks noChangeShapeType="1"/>
            <a:stCxn id="178200" idx="2"/>
            <a:endCxn id="178180"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78183" name="AutoShape 121"/>
          <p:cNvCxnSpPr>
            <a:cxnSpLocks noChangeShapeType="1"/>
            <a:stCxn id="178199" idx="2"/>
            <a:endCxn id="178180"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78184" name="AutoShape 122"/>
          <p:cNvCxnSpPr>
            <a:cxnSpLocks noChangeShapeType="1"/>
            <a:stCxn id="178198" idx="2"/>
            <a:endCxn id="178180"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78185"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78186"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78187"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78188"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78189" name="AutoShape 127"/>
          <p:cNvCxnSpPr>
            <a:cxnSpLocks noChangeShapeType="1"/>
            <a:stCxn id="178192" idx="3"/>
            <a:endCxn id="178190"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78190"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78191" name="AutoShape 129"/>
          <p:cNvCxnSpPr>
            <a:cxnSpLocks noChangeShapeType="1"/>
            <a:stCxn id="178190" idx="6"/>
            <a:endCxn id="178188"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78192"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78193"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78194"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78195"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78196"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78197" name="AutoShape 135"/>
          <p:cNvCxnSpPr>
            <a:cxnSpLocks noChangeShapeType="1"/>
            <a:stCxn id="178188" idx="0"/>
            <a:endCxn id="178196"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78198"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8199"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78200"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78201" name="AutoShape 150"/>
          <p:cNvCxnSpPr>
            <a:cxnSpLocks noChangeShapeType="1"/>
            <a:stCxn id="178204" idx="1"/>
            <a:endCxn id="178206" idx="6"/>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157"/>
          <p:cNvGrpSpPr>
            <a:grpSpLocks/>
          </p:cNvGrpSpPr>
          <p:nvPr/>
        </p:nvGrpSpPr>
        <p:grpSpPr bwMode="auto">
          <a:xfrm>
            <a:off x="3214688" y="5260975"/>
            <a:ext cx="2130425" cy="1111250"/>
            <a:chOff x="3368" y="2884"/>
            <a:chExt cx="1020" cy="532"/>
          </a:xfrm>
        </p:grpSpPr>
        <p:sp>
          <p:nvSpPr>
            <p:cNvPr id="178204" name="Rectangle 147"/>
            <p:cNvSpPr>
              <a:spLocks noChangeArrowheads="1"/>
            </p:cNvSpPr>
            <p:nvPr/>
          </p:nvSpPr>
          <p:spPr bwMode="auto">
            <a:xfrm>
              <a:off x="3956" y="3120"/>
              <a:ext cx="432" cy="296"/>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Fault</a:t>
              </a:r>
            </a:p>
            <a:p>
              <a:pPr algn="ctr" eaLnBrk="0" hangingPunct="0"/>
              <a:r>
                <a:rPr lang="en-US" sz="1200"/>
                <a:t>Correlation</a:t>
              </a:r>
            </a:p>
            <a:p>
              <a:pPr algn="ctr" eaLnBrk="0" hangingPunct="0"/>
              <a:r>
                <a:rPr lang="en-US" sz="1200"/>
                <a:t>Manager</a:t>
              </a:r>
            </a:p>
          </p:txBody>
        </p:sp>
        <p:cxnSp>
          <p:nvCxnSpPr>
            <p:cNvPr id="178205" name="AutoShape 148"/>
            <p:cNvCxnSpPr>
              <a:cxnSpLocks noChangeShapeType="1"/>
              <a:stCxn id="178192" idx="3"/>
              <a:endCxn id="178206" idx="2"/>
            </p:cNvCxnSpPr>
            <p:nvPr/>
          </p:nvCxnSpPr>
          <p:spPr bwMode="auto">
            <a:xfrm>
              <a:off x="3368" y="3268"/>
              <a:ext cx="432" cy="2"/>
            </a:xfrm>
            <a:prstGeom prst="straightConnector1">
              <a:avLst/>
            </a:prstGeom>
            <a:noFill/>
            <a:ln w="9525">
              <a:solidFill>
                <a:schemeClr val="tx1"/>
              </a:solidFill>
              <a:round/>
              <a:headEnd/>
              <a:tailEnd type="triangle" w="med" len="med"/>
            </a:ln>
          </p:spPr>
        </p:cxnSp>
        <p:sp>
          <p:nvSpPr>
            <p:cNvPr id="178206" name="Oval 149"/>
            <p:cNvSpPr>
              <a:spLocks noChangeArrowheads="1"/>
            </p:cNvSpPr>
            <p:nvPr/>
          </p:nvSpPr>
          <p:spPr bwMode="auto">
            <a:xfrm>
              <a:off x="3800" y="3224"/>
              <a:ext cx="91" cy="91"/>
            </a:xfrm>
            <a:prstGeom prst="ellipse">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78207" name="AutoShape 155"/>
            <p:cNvCxnSpPr>
              <a:cxnSpLocks noChangeShapeType="1"/>
              <a:stCxn id="178204" idx="0"/>
              <a:endCxn id="178180" idx="2"/>
            </p:cNvCxnSpPr>
            <p:nvPr/>
          </p:nvCxnSpPr>
          <p:spPr bwMode="auto">
            <a:xfrm flipV="1">
              <a:off x="4172" y="2884"/>
              <a:ext cx="0" cy="236"/>
            </a:xfrm>
            <a:prstGeom prst="straightConnector1">
              <a:avLst/>
            </a:prstGeom>
            <a:noFill/>
            <a:ln w="12700">
              <a:solidFill>
                <a:schemeClr val="tx1"/>
              </a:solidFill>
              <a:round/>
              <a:headEnd type="triangle" w="med" len="med"/>
              <a:tailEnd type="triangle" w="med" len="med"/>
            </a:ln>
          </p:spPr>
        </p:cxnSp>
      </p:grpSp>
      <p:sp>
        <p:nvSpPr>
          <p:cNvPr id="73" name="Rectangle 43"/>
          <p:cNvSpPr txBox="1">
            <a:spLocks noChangeArrowheads="1"/>
          </p:cNvSpPr>
          <p:nvPr/>
        </p:nvSpPr>
        <p:spPr bwMode="auto">
          <a:xfrm>
            <a:off x="100013" y="-125413"/>
            <a:ext cx="8963025" cy="582613"/>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Integration of Failover Functionality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8C0D79FC-B41C-4839-AFF9-3BB9FBB3F370}" type="slidenum">
              <a:rPr lang="en-US" sz="1400"/>
              <a:pPr algn="r" eaLnBrk="0" hangingPunct="0"/>
              <a:t>217</a:t>
            </a:fld>
            <a:endParaRPr lang="en-US" sz="1400"/>
          </a:p>
        </p:txBody>
      </p:sp>
      <p:sp>
        <p:nvSpPr>
          <p:cNvPr id="180226" name="Text Box 46"/>
          <p:cNvSpPr txBox="1">
            <a:spLocks noChangeArrowheads="1"/>
          </p:cNvSpPr>
          <p:nvPr/>
        </p:nvSpPr>
        <p:spPr bwMode="auto">
          <a:xfrm>
            <a:off x="431800" y="1104900"/>
            <a:ext cx="4821238" cy="1569660"/>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 Fault Correlation Manager (FCM)</a:t>
            </a:r>
            <a:endParaRPr lang="en-US" sz="2000" dirty="0"/>
          </a:p>
          <a:p>
            <a:pPr marL="228600" indent="-228600" algn="l">
              <a:lnSpc>
                <a:spcPct val="40000"/>
              </a:lnSpc>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FCM is added into call chain between    Plan Launcher &amp; </a:t>
            </a:r>
            <a:r>
              <a:rPr lang="en-US" sz="2000" dirty="0" err="1"/>
              <a:t>ExecutionManager</a:t>
            </a:r>
            <a:endParaRPr lang="en-US" sz="2000" dirty="0"/>
          </a:p>
        </p:txBody>
      </p:sp>
      <p:grpSp>
        <p:nvGrpSpPr>
          <p:cNvPr id="2" name="Group 77"/>
          <p:cNvGrpSpPr>
            <a:grpSpLocks/>
          </p:cNvGrpSpPr>
          <p:nvPr/>
        </p:nvGrpSpPr>
        <p:grpSpPr bwMode="auto">
          <a:xfrm>
            <a:off x="5067300" y="1217613"/>
            <a:ext cx="3811588" cy="2916237"/>
            <a:chOff x="3168" y="1481"/>
            <a:chExt cx="1824" cy="1395"/>
          </a:xfrm>
        </p:grpSpPr>
        <p:sp>
          <p:nvSpPr>
            <p:cNvPr id="180257"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0258"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80259"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0260"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0261"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80262"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80263"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80264"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0265"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0266"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0267"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80268" name="AutoShape 89"/>
            <p:cNvCxnSpPr>
              <a:cxnSpLocks noChangeShapeType="1"/>
              <a:stCxn id="180266"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80269"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80270"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0271"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0272"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0273"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0274"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0275"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80276"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80277"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80278"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0279"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0280"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0281" name="AutoShape 102"/>
            <p:cNvCxnSpPr>
              <a:cxnSpLocks noChangeShapeType="1"/>
              <a:stCxn id="180280"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80282" name="AutoShape 103"/>
            <p:cNvCxnSpPr>
              <a:cxnSpLocks noChangeShapeType="1"/>
              <a:stCxn id="180280"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80283" name="AutoShape 104"/>
            <p:cNvCxnSpPr>
              <a:cxnSpLocks noChangeShapeType="1"/>
              <a:stCxn id="180279"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80284"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0285"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0286"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0287"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80288"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80289"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80294" name="AutoShape 112"/>
              <p:cNvCxnSpPr>
                <a:cxnSpLocks noChangeShapeType="1"/>
                <a:stCxn id="180286"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80295"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80296" name="AutoShape 114"/>
              <p:cNvCxnSpPr>
                <a:cxnSpLocks noChangeShapeType="1"/>
                <a:stCxn id="180286"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80292"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80293"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80228"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80229"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80230" name="AutoShape 120"/>
          <p:cNvCxnSpPr>
            <a:cxnSpLocks noChangeShapeType="1"/>
            <a:stCxn id="180248" idx="2"/>
            <a:endCxn id="180228"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80231" name="AutoShape 121"/>
          <p:cNvCxnSpPr>
            <a:cxnSpLocks noChangeShapeType="1"/>
            <a:stCxn id="180247" idx="2"/>
            <a:endCxn id="180228"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80232" name="AutoShape 122"/>
          <p:cNvCxnSpPr>
            <a:cxnSpLocks noChangeShapeType="1"/>
            <a:stCxn id="180246" idx="2"/>
            <a:endCxn id="180228"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80233"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80234"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80235"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80236"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80237" name="AutoShape 127"/>
          <p:cNvCxnSpPr>
            <a:cxnSpLocks noChangeShapeType="1"/>
            <a:stCxn id="180240" idx="3"/>
            <a:endCxn id="180238"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80238"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80239" name="AutoShape 129"/>
          <p:cNvCxnSpPr>
            <a:cxnSpLocks noChangeShapeType="1"/>
            <a:stCxn id="180238" idx="6"/>
            <a:endCxn id="180236"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80240"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80241"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80242"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80243"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80244"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80245" name="AutoShape 135"/>
          <p:cNvCxnSpPr>
            <a:cxnSpLocks noChangeShapeType="1"/>
            <a:stCxn id="180236" idx="0"/>
            <a:endCxn id="180244"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80246"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80247"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80248"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80249" name="AutoShape 150"/>
          <p:cNvCxnSpPr>
            <a:cxnSpLocks noChangeShapeType="1"/>
            <a:stCxn id="180253" idx="1"/>
            <a:endCxn id="180255" idx="6"/>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157"/>
          <p:cNvGrpSpPr>
            <a:grpSpLocks/>
          </p:cNvGrpSpPr>
          <p:nvPr/>
        </p:nvGrpSpPr>
        <p:grpSpPr bwMode="auto">
          <a:xfrm>
            <a:off x="3214688" y="5260975"/>
            <a:ext cx="2130425" cy="1111250"/>
            <a:chOff x="3368" y="2884"/>
            <a:chExt cx="1020" cy="532"/>
          </a:xfrm>
        </p:grpSpPr>
        <p:sp>
          <p:nvSpPr>
            <p:cNvPr id="180253" name="Rectangle 147"/>
            <p:cNvSpPr>
              <a:spLocks noChangeArrowheads="1"/>
            </p:cNvSpPr>
            <p:nvPr/>
          </p:nvSpPr>
          <p:spPr bwMode="auto">
            <a:xfrm>
              <a:off x="3956" y="3120"/>
              <a:ext cx="432" cy="296"/>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Fault</a:t>
              </a:r>
            </a:p>
            <a:p>
              <a:pPr algn="ctr" eaLnBrk="0" hangingPunct="0"/>
              <a:r>
                <a:rPr lang="en-US" sz="1200"/>
                <a:t>Correlation</a:t>
              </a:r>
            </a:p>
            <a:p>
              <a:pPr algn="ctr" eaLnBrk="0" hangingPunct="0"/>
              <a:r>
                <a:rPr lang="en-US" sz="1200"/>
                <a:t>Manager</a:t>
              </a:r>
            </a:p>
          </p:txBody>
        </p:sp>
        <p:cxnSp>
          <p:nvCxnSpPr>
            <p:cNvPr id="180254" name="AutoShape 148"/>
            <p:cNvCxnSpPr>
              <a:cxnSpLocks noChangeShapeType="1"/>
              <a:stCxn id="180240" idx="3"/>
              <a:endCxn id="180255" idx="2"/>
            </p:cNvCxnSpPr>
            <p:nvPr/>
          </p:nvCxnSpPr>
          <p:spPr bwMode="auto">
            <a:xfrm>
              <a:off x="3368" y="3268"/>
              <a:ext cx="432" cy="2"/>
            </a:xfrm>
            <a:prstGeom prst="straightConnector1">
              <a:avLst/>
            </a:prstGeom>
            <a:noFill/>
            <a:ln w="9525">
              <a:solidFill>
                <a:schemeClr val="tx1"/>
              </a:solidFill>
              <a:round/>
              <a:headEnd/>
              <a:tailEnd type="triangle" w="med" len="med"/>
            </a:ln>
          </p:spPr>
        </p:cxnSp>
        <p:sp>
          <p:nvSpPr>
            <p:cNvPr id="180255" name="Oval 149"/>
            <p:cNvSpPr>
              <a:spLocks noChangeArrowheads="1"/>
            </p:cNvSpPr>
            <p:nvPr/>
          </p:nvSpPr>
          <p:spPr bwMode="auto">
            <a:xfrm>
              <a:off x="3800" y="3224"/>
              <a:ext cx="91" cy="91"/>
            </a:xfrm>
            <a:prstGeom prst="ellipse">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80256" name="AutoShape 155"/>
            <p:cNvCxnSpPr>
              <a:cxnSpLocks noChangeShapeType="1"/>
              <a:stCxn id="180253" idx="0"/>
              <a:endCxn id="180228" idx="2"/>
            </p:cNvCxnSpPr>
            <p:nvPr/>
          </p:nvCxnSpPr>
          <p:spPr bwMode="auto">
            <a:xfrm flipV="1">
              <a:off x="4172" y="2884"/>
              <a:ext cx="0" cy="236"/>
            </a:xfrm>
            <a:prstGeom prst="straightConnector1">
              <a:avLst/>
            </a:prstGeom>
            <a:noFill/>
            <a:ln w="12700">
              <a:solidFill>
                <a:schemeClr val="tx1"/>
              </a:solidFill>
              <a:round/>
              <a:headEnd type="triangle" w="med" len="med"/>
              <a:tailEnd type="triangle" w="med" len="med"/>
            </a:ln>
          </p:spPr>
        </p:cxnSp>
      </p:grpSp>
      <p:sp>
        <p:nvSpPr>
          <p:cNvPr id="134295" name="AutoShape 151"/>
          <p:cNvSpPr>
            <a:spLocks noChangeArrowheads="1"/>
          </p:cNvSpPr>
          <p:nvPr/>
        </p:nvSpPr>
        <p:spPr bwMode="auto">
          <a:xfrm>
            <a:off x="1514475" y="3441700"/>
            <a:ext cx="2222500" cy="774700"/>
          </a:xfrm>
          <a:prstGeom prst="wedgeRectCallout">
            <a:avLst>
              <a:gd name="adj1" fmla="val 42500"/>
              <a:gd name="adj2" fmla="val 130944"/>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algn="ctr" eaLnBrk="0" hangingPunct="0"/>
            <a:r>
              <a:rPr lang="en-US" sz="1800"/>
              <a:t>Deployment plans are analyzed</a:t>
            </a:r>
          </a:p>
        </p:txBody>
      </p:sp>
      <p:sp>
        <p:nvSpPr>
          <p:cNvPr id="74" name="Rectangle 43"/>
          <p:cNvSpPr txBox="1">
            <a:spLocks noChangeArrowheads="1"/>
          </p:cNvSpPr>
          <p:nvPr/>
        </p:nvSpPr>
        <p:spPr bwMode="auto">
          <a:xfrm>
            <a:off x="100013" y="-125413"/>
            <a:ext cx="8963025" cy="582613"/>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Integration of Failover Functionality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4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95"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AA056D4B-F73F-42CF-BBF3-E7A3B4D3F8B7}" type="slidenum">
              <a:rPr lang="en-US" sz="1400"/>
              <a:pPr algn="r" eaLnBrk="0" hangingPunct="0"/>
              <a:t>218</a:t>
            </a:fld>
            <a:endParaRPr lang="en-US" sz="1400"/>
          </a:p>
        </p:txBody>
      </p:sp>
      <p:sp>
        <p:nvSpPr>
          <p:cNvPr id="182274" name="Text Box 46"/>
          <p:cNvSpPr txBox="1">
            <a:spLocks noChangeArrowheads="1"/>
          </p:cNvSpPr>
          <p:nvPr/>
        </p:nvSpPr>
        <p:spPr bwMode="auto">
          <a:xfrm>
            <a:off x="431800" y="1104900"/>
            <a:ext cx="4927600" cy="1569660"/>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 Fault Correlation Manager (FCM)</a:t>
            </a:r>
            <a:endParaRPr lang="en-US" sz="2000" dirty="0"/>
          </a:p>
          <a:p>
            <a:pPr marL="228600" indent="-228600" algn="l">
              <a:lnSpc>
                <a:spcPct val="40000"/>
              </a:lnSpc>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FCM is added into call chain between      Plan Launcher &amp; </a:t>
            </a:r>
            <a:r>
              <a:rPr lang="en-US" sz="2000" dirty="0" err="1"/>
              <a:t>ExecutionManager</a:t>
            </a:r>
            <a:endParaRPr lang="en-US" sz="2000" dirty="0"/>
          </a:p>
        </p:txBody>
      </p:sp>
      <p:grpSp>
        <p:nvGrpSpPr>
          <p:cNvPr id="2" name="Group 100"/>
          <p:cNvGrpSpPr>
            <a:grpSpLocks/>
          </p:cNvGrpSpPr>
          <p:nvPr/>
        </p:nvGrpSpPr>
        <p:grpSpPr bwMode="auto">
          <a:xfrm>
            <a:off x="2311400" y="1217613"/>
            <a:ext cx="6567488" cy="5167312"/>
            <a:chOff x="1456" y="767"/>
            <a:chExt cx="4137" cy="3255"/>
          </a:xfrm>
        </p:grpSpPr>
        <p:grpSp>
          <p:nvGrpSpPr>
            <p:cNvPr id="3" name="Group 77"/>
            <p:cNvGrpSpPr>
              <a:grpSpLocks/>
            </p:cNvGrpSpPr>
            <p:nvPr/>
          </p:nvGrpSpPr>
          <p:grpSpPr bwMode="auto">
            <a:xfrm>
              <a:off x="3192" y="767"/>
              <a:ext cx="2401" cy="1837"/>
              <a:chOff x="3168" y="1481"/>
              <a:chExt cx="1824" cy="1395"/>
            </a:xfrm>
          </p:grpSpPr>
          <p:sp>
            <p:nvSpPr>
              <p:cNvPr id="182306"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2307"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82308"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2309"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2310"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82311"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82312"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82313"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2314"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2315"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2316"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82317" name="AutoShape 89"/>
              <p:cNvCxnSpPr>
                <a:cxnSpLocks noChangeShapeType="1"/>
                <a:stCxn id="182315"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82318"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82319"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2320"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2321"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2322"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2323"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2324"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82325"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82326"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82327"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2328"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2329"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2330" name="AutoShape 102"/>
              <p:cNvCxnSpPr>
                <a:cxnSpLocks noChangeShapeType="1"/>
                <a:stCxn id="182329"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82331" name="AutoShape 103"/>
              <p:cNvCxnSpPr>
                <a:cxnSpLocks noChangeShapeType="1"/>
                <a:stCxn id="182329"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82332" name="AutoShape 104"/>
              <p:cNvCxnSpPr>
                <a:cxnSpLocks noChangeShapeType="1"/>
                <a:stCxn id="182328"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82333"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2334"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2335"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2336"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82337"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82338"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4" name="Group 111"/>
              <p:cNvGrpSpPr>
                <a:grpSpLocks/>
              </p:cNvGrpSpPr>
              <p:nvPr/>
            </p:nvGrpSpPr>
            <p:grpSpPr bwMode="auto">
              <a:xfrm>
                <a:off x="3967" y="1739"/>
                <a:ext cx="731" cy="439"/>
                <a:chOff x="2736" y="1872"/>
                <a:chExt cx="1536" cy="816"/>
              </a:xfrm>
            </p:grpSpPr>
            <p:cxnSp>
              <p:nvCxnSpPr>
                <p:cNvPr id="182343" name="AutoShape 112"/>
                <p:cNvCxnSpPr>
                  <a:cxnSpLocks noChangeShapeType="1"/>
                  <a:stCxn id="182335"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82344"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82345" name="AutoShape 114"/>
                <p:cNvCxnSpPr>
                  <a:cxnSpLocks noChangeShapeType="1"/>
                  <a:stCxn id="182335"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5" name="Group 115"/>
              <p:cNvGrpSpPr>
                <a:grpSpLocks/>
              </p:cNvGrpSpPr>
              <p:nvPr/>
            </p:nvGrpSpPr>
            <p:grpSpPr bwMode="auto">
              <a:xfrm>
                <a:off x="3488" y="1868"/>
                <a:ext cx="205" cy="750"/>
                <a:chOff x="1728" y="2112"/>
                <a:chExt cx="432" cy="1392"/>
              </a:xfrm>
            </p:grpSpPr>
            <p:cxnSp>
              <p:nvCxnSpPr>
                <p:cNvPr id="182341"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82342"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82279" name="Rectangle 118"/>
            <p:cNvSpPr>
              <a:spLocks noChangeArrowheads="1"/>
            </p:cNvSpPr>
            <p:nvPr/>
          </p:nvSpPr>
          <p:spPr bwMode="auto">
            <a:xfrm>
              <a:off x="2799" y="2932"/>
              <a:ext cx="568" cy="390"/>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82280" name="AutoShape 119"/>
            <p:cNvCxnSpPr>
              <a:cxnSpLocks noChangeShapeType="1"/>
            </p:cNvCxnSpPr>
            <p:nvPr/>
          </p:nvCxnSpPr>
          <p:spPr bwMode="auto">
            <a:xfrm rot="10800000" flipV="1">
              <a:off x="3613" y="1073"/>
              <a:ext cx="270" cy="16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82281" name="AutoShape 120"/>
            <p:cNvCxnSpPr>
              <a:cxnSpLocks noChangeShapeType="1"/>
              <a:stCxn id="182299" idx="2"/>
              <a:endCxn id="182279" idx="0"/>
            </p:cNvCxnSpPr>
            <p:nvPr/>
          </p:nvCxnSpPr>
          <p:spPr bwMode="auto">
            <a:xfrm flipH="1">
              <a:off x="3083" y="1343"/>
              <a:ext cx="741" cy="1589"/>
            </a:xfrm>
            <a:prstGeom prst="straightConnector1">
              <a:avLst/>
            </a:prstGeom>
            <a:noFill/>
            <a:ln w="9525">
              <a:solidFill>
                <a:schemeClr val="tx1"/>
              </a:solidFill>
              <a:prstDash val="dash"/>
              <a:round/>
              <a:headEnd/>
              <a:tailEnd/>
            </a:ln>
          </p:spPr>
        </p:cxnSp>
        <p:cxnSp>
          <p:nvCxnSpPr>
            <p:cNvPr id="182282" name="AutoShape 121"/>
            <p:cNvCxnSpPr>
              <a:cxnSpLocks noChangeShapeType="1"/>
              <a:stCxn id="182298" idx="2"/>
              <a:endCxn id="182279" idx="0"/>
            </p:cNvCxnSpPr>
            <p:nvPr/>
          </p:nvCxnSpPr>
          <p:spPr bwMode="auto">
            <a:xfrm flipH="1">
              <a:off x="3083" y="2480"/>
              <a:ext cx="678" cy="452"/>
            </a:xfrm>
            <a:prstGeom prst="straightConnector1">
              <a:avLst/>
            </a:prstGeom>
            <a:noFill/>
            <a:ln w="9525">
              <a:solidFill>
                <a:schemeClr val="tx1"/>
              </a:solidFill>
              <a:prstDash val="dash"/>
              <a:round/>
              <a:headEnd/>
              <a:tailEnd/>
            </a:ln>
          </p:spPr>
        </p:cxnSp>
        <p:cxnSp>
          <p:nvCxnSpPr>
            <p:cNvPr id="182283" name="AutoShape 122"/>
            <p:cNvCxnSpPr>
              <a:cxnSpLocks noChangeShapeType="1"/>
              <a:stCxn id="182297" idx="2"/>
              <a:endCxn id="182279" idx="0"/>
            </p:cNvCxnSpPr>
            <p:nvPr/>
          </p:nvCxnSpPr>
          <p:spPr bwMode="auto">
            <a:xfrm flipH="1">
              <a:off x="3083" y="2417"/>
              <a:ext cx="109" cy="515"/>
            </a:xfrm>
            <a:prstGeom prst="straightConnector1">
              <a:avLst/>
            </a:prstGeom>
            <a:noFill/>
            <a:ln w="9525">
              <a:solidFill>
                <a:schemeClr val="tx1"/>
              </a:solidFill>
              <a:prstDash val="dash"/>
              <a:round/>
              <a:headEnd/>
              <a:tailEnd/>
            </a:ln>
          </p:spPr>
        </p:cxnSp>
        <p:sp>
          <p:nvSpPr>
            <p:cNvPr id="182284" name="Rectangle 123"/>
            <p:cNvSpPr>
              <a:spLocks noChangeArrowheads="1"/>
            </p:cNvSpPr>
            <p:nvPr/>
          </p:nvSpPr>
          <p:spPr bwMode="auto">
            <a:xfrm>
              <a:off x="3983" y="2821"/>
              <a:ext cx="569" cy="390"/>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82285" name="Rectangle 124"/>
            <p:cNvSpPr>
              <a:spLocks noChangeArrowheads="1"/>
            </p:cNvSpPr>
            <p:nvPr/>
          </p:nvSpPr>
          <p:spPr bwMode="auto">
            <a:xfrm>
              <a:off x="3920" y="2885"/>
              <a:ext cx="569" cy="389"/>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82286" name="AutoShape 125"/>
            <p:cNvSpPr>
              <a:spLocks noChangeArrowheads="1"/>
            </p:cNvSpPr>
            <p:nvPr/>
          </p:nvSpPr>
          <p:spPr bwMode="auto">
            <a:xfrm>
              <a:off x="1898" y="2990"/>
              <a:ext cx="632" cy="347"/>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82287" name="Rectangle 126"/>
            <p:cNvSpPr>
              <a:spLocks noChangeArrowheads="1"/>
            </p:cNvSpPr>
            <p:nvPr/>
          </p:nvSpPr>
          <p:spPr bwMode="auto">
            <a:xfrm>
              <a:off x="3857" y="3632"/>
              <a:ext cx="569" cy="390"/>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82288" name="AutoShape 127"/>
            <p:cNvCxnSpPr>
              <a:cxnSpLocks noChangeShapeType="1"/>
              <a:stCxn id="182291" idx="3"/>
              <a:endCxn id="182289" idx="2"/>
            </p:cNvCxnSpPr>
            <p:nvPr/>
          </p:nvCxnSpPr>
          <p:spPr bwMode="auto">
            <a:xfrm>
              <a:off x="2025" y="3827"/>
              <a:ext cx="1611" cy="1"/>
            </a:xfrm>
            <a:prstGeom prst="straightConnector1">
              <a:avLst/>
            </a:prstGeom>
            <a:noFill/>
            <a:ln w="9525">
              <a:solidFill>
                <a:schemeClr val="tx1"/>
              </a:solidFill>
              <a:round/>
              <a:headEnd/>
              <a:tailEnd type="triangle" w="med" len="med"/>
            </a:ln>
          </p:spPr>
        </p:cxnSp>
        <p:sp>
          <p:nvSpPr>
            <p:cNvPr id="182289" name="Oval 128"/>
            <p:cNvSpPr>
              <a:spLocks noChangeArrowheads="1"/>
            </p:cNvSpPr>
            <p:nvPr/>
          </p:nvSpPr>
          <p:spPr bwMode="auto">
            <a:xfrm>
              <a:off x="3636" y="3768"/>
              <a:ext cx="120" cy="12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82290" name="AutoShape 129"/>
            <p:cNvCxnSpPr>
              <a:cxnSpLocks noChangeShapeType="1"/>
              <a:stCxn id="182289" idx="6"/>
              <a:endCxn id="182287" idx="1"/>
            </p:cNvCxnSpPr>
            <p:nvPr/>
          </p:nvCxnSpPr>
          <p:spPr bwMode="auto">
            <a:xfrm flipV="1">
              <a:off x="3756" y="3827"/>
              <a:ext cx="101" cy="1"/>
            </a:xfrm>
            <a:prstGeom prst="straightConnector1">
              <a:avLst/>
            </a:prstGeom>
            <a:noFill/>
            <a:ln w="9525">
              <a:solidFill>
                <a:schemeClr val="tx1"/>
              </a:solidFill>
              <a:round/>
              <a:headEnd/>
              <a:tailEnd/>
            </a:ln>
          </p:spPr>
        </p:cxnSp>
        <p:sp>
          <p:nvSpPr>
            <p:cNvPr id="182291" name="Rectangle 130"/>
            <p:cNvSpPr>
              <a:spLocks noChangeArrowheads="1"/>
            </p:cNvSpPr>
            <p:nvPr/>
          </p:nvSpPr>
          <p:spPr bwMode="auto">
            <a:xfrm>
              <a:off x="1456" y="3632"/>
              <a:ext cx="569" cy="390"/>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82292" name="AutoShape 131"/>
            <p:cNvCxnSpPr>
              <a:cxnSpLocks noChangeShapeType="1"/>
            </p:cNvCxnSpPr>
            <p:nvPr/>
          </p:nvCxnSpPr>
          <p:spPr bwMode="auto">
            <a:xfrm>
              <a:off x="2333" y="3451"/>
              <a:ext cx="0" cy="379"/>
            </a:xfrm>
            <a:prstGeom prst="straightConnector1">
              <a:avLst/>
            </a:prstGeom>
            <a:noFill/>
            <a:ln w="9525">
              <a:solidFill>
                <a:schemeClr val="tx1"/>
              </a:solidFill>
              <a:prstDash val="dash"/>
              <a:round/>
              <a:headEnd/>
              <a:tailEnd/>
            </a:ln>
          </p:spPr>
        </p:cxnSp>
        <p:sp>
          <p:nvSpPr>
            <p:cNvPr id="182293" name="AutoShape 132"/>
            <p:cNvSpPr>
              <a:spLocks noChangeArrowheads="1"/>
            </p:cNvSpPr>
            <p:nvPr/>
          </p:nvSpPr>
          <p:spPr bwMode="auto">
            <a:xfrm>
              <a:off x="1954" y="3053"/>
              <a:ext cx="631" cy="348"/>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82294" name="AutoShape 133"/>
            <p:cNvSpPr>
              <a:spLocks noChangeArrowheads="1"/>
            </p:cNvSpPr>
            <p:nvPr/>
          </p:nvSpPr>
          <p:spPr bwMode="auto">
            <a:xfrm>
              <a:off x="2017" y="3114"/>
              <a:ext cx="632" cy="347"/>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82295" name="Rectangle 134"/>
            <p:cNvSpPr>
              <a:spLocks noChangeArrowheads="1"/>
            </p:cNvSpPr>
            <p:nvPr/>
          </p:nvSpPr>
          <p:spPr bwMode="auto">
            <a:xfrm>
              <a:off x="3857" y="2948"/>
              <a:ext cx="569" cy="389"/>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82296" name="AutoShape 135"/>
            <p:cNvCxnSpPr>
              <a:cxnSpLocks noChangeShapeType="1"/>
              <a:stCxn id="182287" idx="0"/>
              <a:endCxn id="182295" idx="2"/>
            </p:cNvCxnSpPr>
            <p:nvPr/>
          </p:nvCxnSpPr>
          <p:spPr bwMode="auto">
            <a:xfrm flipV="1">
              <a:off x="4141" y="3337"/>
              <a:ext cx="0" cy="295"/>
            </a:xfrm>
            <a:prstGeom prst="straightConnector1">
              <a:avLst/>
            </a:prstGeom>
            <a:noFill/>
            <a:ln w="9525">
              <a:solidFill>
                <a:schemeClr val="tx1"/>
              </a:solidFill>
              <a:round/>
              <a:headEnd/>
              <a:tailEnd type="triangle" w="med" len="med"/>
            </a:ln>
          </p:spPr>
        </p:cxnSp>
        <p:sp>
          <p:nvSpPr>
            <p:cNvPr id="182297" name="Rectangle 143"/>
            <p:cNvSpPr>
              <a:spLocks noChangeArrowheads="1"/>
            </p:cNvSpPr>
            <p:nvPr/>
          </p:nvSpPr>
          <p:spPr bwMode="auto">
            <a:xfrm>
              <a:off x="3002" y="2157"/>
              <a:ext cx="379" cy="26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82298" name="Rectangle 144"/>
            <p:cNvSpPr>
              <a:spLocks noChangeArrowheads="1"/>
            </p:cNvSpPr>
            <p:nvPr/>
          </p:nvSpPr>
          <p:spPr bwMode="auto">
            <a:xfrm>
              <a:off x="3571" y="2221"/>
              <a:ext cx="379" cy="259"/>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82299" name="Rectangle 145"/>
            <p:cNvSpPr>
              <a:spLocks noChangeArrowheads="1"/>
            </p:cNvSpPr>
            <p:nvPr/>
          </p:nvSpPr>
          <p:spPr bwMode="auto">
            <a:xfrm>
              <a:off x="3634" y="1083"/>
              <a:ext cx="379" cy="26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82300" name="AutoShape 150"/>
            <p:cNvCxnSpPr>
              <a:cxnSpLocks noChangeShapeType="1"/>
              <a:stCxn id="182302" idx="1"/>
              <a:endCxn id="182304" idx="6"/>
            </p:cNvCxnSpPr>
            <p:nvPr/>
          </p:nvCxnSpPr>
          <p:spPr bwMode="auto">
            <a:xfrm flipH="1">
              <a:off x="2713" y="3820"/>
              <a:ext cx="86" cy="1"/>
            </a:xfrm>
            <a:prstGeom prst="straightConnector1">
              <a:avLst/>
            </a:prstGeom>
            <a:noFill/>
            <a:ln w="9525">
              <a:solidFill>
                <a:schemeClr val="tx1"/>
              </a:solidFill>
              <a:round/>
              <a:headEnd/>
              <a:tailEnd/>
            </a:ln>
          </p:spPr>
        </p:cxnSp>
        <p:grpSp>
          <p:nvGrpSpPr>
            <p:cNvPr id="6" name="Group 157"/>
            <p:cNvGrpSpPr>
              <a:grpSpLocks/>
            </p:cNvGrpSpPr>
            <p:nvPr/>
          </p:nvGrpSpPr>
          <p:grpSpPr bwMode="auto">
            <a:xfrm>
              <a:off x="2025" y="3314"/>
              <a:ext cx="1342" cy="700"/>
              <a:chOff x="3368" y="2884"/>
              <a:chExt cx="1020" cy="532"/>
            </a:xfrm>
          </p:grpSpPr>
          <p:sp>
            <p:nvSpPr>
              <p:cNvPr id="182302" name="Rectangle 147"/>
              <p:cNvSpPr>
                <a:spLocks noChangeArrowheads="1"/>
              </p:cNvSpPr>
              <p:nvPr/>
            </p:nvSpPr>
            <p:spPr bwMode="auto">
              <a:xfrm>
                <a:off x="3956" y="3120"/>
                <a:ext cx="432" cy="296"/>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Fault</a:t>
                </a:r>
              </a:p>
              <a:p>
                <a:pPr algn="ctr" eaLnBrk="0" hangingPunct="0"/>
                <a:r>
                  <a:rPr lang="en-US" sz="1200"/>
                  <a:t>Correlation</a:t>
                </a:r>
              </a:p>
              <a:p>
                <a:pPr algn="ctr" eaLnBrk="0" hangingPunct="0"/>
                <a:r>
                  <a:rPr lang="en-US" sz="1200"/>
                  <a:t>Manager</a:t>
                </a:r>
              </a:p>
            </p:txBody>
          </p:sp>
          <p:cxnSp>
            <p:nvCxnSpPr>
              <p:cNvPr id="182303" name="AutoShape 148"/>
              <p:cNvCxnSpPr>
                <a:cxnSpLocks noChangeShapeType="1"/>
                <a:stCxn id="182291" idx="3"/>
                <a:endCxn id="182304" idx="2"/>
              </p:cNvCxnSpPr>
              <p:nvPr/>
            </p:nvCxnSpPr>
            <p:spPr bwMode="auto">
              <a:xfrm>
                <a:off x="3368" y="3268"/>
                <a:ext cx="432" cy="2"/>
              </a:xfrm>
              <a:prstGeom prst="straightConnector1">
                <a:avLst/>
              </a:prstGeom>
              <a:noFill/>
              <a:ln w="9525">
                <a:solidFill>
                  <a:schemeClr val="tx1"/>
                </a:solidFill>
                <a:round/>
                <a:headEnd/>
                <a:tailEnd type="triangle" w="med" len="med"/>
              </a:ln>
            </p:spPr>
          </p:cxnSp>
          <p:sp>
            <p:nvSpPr>
              <p:cNvPr id="182304" name="Oval 149"/>
              <p:cNvSpPr>
                <a:spLocks noChangeArrowheads="1"/>
              </p:cNvSpPr>
              <p:nvPr/>
            </p:nvSpPr>
            <p:spPr bwMode="auto">
              <a:xfrm>
                <a:off x="3800" y="3224"/>
                <a:ext cx="91" cy="91"/>
              </a:xfrm>
              <a:prstGeom prst="ellipse">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82305" name="AutoShape 155"/>
              <p:cNvCxnSpPr>
                <a:cxnSpLocks noChangeShapeType="1"/>
                <a:stCxn id="182302" idx="0"/>
                <a:endCxn id="182279" idx="2"/>
              </p:cNvCxnSpPr>
              <p:nvPr/>
            </p:nvCxnSpPr>
            <p:spPr bwMode="auto">
              <a:xfrm flipV="1">
                <a:off x="4172" y="2884"/>
                <a:ext cx="0" cy="236"/>
              </a:xfrm>
              <a:prstGeom prst="straightConnector1">
                <a:avLst/>
              </a:prstGeom>
              <a:noFill/>
              <a:ln w="12700">
                <a:solidFill>
                  <a:schemeClr val="tx1"/>
                </a:solidFill>
                <a:round/>
                <a:headEnd type="triangle" w="med" len="med"/>
                <a:tailEnd type="triangle" w="med" len="med"/>
              </a:ln>
            </p:spPr>
          </p:cxnSp>
        </p:grpSp>
      </p:grpSp>
      <p:sp>
        <p:nvSpPr>
          <p:cNvPr id="182276" name="AutoShape 151"/>
          <p:cNvSpPr>
            <a:spLocks noChangeArrowheads="1"/>
          </p:cNvSpPr>
          <p:nvPr/>
        </p:nvSpPr>
        <p:spPr bwMode="auto">
          <a:xfrm>
            <a:off x="6083300" y="3200400"/>
            <a:ext cx="2425700" cy="1600200"/>
          </a:xfrm>
          <a:prstGeom prst="wedgeRectCallout">
            <a:avLst>
              <a:gd name="adj1" fmla="val -67343"/>
              <a:gd name="adj2" fmla="val 124903"/>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All requests are passed on the Execution Manager &amp; all replies are intercepted as well</a:t>
            </a:r>
          </a:p>
        </p:txBody>
      </p:sp>
      <p:sp>
        <p:nvSpPr>
          <p:cNvPr id="75" name="Rectangle 43"/>
          <p:cNvSpPr txBox="1">
            <a:spLocks noChangeArrowheads="1"/>
          </p:cNvSpPr>
          <p:nvPr/>
        </p:nvSpPr>
        <p:spPr bwMode="auto">
          <a:xfrm>
            <a:off x="100013" y="-125413"/>
            <a:ext cx="8963025" cy="582613"/>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Integration of Failover Functionality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90D2F40D-3AD3-4350-8FF5-83EB888F8FD1}" type="slidenum">
              <a:rPr lang="en-US" sz="1400"/>
              <a:pPr algn="r" eaLnBrk="0" hangingPunct="0"/>
              <a:t>219</a:t>
            </a:fld>
            <a:endParaRPr lang="en-US" sz="1400"/>
          </a:p>
        </p:txBody>
      </p:sp>
      <p:sp>
        <p:nvSpPr>
          <p:cNvPr id="184322" name="Text Box 46"/>
          <p:cNvSpPr txBox="1">
            <a:spLocks noChangeArrowheads="1"/>
          </p:cNvSpPr>
          <p:nvPr/>
        </p:nvSpPr>
        <p:spPr bwMode="auto">
          <a:xfrm>
            <a:off x="304800" y="914400"/>
            <a:ext cx="4787900" cy="1938992"/>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 Fault Correlation Manager (FCM)</a:t>
            </a:r>
            <a:endParaRPr lang="en-US" sz="2000" dirty="0"/>
          </a:p>
          <a:p>
            <a:pPr marL="228600" indent="-228600" algn="l">
              <a:lnSpc>
                <a:spcPct val="40000"/>
              </a:lnSpc>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FCM is added into call chain between  Plan Launcher &amp; </a:t>
            </a:r>
            <a:r>
              <a:rPr lang="en-US" sz="2000" dirty="0" err="1"/>
              <a:t>ExecutionManager</a:t>
            </a:r>
            <a:endParaRPr lang="en-US" sz="2000" dirty="0"/>
          </a:p>
          <a:p>
            <a:pPr marL="228600" indent="-228600" algn="l">
              <a:spcBef>
                <a:spcPct val="20000"/>
              </a:spcBef>
              <a:buClr>
                <a:srgbClr val="004080"/>
              </a:buClr>
              <a:buFont typeface="Wingdings" pitchFamily="-123" charset="2"/>
              <a:buChar char="§"/>
            </a:pPr>
            <a:r>
              <a:rPr lang="en-US" sz="2000" dirty="0"/>
              <a:t>Applies the Decorator Pattern</a:t>
            </a:r>
          </a:p>
        </p:txBody>
      </p:sp>
      <p:grpSp>
        <p:nvGrpSpPr>
          <p:cNvPr id="2" name="Group 98"/>
          <p:cNvGrpSpPr>
            <a:grpSpLocks/>
          </p:cNvGrpSpPr>
          <p:nvPr/>
        </p:nvGrpSpPr>
        <p:grpSpPr bwMode="auto">
          <a:xfrm>
            <a:off x="4932363" y="3876675"/>
            <a:ext cx="3133725" cy="1871663"/>
            <a:chOff x="2640" y="2780"/>
            <a:chExt cx="1776" cy="1060"/>
          </a:xfrm>
        </p:grpSpPr>
        <p:sp>
          <p:nvSpPr>
            <p:cNvPr id="184335" name="Rectangle 99"/>
            <p:cNvSpPr>
              <a:spLocks noChangeArrowheads="1"/>
            </p:cNvSpPr>
            <p:nvPr/>
          </p:nvSpPr>
          <p:spPr bwMode="auto">
            <a:xfrm>
              <a:off x="2640" y="2780"/>
              <a:ext cx="1776" cy="276"/>
            </a:xfrm>
            <a:prstGeom prst="rect">
              <a:avLst/>
            </a:prstGeom>
            <a:solidFill>
              <a:schemeClr val="accent1"/>
            </a:solidFill>
            <a:ln w="28575">
              <a:solidFill>
                <a:schemeClr val="tx1"/>
              </a:solidFill>
              <a:miter lim="800000"/>
              <a:headEnd/>
              <a:tailEnd/>
            </a:ln>
          </p:spPr>
          <p:txBody>
            <a:bodyPr wrap="none" anchor="ctr">
              <a:prstTxWarp prst="textNoShape">
                <a:avLst/>
              </a:prstTxWarp>
            </a:bodyPr>
            <a:lstStyle/>
            <a:p>
              <a:pPr algn="ctr" eaLnBrk="0" hangingPunct="0"/>
              <a:r>
                <a:rPr lang="en-US" sz="800" i="1"/>
                <a:t>« interface »</a:t>
              </a:r>
              <a:endParaRPr lang="en-US" sz="800"/>
            </a:p>
            <a:p>
              <a:pPr algn="ctr" eaLnBrk="0" hangingPunct="0"/>
              <a:r>
                <a:rPr lang="en-US" sz="1600"/>
                <a:t>FaultCorrelationManager</a:t>
              </a:r>
              <a:endParaRPr lang="en-US" sz="800"/>
            </a:p>
          </p:txBody>
        </p:sp>
        <p:sp>
          <p:nvSpPr>
            <p:cNvPr id="184336" name="Rectangle 100"/>
            <p:cNvSpPr>
              <a:spLocks noChangeArrowheads="1"/>
            </p:cNvSpPr>
            <p:nvPr/>
          </p:nvSpPr>
          <p:spPr bwMode="auto">
            <a:xfrm>
              <a:off x="2640" y="3056"/>
              <a:ext cx="1776" cy="784"/>
            </a:xfrm>
            <a:prstGeom prst="rect">
              <a:avLst/>
            </a:prstGeom>
            <a:solidFill>
              <a:schemeClr val="accent1"/>
            </a:solidFill>
            <a:ln w="28575">
              <a:solidFill>
                <a:schemeClr val="tx1"/>
              </a:solidFill>
              <a:miter lim="800000"/>
              <a:headEnd/>
              <a:tailEnd/>
            </a:ln>
          </p:spPr>
          <p:txBody>
            <a:bodyPr wrap="none" anchor="ctr">
              <a:prstTxWarp prst="textNoShape">
                <a:avLst/>
              </a:prstTxWarp>
            </a:bodyPr>
            <a:lstStyle/>
            <a:p>
              <a:pPr eaLnBrk="0" hangingPunct="0"/>
              <a:r>
                <a:rPr lang="en-US" sz="1200"/>
                <a:t>+ preparePlan (plan: DeploymentPlan)</a:t>
              </a:r>
            </a:p>
            <a:p>
              <a:pPr eaLnBrk="0" hangingPunct="0"/>
              <a:r>
                <a:rPr lang="en-US" sz="1200"/>
                <a:t>    : DomainApplicationManager</a:t>
              </a:r>
            </a:p>
            <a:p>
              <a:pPr eaLnBrk="0" hangingPunct="0"/>
              <a:r>
                <a:rPr lang="en-US" sz="1200"/>
                <a:t>+ getManagers ()</a:t>
              </a:r>
            </a:p>
            <a:p>
              <a:pPr eaLnBrk="0" hangingPunct="0"/>
              <a:r>
                <a:rPr lang="en-US" sz="1200"/>
                <a:t>    : DomainApplicationManagers</a:t>
              </a:r>
            </a:p>
            <a:p>
              <a:pPr eaLnBrk="0" hangingPunct="0"/>
              <a:r>
                <a:rPr lang="en-US" sz="1200"/>
                <a:t>+ destroyManager (</a:t>
              </a:r>
            </a:p>
            <a:p>
              <a:pPr eaLnBrk="0" hangingPunct="0"/>
              <a:r>
                <a:rPr lang="en-US" sz="1200"/>
                <a:t>       manager: DomainApplicationManager) </a:t>
              </a:r>
            </a:p>
            <a:p>
              <a:pPr eaLnBrk="0" hangingPunct="0"/>
              <a:r>
                <a:rPr lang="en-US" sz="1200"/>
                <a:t>    : void</a:t>
              </a:r>
              <a:endParaRPr lang="en-US" sz="800"/>
            </a:p>
          </p:txBody>
        </p:sp>
      </p:grpSp>
      <p:grpSp>
        <p:nvGrpSpPr>
          <p:cNvPr id="3" name="Group 101"/>
          <p:cNvGrpSpPr>
            <a:grpSpLocks/>
          </p:cNvGrpSpPr>
          <p:nvPr/>
        </p:nvGrpSpPr>
        <p:grpSpPr bwMode="auto">
          <a:xfrm>
            <a:off x="4932363" y="1581150"/>
            <a:ext cx="3133725" cy="1871663"/>
            <a:chOff x="2640" y="2780"/>
            <a:chExt cx="1776" cy="1060"/>
          </a:xfrm>
        </p:grpSpPr>
        <p:sp>
          <p:nvSpPr>
            <p:cNvPr id="184333" name="Rectangle 102"/>
            <p:cNvSpPr>
              <a:spLocks noChangeArrowheads="1"/>
            </p:cNvSpPr>
            <p:nvPr/>
          </p:nvSpPr>
          <p:spPr bwMode="auto">
            <a:xfrm>
              <a:off x="2640" y="2780"/>
              <a:ext cx="1776" cy="276"/>
            </a:xfrm>
            <a:prstGeom prst="rect">
              <a:avLst/>
            </a:prstGeom>
            <a:solidFill>
              <a:schemeClr val="accent1"/>
            </a:solidFill>
            <a:ln w="28575">
              <a:solidFill>
                <a:schemeClr val="tx1"/>
              </a:solidFill>
              <a:miter lim="800000"/>
              <a:headEnd/>
              <a:tailEnd/>
            </a:ln>
          </p:spPr>
          <p:txBody>
            <a:bodyPr wrap="none" anchor="ctr">
              <a:prstTxWarp prst="textNoShape">
                <a:avLst/>
              </a:prstTxWarp>
            </a:bodyPr>
            <a:lstStyle/>
            <a:p>
              <a:pPr algn="ctr" eaLnBrk="0" hangingPunct="0"/>
              <a:r>
                <a:rPr lang="en-US" sz="800" i="1"/>
                <a:t>« interface »</a:t>
              </a:r>
              <a:endParaRPr lang="en-US" sz="800"/>
            </a:p>
            <a:p>
              <a:pPr algn="ctr" eaLnBrk="0" hangingPunct="0"/>
              <a:r>
                <a:rPr lang="en-US" sz="1600"/>
                <a:t>ExecutionManager</a:t>
              </a:r>
              <a:endParaRPr lang="en-US" sz="800"/>
            </a:p>
          </p:txBody>
        </p:sp>
        <p:sp>
          <p:nvSpPr>
            <p:cNvPr id="184334" name="Rectangle 103"/>
            <p:cNvSpPr>
              <a:spLocks noChangeArrowheads="1"/>
            </p:cNvSpPr>
            <p:nvPr/>
          </p:nvSpPr>
          <p:spPr bwMode="auto">
            <a:xfrm>
              <a:off x="2640" y="3056"/>
              <a:ext cx="1776" cy="784"/>
            </a:xfrm>
            <a:prstGeom prst="rect">
              <a:avLst/>
            </a:prstGeom>
            <a:solidFill>
              <a:schemeClr val="accent1"/>
            </a:solidFill>
            <a:ln w="28575">
              <a:solidFill>
                <a:schemeClr val="tx1"/>
              </a:solidFill>
              <a:miter lim="800000"/>
              <a:headEnd/>
              <a:tailEnd/>
            </a:ln>
          </p:spPr>
          <p:txBody>
            <a:bodyPr wrap="none" anchor="ctr">
              <a:prstTxWarp prst="textNoShape">
                <a:avLst/>
              </a:prstTxWarp>
            </a:bodyPr>
            <a:lstStyle/>
            <a:p>
              <a:pPr eaLnBrk="0" hangingPunct="0"/>
              <a:r>
                <a:rPr lang="en-US" sz="1200"/>
                <a:t>+ preparePlan (plan: DeploymentPlan)</a:t>
              </a:r>
            </a:p>
            <a:p>
              <a:pPr eaLnBrk="0" hangingPunct="0"/>
              <a:r>
                <a:rPr lang="en-US" sz="1200"/>
                <a:t>    : DomainApplicationManager</a:t>
              </a:r>
            </a:p>
            <a:p>
              <a:pPr eaLnBrk="0" hangingPunct="0"/>
              <a:r>
                <a:rPr lang="en-US" sz="1200"/>
                <a:t>+ getManagers ()</a:t>
              </a:r>
            </a:p>
            <a:p>
              <a:pPr eaLnBrk="0" hangingPunct="0"/>
              <a:r>
                <a:rPr lang="en-US" sz="1200"/>
                <a:t>    : DomainApplicationManagers</a:t>
              </a:r>
            </a:p>
            <a:p>
              <a:pPr eaLnBrk="0" hangingPunct="0"/>
              <a:r>
                <a:rPr lang="en-US" sz="1200"/>
                <a:t>+ destroyManager (</a:t>
              </a:r>
            </a:p>
            <a:p>
              <a:pPr eaLnBrk="0" hangingPunct="0"/>
              <a:r>
                <a:rPr lang="en-US" sz="1200"/>
                <a:t>       manager: DomainApplicationManager) </a:t>
              </a:r>
            </a:p>
            <a:p>
              <a:pPr eaLnBrk="0" hangingPunct="0"/>
              <a:r>
                <a:rPr lang="en-US" sz="1200"/>
                <a:t>    : void</a:t>
              </a:r>
            </a:p>
          </p:txBody>
        </p:sp>
      </p:grpSp>
      <p:cxnSp>
        <p:nvCxnSpPr>
          <p:cNvPr id="184325" name="AutoShape 104"/>
          <p:cNvCxnSpPr>
            <a:cxnSpLocks noChangeShapeType="1"/>
            <a:stCxn id="184335" idx="0"/>
            <a:endCxn id="184334" idx="2"/>
          </p:cNvCxnSpPr>
          <p:nvPr/>
        </p:nvCxnSpPr>
        <p:spPr bwMode="auto">
          <a:xfrm rot="-5400000">
            <a:off x="6301581" y="3664744"/>
            <a:ext cx="395288" cy="0"/>
          </a:xfrm>
          <a:prstGeom prst="straightConnector1">
            <a:avLst/>
          </a:prstGeom>
          <a:noFill/>
          <a:ln w="28575">
            <a:solidFill>
              <a:schemeClr val="tx1"/>
            </a:solidFill>
            <a:round/>
            <a:headEnd/>
            <a:tailEnd type="triangle" w="med" len="med"/>
          </a:ln>
        </p:spPr>
      </p:cxnSp>
      <p:sp>
        <p:nvSpPr>
          <p:cNvPr id="184326" name="AutoShape 105"/>
          <p:cNvSpPr>
            <a:spLocks noChangeArrowheads="1"/>
          </p:cNvSpPr>
          <p:nvPr/>
        </p:nvSpPr>
        <p:spPr bwMode="auto">
          <a:xfrm>
            <a:off x="6326188" y="3451225"/>
            <a:ext cx="347662" cy="231775"/>
          </a:xfrm>
          <a:prstGeom prst="triangle">
            <a:avLst>
              <a:gd name="adj" fmla="val 50000"/>
            </a:avLst>
          </a:prstGeom>
          <a:solidFill>
            <a:schemeClr val="bg1"/>
          </a:solidFill>
          <a:ln w="28575">
            <a:solidFill>
              <a:schemeClr val="tx1"/>
            </a:solidFill>
            <a:miter lim="800000"/>
            <a:headEnd/>
            <a:tailEnd/>
          </a:ln>
        </p:spPr>
        <p:txBody>
          <a:bodyPr wrap="none" anchor="ctr">
            <a:prstTxWarp prst="textNoShape">
              <a:avLst/>
            </a:prstTxWarp>
          </a:bodyPr>
          <a:lstStyle/>
          <a:p>
            <a:endParaRPr lang="en-US" b="1"/>
          </a:p>
        </p:txBody>
      </p:sp>
      <p:cxnSp>
        <p:nvCxnSpPr>
          <p:cNvPr id="184327" name="AutoShape 106"/>
          <p:cNvCxnSpPr>
            <a:cxnSpLocks noChangeShapeType="1"/>
            <a:stCxn id="184336" idx="3"/>
            <a:endCxn id="184334" idx="3"/>
          </p:cNvCxnSpPr>
          <p:nvPr/>
        </p:nvCxnSpPr>
        <p:spPr bwMode="auto">
          <a:xfrm flipV="1">
            <a:off x="8080375" y="2760663"/>
            <a:ext cx="1588" cy="2295525"/>
          </a:xfrm>
          <a:prstGeom prst="bentConnector3">
            <a:avLst>
              <a:gd name="adj1" fmla="val 34100000"/>
            </a:avLst>
          </a:prstGeom>
          <a:noFill/>
          <a:ln w="28575">
            <a:solidFill>
              <a:schemeClr val="tx1"/>
            </a:solidFill>
            <a:miter lim="800000"/>
            <a:headEnd/>
            <a:tailEnd type="triangle" w="med" len="med"/>
          </a:ln>
        </p:spPr>
      </p:cxnSp>
      <p:sp>
        <p:nvSpPr>
          <p:cNvPr id="184328" name="AutoShape 107"/>
          <p:cNvSpPr>
            <a:spLocks noChangeArrowheads="1"/>
          </p:cNvSpPr>
          <p:nvPr/>
        </p:nvSpPr>
        <p:spPr bwMode="auto">
          <a:xfrm>
            <a:off x="8089900" y="4932363"/>
            <a:ext cx="347663" cy="233362"/>
          </a:xfrm>
          <a:prstGeom prst="diamond">
            <a:avLst/>
          </a:prstGeom>
          <a:solidFill>
            <a:schemeClr val="bg1"/>
          </a:solidFill>
          <a:ln w="28575">
            <a:solidFill>
              <a:schemeClr val="tx1"/>
            </a:solidFill>
            <a:miter lim="800000"/>
            <a:headEnd/>
            <a:tailEnd/>
          </a:ln>
        </p:spPr>
        <p:txBody>
          <a:bodyPr wrap="none" anchor="ctr">
            <a:prstTxWarp prst="textNoShape">
              <a:avLst/>
            </a:prstTxWarp>
          </a:bodyPr>
          <a:lstStyle/>
          <a:p>
            <a:endParaRPr lang="en-US" b="1"/>
          </a:p>
        </p:txBody>
      </p:sp>
      <p:sp>
        <p:nvSpPr>
          <p:cNvPr id="184329" name="Rectangle 109"/>
          <p:cNvSpPr>
            <a:spLocks noChangeArrowheads="1"/>
          </p:cNvSpPr>
          <p:nvPr/>
        </p:nvSpPr>
        <p:spPr bwMode="auto">
          <a:xfrm>
            <a:off x="4932363" y="5734050"/>
            <a:ext cx="3133725" cy="463550"/>
          </a:xfrm>
          <a:prstGeom prst="rect">
            <a:avLst/>
          </a:prstGeom>
          <a:solidFill>
            <a:schemeClr val="accent1"/>
          </a:solidFill>
          <a:ln w="28575">
            <a:solidFill>
              <a:schemeClr val="tx1"/>
            </a:solidFill>
            <a:miter lim="800000"/>
            <a:headEnd/>
            <a:tailEnd/>
          </a:ln>
        </p:spPr>
        <p:txBody>
          <a:bodyPr wrap="none" anchor="ctr">
            <a:prstTxWarp prst="textNoShape">
              <a:avLst/>
            </a:prstTxWarp>
          </a:bodyPr>
          <a:lstStyle/>
          <a:p>
            <a:pPr eaLnBrk="0" hangingPunct="0"/>
            <a:r>
              <a:rPr lang="en-US" sz="1200"/>
              <a:t>- exec_mgr: ExecutionManager</a:t>
            </a:r>
          </a:p>
        </p:txBody>
      </p:sp>
      <p:sp>
        <p:nvSpPr>
          <p:cNvPr id="184330" name="AutoShape 111"/>
          <p:cNvSpPr>
            <a:spLocks noChangeArrowheads="1"/>
          </p:cNvSpPr>
          <p:nvPr/>
        </p:nvSpPr>
        <p:spPr bwMode="auto">
          <a:xfrm>
            <a:off x="1128713" y="4186238"/>
            <a:ext cx="2909887" cy="1625600"/>
          </a:xfrm>
          <a:prstGeom prst="foldedCorner">
            <a:avLst>
              <a:gd name="adj" fmla="val 12500"/>
            </a:avLst>
          </a:prstGeom>
          <a:solidFill>
            <a:schemeClr val="accent1"/>
          </a:solidFill>
          <a:ln w="28575">
            <a:solidFill>
              <a:schemeClr val="tx1"/>
            </a:solidFill>
            <a:round/>
            <a:headEnd/>
            <a:tailEnd/>
          </a:ln>
        </p:spPr>
        <p:txBody>
          <a:bodyPr wrap="none">
            <a:prstTxWarp prst="textNoShape">
              <a:avLst/>
            </a:prstTxWarp>
          </a:bodyPr>
          <a:lstStyle/>
          <a:p>
            <a:pPr eaLnBrk="0" hangingPunct="0"/>
            <a:r>
              <a:rPr lang="en-US" sz="1200"/>
              <a:t>preparePlan (plan)</a:t>
            </a:r>
          </a:p>
          <a:p>
            <a:pPr eaLnBrk="0" hangingPunct="0"/>
            <a:r>
              <a:rPr lang="en-US" sz="1200"/>
              <a:t>{</a:t>
            </a:r>
          </a:p>
          <a:p>
            <a:pPr eaLnBrk="0" hangingPunct="0"/>
            <a:r>
              <a:rPr lang="en-US" sz="1200"/>
              <a:t>  // …</a:t>
            </a:r>
          </a:p>
          <a:p>
            <a:pPr eaLnBrk="0" hangingPunct="0"/>
            <a:r>
              <a:rPr lang="en-US" sz="1200"/>
              <a:t>  DomainApplicationManager dam =</a:t>
            </a:r>
          </a:p>
          <a:p>
            <a:pPr eaLnBrk="0" hangingPunct="0"/>
            <a:r>
              <a:rPr lang="en-US" sz="1200"/>
              <a:t>      exec_mgr-&gt;PreparePlan (plan);</a:t>
            </a:r>
          </a:p>
          <a:p>
            <a:pPr eaLnBrk="0" hangingPunct="0"/>
            <a:r>
              <a:rPr lang="en-US" sz="1200"/>
              <a:t>  // …</a:t>
            </a:r>
          </a:p>
          <a:p>
            <a:pPr eaLnBrk="0" hangingPunct="0"/>
            <a:r>
              <a:rPr lang="en-US" sz="1200"/>
              <a:t>  return dam;</a:t>
            </a:r>
          </a:p>
          <a:p>
            <a:pPr eaLnBrk="0" hangingPunct="0"/>
            <a:r>
              <a:rPr lang="en-US" sz="1200"/>
              <a:t>}</a:t>
            </a:r>
            <a:endParaRPr lang="en-US" sz="800">
              <a:latin typeface="Courier" pitchFamily="-123" charset="0"/>
            </a:endParaRPr>
          </a:p>
        </p:txBody>
      </p:sp>
      <p:sp>
        <p:nvSpPr>
          <p:cNvPr id="184331" name="Line 112"/>
          <p:cNvSpPr>
            <a:spLocks noChangeShapeType="1"/>
          </p:cNvSpPr>
          <p:nvPr/>
        </p:nvSpPr>
        <p:spPr bwMode="auto">
          <a:xfrm flipH="1">
            <a:off x="4013200" y="4567238"/>
            <a:ext cx="1154113" cy="461962"/>
          </a:xfrm>
          <a:prstGeom prst="line">
            <a:avLst/>
          </a:prstGeom>
          <a:noFill/>
          <a:ln w="28575">
            <a:solidFill>
              <a:schemeClr val="tx1"/>
            </a:solidFill>
            <a:prstDash val="dash"/>
            <a:round/>
            <a:headEnd/>
            <a:tailEnd/>
          </a:ln>
        </p:spPr>
        <p:txBody>
          <a:bodyPr wrap="none" anchor="ctr">
            <a:prstTxWarp prst="textNoShape">
              <a:avLst/>
            </a:prstTxWarp>
          </a:bodyPr>
          <a:lstStyle/>
          <a:p>
            <a:endParaRPr lang="en-US"/>
          </a:p>
        </p:txBody>
      </p:sp>
      <p:sp>
        <p:nvSpPr>
          <p:cNvPr id="18" name="Rectangle 43"/>
          <p:cNvSpPr txBox="1">
            <a:spLocks noChangeArrowheads="1"/>
          </p:cNvSpPr>
          <p:nvPr/>
        </p:nvSpPr>
        <p:spPr bwMode="auto">
          <a:xfrm>
            <a:off x="100013" y="-125413"/>
            <a:ext cx="8963025" cy="582613"/>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Integration of Failover Functionality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8"/>
          <p:cNvSpPr>
            <a:spLocks noGrp="1" noChangeArrowheads="1"/>
          </p:cNvSpPr>
          <p:nvPr>
            <p:ph type="sldNum" sz="quarter" idx="12"/>
          </p:nvPr>
        </p:nvSpPr>
        <p:spPr>
          <a:noFill/>
        </p:spPr>
        <p:txBody>
          <a:bodyPr/>
          <a:lstStyle/>
          <a:p>
            <a:fld id="{D3AADA9B-25FE-4A1D-ADDF-BB5E38D6CBC3}" type="slidenum">
              <a:rPr lang="en-US" smtClean="0"/>
              <a:pPr/>
              <a:t>22</a:t>
            </a:fld>
            <a:endParaRPr lang="en-US" smtClean="0"/>
          </a:p>
        </p:txBody>
      </p:sp>
      <p:sp>
        <p:nvSpPr>
          <p:cNvPr id="28675"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t>Challenges in Deployment of Fault-tolerant DRE Systems</a:t>
            </a:r>
          </a:p>
        </p:txBody>
      </p:sp>
      <p:sp>
        <p:nvSpPr>
          <p:cNvPr id="28676" name="Text Box 2"/>
          <p:cNvSpPr txBox="1">
            <a:spLocks noChangeArrowheads="1"/>
          </p:cNvSpPr>
          <p:nvPr/>
        </p:nvSpPr>
        <p:spPr bwMode="auto">
          <a:xfrm>
            <a:off x="0" y="565150"/>
            <a:ext cx="8458200" cy="120015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pPr>
            <a:r>
              <a:rPr lang="en-US" sz="2000" dirty="0"/>
              <a:t>Ad-hoc allocation of applications &amp; replicas could provide FT</a:t>
            </a:r>
          </a:p>
          <a:p>
            <a:pPr marL="631825" lvl="1" indent="-174625" algn="l" eaLnBrk="0" hangingPunct="0">
              <a:spcBef>
                <a:spcPct val="30000"/>
              </a:spcBef>
              <a:buFontTx/>
              <a:buChar char="•"/>
            </a:pPr>
            <a:r>
              <a:rPr lang="en-US" sz="2000" dirty="0"/>
              <a:t>could lead to resource </a:t>
            </a:r>
            <a:r>
              <a:rPr lang="en-US" sz="2000" dirty="0" smtClean="0"/>
              <a:t>minimization, however,</a:t>
            </a:r>
            <a:endParaRPr lang="en-US" sz="2000" dirty="0"/>
          </a:p>
          <a:p>
            <a:pPr marL="1089025" lvl="2" indent="-174625" algn="l" eaLnBrk="0" hangingPunct="0">
              <a:spcBef>
                <a:spcPct val="30000"/>
              </a:spcBef>
              <a:buFontTx/>
              <a:buChar char="•"/>
            </a:pPr>
            <a:r>
              <a:rPr lang="en-US" sz="2000" dirty="0" smtClean="0"/>
              <a:t>system </a:t>
            </a:r>
            <a:r>
              <a:rPr lang="en-US" sz="2000" dirty="0"/>
              <a:t>might not be schedulable</a:t>
            </a:r>
          </a:p>
        </p:txBody>
      </p:sp>
      <p:pic>
        <p:nvPicPr>
          <p:cNvPr id="28677" name="Picture 3"/>
          <p:cNvPicPr>
            <a:picLocks noChangeAspect="1" noChangeArrowheads="1"/>
          </p:cNvPicPr>
          <p:nvPr/>
        </p:nvPicPr>
        <p:blipFill>
          <a:blip r:embed="rId3" cstate="print"/>
          <a:srcRect/>
          <a:stretch>
            <a:fillRect/>
          </a:stretch>
        </p:blipFill>
        <p:spPr bwMode="auto">
          <a:xfrm>
            <a:off x="2895600" y="3124200"/>
            <a:ext cx="5800725" cy="3190875"/>
          </a:xfrm>
          <a:prstGeom prst="rect">
            <a:avLst/>
          </a:prstGeom>
          <a:noFill/>
          <a:ln w="38100" algn="ctr">
            <a:noFill/>
            <a:miter lim="800000"/>
            <a:headEnd/>
            <a:tailEnd/>
          </a:ln>
        </p:spPr>
      </p:pic>
      <p:sp>
        <p:nvSpPr>
          <p:cNvPr id="28678" name="AutoShape 60"/>
          <p:cNvSpPr>
            <a:spLocks noChangeArrowheads="1"/>
          </p:cNvSpPr>
          <p:nvPr/>
        </p:nvSpPr>
        <p:spPr bwMode="auto">
          <a:xfrm>
            <a:off x="1143000" y="2590800"/>
            <a:ext cx="2895600" cy="1058863"/>
          </a:xfrm>
          <a:prstGeom prst="wedgeRectCallout">
            <a:avLst>
              <a:gd name="adj1" fmla="val 92644"/>
              <a:gd name="adj2" fmla="val 131088"/>
            </a:avLst>
          </a:prstGeom>
          <a:solidFill>
            <a:srgbClr val="FFFFCC"/>
          </a:solidFill>
          <a:ln w="12700">
            <a:solidFill>
              <a:schemeClr val="tx1"/>
            </a:solidFill>
            <a:miter lim="800000"/>
            <a:headEnd/>
            <a:tailEnd/>
          </a:ln>
        </p:spPr>
        <p:txBody>
          <a:bodyPr anchor="ctr"/>
          <a:lstStyle/>
          <a:p>
            <a:pPr eaLnBrk="0" hangingPunct="0"/>
            <a:r>
              <a:rPr lang="en-US" sz="1800"/>
              <a:t>Schedulability depends on the tasks collocated in the same processor</a:t>
            </a:r>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9BEBBC40-A8EF-4183-9D4A-8A1E8C74DC52}" type="slidenum">
              <a:rPr lang="en-US" sz="1400"/>
              <a:pPr algn="r" eaLnBrk="0" hangingPunct="0"/>
              <a:t>220</a:t>
            </a:fld>
            <a:endParaRPr lang="en-US" sz="1400"/>
          </a:p>
        </p:txBody>
      </p:sp>
      <p:sp>
        <p:nvSpPr>
          <p:cNvPr id="186370" name="Text Box 46"/>
          <p:cNvSpPr txBox="1">
            <a:spLocks noChangeArrowheads="1"/>
          </p:cNvSpPr>
          <p:nvPr/>
        </p:nvSpPr>
        <p:spPr bwMode="auto">
          <a:xfrm>
            <a:off x="431800" y="739676"/>
            <a:ext cx="4838700" cy="2308324"/>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 Fault Correlation Manager (FCM)</a:t>
            </a:r>
            <a:endParaRPr lang="en-US" sz="2000" dirty="0"/>
          </a:p>
          <a:p>
            <a:pPr marL="228600" indent="-228600" algn="l">
              <a:lnSpc>
                <a:spcPct val="40000"/>
              </a:lnSpc>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FCM is added into call chain between   Plan Launcher &amp; </a:t>
            </a:r>
            <a:r>
              <a:rPr lang="en-US" sz="2000" dirty="0" err="1"/>
              <a:t>ExecutionManager</a:t>
            </a:r>
            <a:endParaRPr lang="en-US" sz="2000" dirty="0"/>
          </a:p>
          <a:p>
            <a:pPr marL="228600" indent="-228600" algn="l">
              <a:spcBef>
                <a:spcPct val="20000"/>
              </a:spcBef>
              <a:buClr>
                <a:srgbClr val="004080"/>
              </a:buClr>
              <a:buFont typeface="Wingdings" pitchFamily="-123" charset="2"/>
              <a:buChar char="§"/>
            </a:pPr>
            <a:r>
              <a:rPr lang="en-US" sz="2000" dirty="0"/>
              <a:t>Applies the Decorator Pattern</a:t>
            </a:r>
          </a:p>
          <a:p>
            <a:pPr marL="228600" indent="-228600" algn="l">
              <a:spcBef>
                <a:spcPct val="20000"/>
              </a:spcBef>
              <a:buClr>
                <a:srgbClr val="004080"/>
              </a:buClr>
              <a:buFont typeface="Wingdings" pitchFamily="-123" charset="2"/>
              <a:buChar char="§"/>
            </a:pPr>
            <a:r>
              <a:rPr lang="en-US" sz="2000" dirty="0"/>
              <a:t>Integration of </a:t>
            </a:r>
            <a:r>
              <a:rPr lang="en-US" sz="2000" dirty="0" err="1"/>
              <a:t>FLARe</a:t>
            </a:r>
            <a:endParaRPr lang="en-US" sz="2000" dirty="0"/>
          </a:p>
        </p:txBody>
      </p:sp>
      <p:grpSp>
        <p:nvGrpSpPr>
          <p:cNvPr id="2" name="Group 77"/>
          <p:cNvGrpSpPr>
            <a:grpSpLocks/>
          </p:cNvGrpSpPr>
          <p:nvPr/>
        </p:nvGrpSpPr>
        <p:grpSpPr bwMode="auto">
          <a:xfrm>
            <a:off x="5067300" y="1217613"/>
            <a:ext cx="3811588" cy="2916237"/>
            <a:chOff x="3168" y="1481"/>
            <a:chExt cx="1824" cy="1395"/>
          </a:xfrm>
        </p:grpSpPr>
        <p:sp>
          <p:nvSpPr>
            <p:cNvPr id="186401"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6402"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86403"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6404"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6405"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86406"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86407"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86408"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6409"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6410"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6411"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86412" name="AutoShape 89"/>
            <p:cNvCxnSpPr>
              <a:cxnSpLocks noChangeShapeType="1"/>
              <a:stCxn id="186410"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86413"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86414"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6415"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6416"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6417"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6418"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6419"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86420"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86421"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86422"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6423"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6424"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6425" name="AutoShape 102"/>
            <p:cNvCxnSpPr>
              <a:cxnSpLocks noChangeShapeType="1"/>
              <a:stCxn id="186424"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86426" name="AutoShape 103"/>
            <p:cNvCxnSpPr>
              <a:cxnSpLocks noChangeShapeType="1"/>
              <a:stCxn id="186424"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86427" name="AutoShape 104"/>
            <p:cNvCxnSpPr>
              <a:cxnSpLocks noChangeShapeType="1"/>
              <a:stCxn id="186423"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86428"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6429"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6430"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6431"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86432"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86433"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86438" name="AutoShape 112"/>
              <p:cNvCxnSpPr>
                <a:cxnSpLocks noChangeShapeType="1"/>
                <a:stCxn id="186430"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86439"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86440" name="AutoShape 114"/>
              <p:cNvCxnSpPr>
                <a:cxnSpLocks noChangeShapeType="1"/>
                <a:stCxn id="186430"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86436"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86437"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86372"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86373"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86374" name="AutoShape 120"/>
          <p:cNvCxnSpPr>
            <a:cxnSpLocks noChangeShapeType="1"/>
            <a:stCxn id="186392" idx="2"/>
            <a:endCxn id="186372"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86375" name="AutoShape 121"/>
          <p:cNvCxnSpPr>
            <a:cxnSpLocks noChangeShapeType="1"/>
            <a:stCxn id="186391" idx="2"/>
            <a:endCxn id="186372"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86376" name="AutoShape 122"/>
          <p:cNvCxnSpPr>
            <a:cxnSpLocks noChangeShapeType="1"/>
            <a:stCxn id="186390" idx="2"/>
            <a:endCxn id="186372"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86377"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86378"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86379"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86380"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86381" name="AutoShape 127"/>
          <p:cNvCxnSpPr>
            <a:cxnSpLocks noChangeShapeType="1"/>
            <a:stCxn id="186384" idx="3"/>
            <a:endCxn id="186382"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86382"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86383" name="AutoShape 129"/>
          <p:cNvCxnSpPr>
            <a:cxnSpLocks noChangeShapeType="1"/>
            <a:stCxn id="186382" idx="6"/>
            <a:endCxn id="186380"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86384"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86385"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86386"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86387"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86388"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86389" name="AutoShape 135"/>
          <p:cNvCxnSpPr>
            <a:cxnSpLocks noChangeShapeType="1"/>
            <a:stCxn id="186380" idx="0"/>
            <a:endCxn id="186388"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86390"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86391"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86392"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86393" name="AutoShape 150"/>
          <p:cNvCxnSpPr>
            <a:cxnSpLocks noChangeShapeType="1"/>
            <a:stCxn id="186397" idx="1"/>
            <a:endCxn id="186399" idx="6"/>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157"/>
          <p:cNvGrpSpPr>
            <a:grpSpLocks/>
          </p:cNvGrpSpPr>
          <p:nvPr/>
        </p:nvGrpSpPr>
        <p:grpSpPr bwMode="auto">
          <a:xfrm>
            <a:off x="3214688" y="5260975"/>
            <a:ext cx="2130425" cy="1111250"/>
            <a:chOff x="3368" y="2884"/>
            <a:chExt cx="1020" cy="532"/>
          </a:xfrm>
        </p:grpSpPr>
        <p:sp>
          <p:nvSpPr>
            <p:cNvPr id="186397" name="Rectangle 147"/>
            <p:cNvSpPr>
              <a:spLocks noChangeArrowheads="1"/>
            </p:cNvSpPr>
            <p:nvPr/>
          </p:nvSpPr>
          <p:spPr bwMode="auto">
            <a:xfrm>
              <a:off x="3956" y="3120"/>
              <a:ext cx="432" cy="296"/>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Fault</a:t>
              </a:r>
            </a:p>
            <a:p>
              <a:pPr algn="ctr" eaLnBrk="0" hangingPunct="0"/>
              <a:r>
                <a:rPr lang="en-US" sz="1200"/>
                <a:t>Correlation</a:t>
              </a:r>
            </a:p>
            <a:p>
              <a:pPr algn="ctr" eaLnBrk="0" hangingPunct="0"/>
              <a:r>
                <a:rPr lang="en-US" sz="1200"/>
                <a:t>Manager</a:t>
              </a:r>
            </a:p>
          </p:txBody>
        </p:sp>
        <p:cxnSp>
          <p:nvCxnSpPr>
            <p:cNvPr id="186398" name="AutoShape 148"/>
            <p:cNvCxnSpPr>
              <a:cxnSpLocks noChangeShapeType="1"/>
              <a:stCxn id="186384" idx="3"/>
              <a:endCxn id="186399" idx="2"/>
            </p:cNvCxnSpPr>
            <p:nvPr/>
          </p:nvCxnSpPr>
          <p:spPr bwMode="auto">
            <a:xfrm>
              <a:off x="3368" y="3268"/>
              <a:ext cx="432" cy="2"/>
            </a:xfrm>
            <a:prstGeom prst="straightConnector1">
              <a:avLst/>
            </a:prstGeom>
            <a:noFill/>
            <a:ln w="9525">
              <a:solidFill>
                <a:schemeClr val="tx1"/>
              </a:solidFill>
              <a:round/>
              <a:headEnd/>
              <a:tailEnd type="triangle" w="med" len="med"/>
            </a:ln>
          </p:spPr>
        </p:cxnSp>
        <p:sp>
          <p:nvSpPr>
            <p:cNvPr id="186399" name="Oval 149"/>
            <p:cNvSpPr>
              <a:spLocks noChangeArrowheads="1"/>
            </p:cNvSpPr>
            <p:nvPr/>
          </p:nvSpPr>
          <p:spPr bwMode="auto">
            <a:xfrm>
              <a:off x="3800" y="3224"/>
              <a:ext cx="91" cy="91"/>
            </a:xfrm>
            <a:prstGeom prst="ellipse">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86400" name="AutoShape 155"/>
            <p:cNvCxnSpPr>
              <a:cxnSpLocks noChangeShapeType="1"/>
              <a:stCxn id="186397" idx="0"/>
              <a:endCxn id="186372" idx="2"/>
            </p:cNvCxnSpPr>
            <p:nvPr/>
          </p:nvCxnSpPr>
          <p:spPr bwMode="auto">
            <a:xfrm flipV="1">
              <a:off x="4172" y="2884"/>
              <a:ext cx="0" cy="236"/>
            </a:xfrm>
            <a:prstGeom prst="straightConnector1">
              <a:avLst/>
            </a:prstGeom>
            <a:noFill/>
            <a:ln w="12700">
              <a:solidFill>
                <a:schemeClr val="tx1"/>
              </a:solidFill>
              <a:round/>
              <a:headEnd type="triangle" w="med" len="med"/>
              <a:tailEnd type="triangle" w="med" len="med"/>
            </a:ln>
          </p:spPr>
        </p:cxnSp>
      </p:grpSp>
      <p:sp>
        <p:nvSpPr>
          <p:cNvPr id="134296" name="AutoShape 152"/>
          <p:cNvSpPr>
            <a:spLocks noChangeArrowheads="1"/>
          </p:cNvSpPr>
          <p:nvPr/>
        </p:nvSpPr>
        <p:spPr bwMode="auto">
          <a:xfrm>
            <a:off x="1384300" y="3213100"/>
            <a:ext cx="3251200" cy="1206500"/>
          </a:xfrm>
          <a:prstGeom prst="wedgeRectCallout">
            <a:avLst>
              <a:gd name="adj1" fmla="val 52588"/>
              <a:gd name="adj2" fmla="val 96972"/>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The Replication Manager monitors the component status &amp; reports failures to the FaultCorrelationManager</a:t>
            </a:r>
          </a:p>
        </p:txBody>
      </p:sp>
      <p:sp>
        <p:nvSpPr>
          <p:cNvPr id="74" name="Rectangle 43"/>
          <p:cNvSpPr txBox="1">
            <a:spLocks noChangeArrowheads="1"/>
          </p:cNvSpPr>
          <p:nvPr/>
        </p:nvSpPr>
        <p:spPr bwMode="auto">
          <a:xfrm>
            <a:off x="100013" y="-125413"/>
            <a:ext cx="8963025" cy="582613"/>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Integration of Failover Functionality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96"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57999B5D-C0FB-49A1-AD0E-C58580F23243}" type="slidenum">
              <a:rPr lang="en-US" sz="1400"/>
              <a:pPr algn="r" eaLnBrk="0" hangingPunct="0"/>
              <a:t>221</a:t>
            </a:fld>
            <a:endParaRPr lang="en-US" sz="1400"/>
          </a:p>
        </p:txBody>
      </p:sp>
      <p:sp>
        <p:nvSpPr>
          <p:cNvPr id="188418" name="Text Box 46"/>
          <p:cNvSpPr txBox="1">
            <a:spLocks noChangeArrowheads="1"/>
          </p:cNvSpPr>
          <p:nvPr/>
        </p:nvSpPr>
        <p:spPr bwMode="auto">
          <a:xfrm>
            <a:off x="431800" y="1104900"/>
            <a:ext cx="4838700" cy="2308324"/>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 Fault Correlation Manager (FCM)</a:t>
            </a:r>
            <a:endParaRPr lang="en-US" sz="2000" dirty="0"/>
          </a:p>
          <a:p>
            <a:pPr marL="228600" indent="-228600" algn="l">
              <a:lnSpc>
                <a:spcPct val="40000"/>
              </a:lnSpc>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FCM is added into call chain between   Plan Launcher &amp; </a:t>
            </a:r>
            <a:r>
              <a:rPr lang="en-US" sz="2000" dirty="0" err="1"/>
              <a:t>ExecutionManager</a:t>
            </a:r>
            <a:endParaRPr lang="en-US" sz="2000" dirty="0"/>
          </a:p>
          <a:p>
            <a:pPr marL="228600" indent="-228600" algn="l">
              <a:spcBef>
                <a:spcPct val="20000"/>
              </a:spcBef>
              <a:buClr>
                <a:srgbClr val="004080"/>
              </a:buClr>
              <a:buFont typeface="Wingdings" pitchFamily="-123" charset="2"/>
              <a:buChar char="§"/>
            </a:pPr>
            <a:r>
              <a:rPr lang="en-US" sz="2000" dirty="0"/>
              <a:t>Applies the Decorator Pattern</a:t>
            </a:r>
          </a:p>
          <a:p>
            <a:pPr marL="228600" indent="-228600" algn="l">
              <a:spcBef>
                <a:spcPct val="20000"/>
              </a:spcBef>
              <a:buClr>
                <a:srgbClr val="004080"/>
              </a:buClr>
              <a:buFont typeface="Wingdings" pitchFamily="-123" charset="2"/>
              <a:buChar char="§"/>
            </a:pPr>
            <a:r>
              <a:rPr lang="en-US" sz="2000" dirty="0"/>
              <a:t>Integration of </a:t>
            </a:r>
            <a:r>
              <a:rPr lang="en-US" sz="2000" dirty="0" err="1"/>
              <a:t>FLARe</a:t>
            </a:r>
            <a:endParaRPr lang="en-US" sz="2000" dirty="0"/>
          </a:p>
        </p:txBody>
      </p:sp>
      <p:grpSp>
        <p:nvGrpSpPr>
          <p:cNvPr id="2" name="Group 77"/>
          <p:cNvGrpSpPr>
            <a:grpSpLocks/>
          </p:cNvGrpSpPr>
          <p:nvPr/>
        </p:nvGrpSpPr>
        <p:grpSpPr bwMode="auto">
          <a:xfrm>
            <a:off x="5067300" y="1217613"/>
            <a:ext cx="3811588" cy="2916237"/>
            <a:chOff x="3168" y="1481"/>
            <a:chExt cx="1824" cy="1395"/>
          </a:xfrm>
        </p:grpSpPr>
        <p:sp>
          <p:nvSpPr>
            <p:cNvPr id="188449"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8450"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88451"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8452"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8453"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88454"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88455"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88456"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8457"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8458"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8459"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88460" name="AutoShape 89"/>
            <p:cNvCxnSpPr>
              <a:cxnSpLocks noChangeShapeType="1"/>
              <a:stCxn id="188458"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88461"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88462"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8463"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8464"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8465"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88466"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88467"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88468"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88469"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88470"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8471"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8472"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8473" name="AutoShape 102"/>
            <p:cNvCxnSpPr>
              <a:cxnSpLocks noChangeShapeType="1"/>
              <a:stCxn id="188472"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88474" name="AutoShape 103"/>
            <p:cNvCxnSpPr>
              <a:cxnSpLocks noChangeShapeType="1"/>
              <a:stCxn id="188472"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88475" name="AutoShape 104"/>
            <p:cNvCxnSpPr>
              <a:cxnSpLocks noChangeShapeType="1"/>
              <a:stCxn id="188471"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88476"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8477"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88478"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88479"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88480"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88481"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88486" name="AutoShape 112"/>
              <p:cNvCxnSpPr>
                <a:cxnSpLocks noChangeShapeType="1"/>
                <a:stCxn id="188478"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88487"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88488" name="AutoShape 114"/>
              <p:cNvCxnSpPr>
                <a:cxnSpLocks noChangeShapeType="1"/>
                <a:stCxn id="188478"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88484"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88485"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88420"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88421"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88422" name="AutoShape 120"/>
          <p:cNvCxnSpPr>
            <a:cxnSpLocks noChangeShapeType="1"/>
            <a:stCxn id="188440" idx="2"/>
            <a:endCxn id="188420"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88423" name="AutoShape 121"/>
          <p:cNvCxnSpPr>
            <a:cxnSpLocks noChangeShapeType="1"/>
            <a:stCxn id="188439" idx="2"/>
            <a:endCxn id="188420"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88424" name="AutoShape 122"/>
          <p:cNvCxnSpPr>
            <a:cxnSpLocks noChangeShapeType="1"/>
            <a:stCxn id="188438" idx="2"/>
            <a:endCxn id="188420"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88425"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88426"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88427"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88428"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88429" name="AutoShape 127"/>
          <p:cNvCxnSpPr>
            <a:cxnSpLocks noChangeShapeType="1"/>
            <a:stCxn id="188432" idx="3"/>
            <a:endCxn id="188430"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88430"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88431" name="AutoShape 129"/>
          <p:cNvCxnSpPr>
            <a:cxnSpLocks noChangeShapeType="1"/>
            <a:stCxn id="188430" idx="6"/>
            <a:endCxn id="188428"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88432"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88433"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88434"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88435"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88436"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88437" name="AutoShape 135"/>
          <p:cNvCxnSpPr>
            <a:cxnSpLocks noChangeShapeType="1"/>
            <a:stCxn id="188428" idx="0"/>
            <a:endCxn id="188436"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88438"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88439"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88440"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88441" name="AutoShape 150"/>
          <p:cNvCxnSpPr>
            <a:cxnSpLocks noChangeShapeType="1"/>
            <a:stCxn id="188445" idx="1"/>
            <a:endCxn id="188447" idx="6"/>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157"/>
          <p:cNvGrpSpPr>
            <a:grpSpLocks/>
          </p:cNvGrpSpPr>
          <p:nvPr/>
        </p:nvGrpSpPr>
        <p:grpSpPr bwMode="auto">
          <a:xfrm>
            <a:off x="3214688" y="5260975"/>
            <a:ext cx="2130425" cy="1111250"/>
            <a:chOff x="3368" y="2884"/>
            <a:chExt cx="1020" cy="532"/>
          </a:xfrm>
        </p:grpSpPr>
        <p:sp>
          <p:nvSpPr>
            <p:cNvPr id="188445" name="Rectangle 147"/>
            <p:cNvSpPr>
              <a:spLocks noChangeArrowheads="1"/>
            </p:cNvSpPr>
            <p:nvPr/>
          </p:nvSpPr>
          <p:spPr bwMode="auto">
            <a:xfrm>
              <a:off x="3956" y="3120"/>
              <a:ext cx="432" cy="296"/>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Fault</a:t>
              </a:r>
            </a:p>
            <a:p>
              <a:pPr algn="ctr" eaLnBrk="0" hangingPunct="0"/>
              <a:r>
                <a:rPr lang="en-US" sz="1200"/>
                <a:t>Correlation</a:t>
              </a:r>
            </a:p>
            <a:p>
              <a:pPr algn="ctr" eaLnBrk="0" hangingPunct="0"/>
              <a:r>
                <a:rPr lang="en-US" sz="1200"/>
                <a:t>Manager</a:t>
              </a:r>
            </a:p>
          </p:txBody>
        </p:sp>
        <p:cxnSp>
          <p:nvCxnSpPr>
            <p:cNvPr id="188446" name="AutoShape 148"/>
            <p:cNvCxnSpPr>
              <a:cxnSpLocks noChangeShapeType="1"/>
              <a:stCxn id="188432" idx="3"/>
              <a:endCxn id="188447" idx="2"/>
            </p:cNvCxnSpPr>
            <p:nvPr/>
          </p:nvCxnSpPr>
          <p:spPr bwMode="auto">
            <a:xfrm>
              <a:off x="3368" y="3268"/>
              <a:ext cx="432" cy="2"/>
            </a:xfrm>
            <a:prstGeom prst="straightConnector1">
              <a:avLst/>
            </a:prstGeom>
            <a:noFill/>
            <a:ln w="9525">
              <a:solidFill>
                <a:schemeClr val="tx1"/>
              </a:solidFill>
              <a:round/>
              <a:headEnd/>
              <a:tailEnd type="triangle" w="med" len="med"/>
            </a:ln>
          </p:spPr>
        </p:cxnSp>
        <p:sp>
          <p:nvSpPr>
            <p:cNvPr id="188447" name="Oval 149"/>
            <p:cNvSpPr>
              <a:spLocks noChangeArrowheads="1"/>
            </p:cNvSpPr>
            <p:nvPr/>
          </p:nvSpPr>
          <p:spPr bwMode="auto">
            <a:xfrm>
              <a:off x="3800" y="3224"/>
              <a:ext cx="91" cy="91"/>
            </a:xfrm>
            <a:prstGeom prst="ellipse">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88448" name="AutoShape 155"/>
            <p:cNvCxnSpPr>
              <a:cxnSpLocks noChangeShapeType="1"/>
              <a:stCxn id="188445" idx="0"/>
              <a:endCxn id="188420" idx="2"/>
            </p:cNvCxnSpPr>
            <p:nvPr/>
          </p:nvCxnSpPr>
          <p:spPr bwMode="auto">
            <a:xfrm flipV="1">
              <a:off x="4172" y="2884"/>
              <a:ext cx="0" cy="236"/>
            </a:xfrm>
            <a:prstGeom prst="straightConnector1">
              <a:avLst/>
            </a:prstGeom>
            <a:noFill/>
            <a:ln w="12700">
              <a:solidFill>
                <a:schemeClr val="tx1"/>
              </a:solidFill>
              <a:round/>
              <a:headEnd type="triangle" w="med" len="med"/>
              <a:tailEnd type="triangle" w="med" len="med"/>
            </a:ln>
          </p:spPr>
        </p:cxnSp>
      </p:grpSp>
      <p:sp>
        <p:nvSpPr>
          <p:cNvPr id="188443" name="AutoShape 172"/>
          <p:cNvSpPr>
            <a:spLocks noChangeArrowheads="1"/>
          </p:cNvSpPr>
          <p:nvPr/>
        </p:nvSpPr>
        <p:spPr bwMode="auto">
          <a:xfrm>
            <a:off x="355600" y="3556000"/>
            <a:ext cx="4686300" cy="1562100"/>
          </a:xfrm>
          <a:prstGeom prst="wedgeRectCallout">
            <a:avLst>
              <a:gd name="adj1" fmla="val 39463"/>
              <a:gd name="adj2" fmla="val 95120"/>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marL="228600" indent="-228600" algn="l" eaLnBrk="0" hangingPunct="0"/>
            <a:r>
              <a:rPr lang="en-US" sz="1800" dirty="0"/>
              <a:t>The FCM maintains data structures to</a:t>
            </a:r>
          </a:p>
          <a:p>
            <a:pPr marL="228600" indent="-228600" algn="l" eaLnBrk="0" hangingPunct="0">
              <a:buFont typeface="Arial" pitchFamily="-123" charset="0"/>
              <a:buAutoNum type="arabicPeriod"/>
            </a:pPr>
            <a:r>
              <a:rPr lang="en-US" sz="1800" dirty="0"/>
              <a:t>Associate components with the failover unit deployment they belong to</a:t>
            </a:r>
          </a:p>
          <a:p>
            <a:pPr marL="228600" indent="-228600" algn="l" eaLnBrk="0" hangingPunct="0">
              <a:buFont typeface="Arial" pitchFamily="-123" charset="0"/>
              <a:buAutoNum type="arabicPeriod"/>
            </a:pPr>
            <a:r>
              <a:rPr lang="en-US" sz="1800" dirty="0"/>
              <a:t>Associate nodes with components hosted on these nodes</a:t>
            </a:r>
          </a:p>
        </p:txBody>
      </p:sp>
      <p:sp>
        <p:nvSpPr>
          <p:cNvPr id="74" name="Rectangle 43"/>
          <p:cNvSpPr txBox="1">
            <a:spLocks noChangeArrowheads="1"/>
          </p:cNvSpPr>
          <p:nvPr/>
        </p:nvSpPr>
        <p:spPr bwMode="auto">
          <a:xfrm>
            <a:off x="100013" y="-125413"/>
            <a:ext cx="8963025" cy="582613"/>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Integration of Failover Functionality Solution</a:t>
            </a:r>
            <a:endParaRPr kumimoji="0" lang="en-US" sz="2600" b="1" i="0" u="none" strike="noStrike" kern="0" cap="none" spc="0" normalizeH="0" baseline="0" noProof="0" dirty="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11174468-6A54-41E3-AFBE-2B8AEECC5988}" type="slidenum">
              <a:rPr lang="en-US" sz="1400"/>
              <a:pPr algn="r" eaLnBrk="0" hangingPunct="0"/>
              <a:t>222</a:t>
            </a:fld>
            <a:endParaRPr lang="en-US" sz="1400"/>
          </a:p>
        </p:txBody>
      </p:sp>
      <p:sp>
        <p:nvSpPr>
          <p:cNvPr id="190466" name="Rectangle 43"/>
          <p:cNvSpPr>
            <a:spLocks noGrp="1" noChangeArrowheads="1"/>
          </p:cNvSpPr>
          <p:nvPr>
            <p:ph type="title" idx="4294967295"/>
          </p:nvPr>
        </p:nvSpPr>
        <p:spPr>
          <a:xfrm>
            <a:off x="100013" y="-125413"/>
            <a:ext cx="8963025" cy="582613"/>
          </a:xfrm>
        </p:spPr>
        <p:txBody>
          <a:bodyPr/>
          <a:lstStyle/>
          <a:p>
            <a:r>
              <a:rPr lang="en-US" dirty="0"/>
              <a:t>Integration of Failover Functionality Solution</a:t>
            </a:r>
          </a:p>
        </p:txBody>
      </p:sp>
      <p:sp>
        <p:nvSpPr>
          <p:cNvPr id="190467" name="Text Box 46"/>
          <p:cNvSpPr txBox="1">
            <a:spLocks noChangeArrowheads="1"/>
          </p:cNvSpPr>
          <p:nvPr/>
        </p:nvSpPr>
        <p:spPr bwMode="auto">
          <a:xfrm>
            <a:off x="431800" y="1104900"/>
            <a:ext cx="4838700" cy="2308324"/>
          </a:xfrm>
          <a:prstGeom prst="rect">
            <a:avLst/>
          </a:prstGeom>
          <a:noFill/>
          <a:ln w="9525">
            <a:noFill/>
            <a:miter lim="800000"/>
            <a:headEnd/>
            <a:tailEnd/>
          </a:ln>
        </p:spPr>
        <p:txBody>
          <a:bodyPr>
            <a:prstTxWarp prst="textNoShape">
              <a:avLst/>
            </a:prstTxWarp>
            <a:spAutoFit/>
          </a:bodyPr>
          <a:lstStyle/>
          <a:p>
            <a:pPr marL="228600" indent="-228600" algn="l">
              <a:spcBef>
                <a:spcPct val="20000"/>
              </a:spcBef>
            </a:pPr>
            <a:r>
              <a:rPr lang="en-US" sz="2000" b="1" dirty="0"/>
              <a:t>Solution: Fault Correlation Manager (FCM)</a:t>
            </a:r>
            <a:endParaRPr lang="en-US" sz="2000" dirty="0"/>
          </a:p>
          <a:p>
            <a:pPr marL="228600" indent="-228600" algn="l">
              <a:lnSpc>
                <a:spcPct val="40000"/>
              </a:lnSpc>
              <a:spcBef>
                <a:spcPct val="20000"/>
              </a:spcBef>
            </a:pPr>
            <a:endParaRPr lang="en-US" sz="2000" dirty="0"/>
          </a:p>
          <a:p>
            <a:pPr marL="228600" indent="-228600" algn="l">
              <a:spcBef>
                <a:spcPct val="20000"/>
              </a:spcBef>
              <a:buClr>
                <a:srgbClr val="004080"/>
              </a:buClr>
              <a:buFont typeface="Wingdings" pitchFamily="-123" charset="2"/>
              <a:buChar char="§"/>
            </a:pPr>
            <a:r>
              <a:rPr lang="en-US" sz="2000" dirty="0"/>
              <a:t>FCM is added into call chain between   Plan Launcher &amp; </a:t>
            </a:r>
            <a:r>
              <a:rPr lang="en-US" sz="2000" dirty="0" err="1"/>
              <a:t>ExecutionManager</a:t>
            </a:r>
            <a:endParaRPr lang="en-US" sz="2000" dirty="0"/>
          </a:p>
          <a:p>
            <a:pPr marL="228600" indent="-228600" algn="l">
              <a:spcBef>
                <a:spcPct val="20000"/>
              </a:spcBef>
              <a:buClr>
                <a:srgbClr val="004080"/>
              </a:buClr>
              <a:buFont typeface="Wingdings" pitchFamily="-123" charset="2"/>
              <a:buChar char="§"/>
            </a:pPr>
            <a:r>
              <a:rPr lang="en-US" sz="2000" dirty="0"/>
              <a:t>Applies the Decorator Pattern</a:t>
            </a:r>
          </a:p>
          <a:p>
            <a:pPr marL="228600" indent="-228600" algn="l">
              <a:spcBef>
                <a:spcPct val="20000"/>
              </a:spcBef>
              <a:buClr>
                <a:srgbClr val="004080"/>
              </a:buClr>
              <a:buFont typeface="Wingdings" pitchFamily="-123" charset="2"/>
              <a:buChar char="§"/>
            </a:pPr>
            <a:r>
              <a:rPr lang="en-US" sz="2000" dirty="0"/>
              <a:t>Integration of </a:t>
            </a:r>
            <a:r>
              <a:rPr lang="en-US" sz="2000" dirty="0" err="1"/>
              <a:t>FLARe</a:t>
            </a:r>
            <a:endParaRPr lang="en-US" sz="2000" dirty="0"/>
          </a:p>
        </p:txBody>
      </p:sp>
      <p:grpSp>
        <p:nvGrpSpPr>
          <p:cNvPr id="2" name="Group 77"/>
          <p:cNvGrpSpPr>
            <a:grpSpLocks/>
          </p:cNvGrpSpPr>
          <p:nvPr/>
        </p:nvGrpSpPr>
        <p:grpSpPr bwMode="auto">
          <a:xfrm>
            <a:off x="5067300" y="1217613"/>
            <a:ext cx="3811588" cy="2916237"/>
            <a:chOff x="3168" y="1481"/>
            <a:chExt cx="1824" cy="1395"/>
          </a:xfrm>
        </p:grpSpPr>
        <p:sp>
          <p:nvSpPr>
            <p:cNvPr id="190497"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90498"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90499"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90500"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90501"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90502"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90503"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90504"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90505"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0506"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90507"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90508" name="AutoShape 89"/>
            <p:cNvCxnSpPr>
              <a:cxnSpLocks noChangeShapeType="1"/>
              <a:stCxn id="190506"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90509"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90510"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0511"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0512"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90513"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90514"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90515"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90516"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90517"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90518"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0519"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0520"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90521" name="AutoShape 102"/>
            <p:cNvCxnSpPr>
              <a:cxnSpLocks noChangeShapeType="1"/>
              <a:stCxn id="190520"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90522" name="AutoShape 103"/>
            <p:cNvCxnSpPr>
              <a:cxnSpLocks noChangeShapeType="1"/>
              <a:stCxn id="190520"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90523" name="AutoShape 104"/>
            <p:cNvCxnSpPr>
              <a:cxnSpLocks noChangeShapeType="1"/>
              <a:stCxn id="190519"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90524"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0525"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0526"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90527"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90528"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90529"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90534" name="AutoShape 112"/>
              <p:cNvCxnSpPr>
                <a:cxnSpLocks noChangeShapeType="1"/>
                <a:stCxn id="190526"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90535"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90536" name="AutoShape 114"/>
              <p:cNvCxnSpPr>
                <a:cxnSpLocks noChangeShapeType="1"/>
                <a:stCxn id="190526"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90532"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90533"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90469"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90470"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90471" name="AutoShape 120"/>
          <p:cNvCxnSpPr>
            <a:cxnSpLocks noChangeShapeType="1"/>
            <a:stCxn id="190489" idx="2"/>
            <a:endCxn id="190469"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90472" name="AutoShape 121"/>
          <p:cNvCxnSpPr>
            <a:cxnSpLocks noChangeShapeType="1"/>
            <a:stCxn id="190488" idx="2"/>
            <a:endCxn id="190469"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90473" name="AutoShape 122"/>
          <p:cNvCxnSpPr>
            <a:cxnSpLocks noChangeShapeType="1"/>
            <a:stCxn id="190487" idx="2"/>
            <a:endCxn id="190469"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90474"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90475"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90476"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90477"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90478" name="AutoShape 127"/>
          <p:cNvCxnSpPr>
            <a:cxnSpLocks noChangeShapeType="1"/>
            <a:stCxn id="190481" idx="3"/>
            <a:endCxn id="190479"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90479"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90480" name="AutoShape 129"/>
          <p:cNvCxnSpPr>
            <a:cxnSpLocks noChangeShapeType="1"/>
            <a:stCxn id="190479" idx="6"/>
            <a:endCxn id="190477"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90481"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90482"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90483"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90484"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90485"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90486" name="AutoShape 135"/>
          <p:cNvCxnSpPr>
            <a:cxnSpLocks noChangeShapeType="1"/>
            <a:stCxn id="190477" idx="0"/>
            <a:endCxn id="190485"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90487"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90488"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90489"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90490" name="AutoShape 150"/>
          <p:cNvCxnSpPr>
            <a:cxnSpLocks noChangeShapeType="1"/>
            <a:stCxn id="190493" idx="1"/>
            <a:endCxn id="190495" idx="6"/>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157"/>
          <p:cNvGrpSpPr>
            <a:grpSpLocks/>
          </p:cNvGrpSpPr>
          <p:nvPr/>
        </p:nvGrpSpPr>
        <p:grpSpPr bwMode="auto">
          <a:xfrm>
            <a:off x="3214688" y="5260975"/>
            <a:ext cx="2130425" cy="1111250"/>
            <a:chOff x="3368" y="2884"/>
            <a:chExt cx="1020" cy="532"/>
          </a:xfrm>
        </p:grpSpPr>
        <p:sp>
          <p:nvSpPr>
            <p:cNvPr id="190493" name="Rectangle 147"/>
            <p:cNvSpPr>
              <a:spLocks noChangeArrowheads="1"/>
            </p:cNvSpPr>
            <p:nvPr/>
          </p:nvSpPr>
          <p:spPr bwMode="auto">
            <a:xfrm>
              <a:off x="3956" y="3120"/>
              <a:ext cx="432" cy="296"/>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Fault</a:t>
              </a:r>
            </a:p>
            <a:p>
              <a:pPr algn="ctr" eaLnBrk="0" hangingPunct="0"/>
              <a:r>
                <a:rPr lang="en-US" sz="1200"/>
                <a:t>Correlation</a:t>
              </a:r>
            </a:p>
            <a:p>
              <a:pPr algn="ctr" eaLnBrk="0" hangingPunct="0"/>
              <a:r>
                <a:rPr lang="en-US" sz="1200"/>
                <a:t>Manager</a:t>
              </a:r>
            </a:p>
          </p:txBody>
        </p:sp>
        <p:cxnSp>
          <p:nvCxnSpPr>
            <p:cNvPr id="190494" name="AutoShape 148"/>
            <p:cNvCxnSpPr>
              <a:cxnSpLocks noChangeShapeType="1"/>
              <a:stCxn id="190481" idx="3"/>
              <a:endCxn id="190495" idx="2"/>
            </p:cNvCxnSpPr>
            <p:nvPr/>
          </p:nvCxnSpPr>
          <p:spPr bwMode="auto">
            <a:xfrm>
              <a:off x="3368" y="3268"/>
              <a:ext cx="432" cy="2"/>
            </a:xfrm>
            <a:prstGeom prst="straightConnector1">
              <a:avLst/>
            </a:prstGeom>
            <a:noFill/>
            <a:ln w="9525">
              <a:solidFill>
                <a:schemeClr val="tx1"/>
              </a:solidFill>
              <a:round/>
              <a:headEnd/>
              <a:tailEnd type="triangle" w="med" len="med"/>
            </a:ln>
          </p:spPr>
        </p:cxnSp>
        <p:sp>
          <p:nvSpPr>
            <p:cNvPr id="190495" name="Oval 149"/>
            <p:cNvSpPr>
              <a:spLocks noChangeArrowheads="1"/>
            </p:cNvSpPr>
            <p:nvPr/>
          </p:nvSpPr>
          <p:spPr bwMode="auto">
            <a:xfrm>
              <a:off x="3800" y="3224"/>
              <a:ext cx="91" cy="91"/>
            </a:xfrm>
            <a:prstGeom prst="ellipse">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90496" name="AutoShape 155"/>
            <p:cNvCxnSpPr>
              <a:cxnSpLocks noChangeShapeType="1"/>
              <a:stCxn id="190493" idx="0"/>
              <a:endCxn id="190469" idx="2"/>
            </p:cNvCxnSpPr>
            <p:nvPr/>
          </p:nvCxnSpPr>
          <p:spPr bwMode="auto">
            <a:xfrm flipV="1">
              <a:off x="4172" y="2884"/>
              <a:ext cx="0" cy="236"/>
            </a:xfrm>
            <a:prstGeom prst="straightConnector1">
              <a:avLst/>
            </a:prstGeom>
            <a:noFill/>
            <a:ln w="12700">
              <a:solidFill>
                <a:schemeClr val="tx1"/>
              </a:solidFill>
              <a:round/>
              <a:headEnd type="triangle" w="med" len="med"/>
              <a:tailEnd type="triangle" w="med" len="med"/>
            </a:ln>
          </p:spPr>
        </p:cxnSp>
      </p:grpSp>
      <p:sp>
        <p:nvSpPr>
          <p:cNvPr id="190492" name="AutoShape 153"/>
          <p:cNvSpPr>
            <a:spLocks noChangeArrowheads="1"/>
          </p:cNvSpPr>
          <p:nvPr/>
        </p:nvSpPr>
        <p:spPr bwMode="auto">
          <a:xfrm>
            <a:off x="5168900" y="2070100"/>
            <a:ext cx="3251200" cy="1892300"/>
          </a:xfrm>
          <a:prstGeom prst="wedgeRectCallout">
            <a:avLst>
              <a:gd name="adj1" fmla="val -3468"/>
              <a:gd name="adj2" fmla="val 85319"/>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The DomainApplication Manager is instructed by the FaultCorrelation Manager to shutdown all components within its deployment &amp; is then destroyed itself.</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940F0D1F-8AC0-4E2A-82C9-9A0A19B10D9D}" type="slidenum">
              <a:rPr lang="en-US" sz="1400"/>
              <a:pPr algn="r" eaLnBrk="0" hangingPunct="0"/>
              <a:t>223</a:t>
            </a:fld>
            <a:endParaRPr lang="en-US" sz="1400"/>
          </a:p>
        </p:txBody>
      </p:sp>
      <p:sp>
        <p:nvSpPr>
          <p:cNvPr id="192514" name="Rectangle 43"/>
          <p:cNvSpPr>
            <a:spLocks noGrp="1" noChangeArrowheads="1"/>
          </p:cNvSpPr>
          <p:nvPr>
            <p:ph type="title" idx="4294967295"/>
          </p:nvPr>
        </p:nvSpPr>
        <p:spPr/>
        <p:txBody>
          <a:bodyPr/>
          <a:lstStyle/>
          <a:p>
            <a:r>
              <a:rPr lang="en-US"/>
              <a:t>Replica Failover Ordering Challenges</a:t>
            </a:r>
          </a:p>
        </p:txBody>
      </p:sp>
      <p:sp>
        <p:nvSpPr>
          <p:cNvPr id="192515" name="Text Box 46"/>
          <p:cNvSpPr txBox="1">
            <a:spLocks noChangeArrowheads="1"/>
          </p:cNvSpPr>
          <p:nvPr/>
        </p:nvSpPr>
        <p:spPr bwMode="auto">
          <a:xfrm>
            <a:off x="304800" y="1511300"/>
            <a:ext cx="3048000" cy="2062103"/>
          </a:xfrm>
          <a:prstGeom prst="rect">
            <a:avLst/>
          </a:prstGeom>
          <a:noFill/>
          <a:ln w="9525">
            <a:noFill/>
            <a:miter lim="800000"/>
            <a:headEnd/>
            <a:tailEnd/>
          </a:ln>
        </p:spPr>
        <p:txBody>
          <a:bodyPr>
            <a:prstTxWarp prst="textNoShape">
              <a:avLst/>
            </a:prstTxWarp>
            <a:spAutoFit/>
          </a:bodyPr>
          <a:lstStyle/>
          <a:p>
            <a:pPr marL="177800" indent="-177800" algn="l">
              <a:spcBef>
                <a:spcPct val="20000"/>
              </a:spcBef>
              <a:buClr>
                <a:schemeClr val="tx1"/>
              </a:buClr>
              <a:buFont typeface="Arial" pitchFamily="-123" charset="0"/>
              <a:buNone/>
            </a:pPr>
            <a:r>
              <a:rPr lang="en-US" sz="2000" b="1" dirty="0"/>
              <a:t>Challenge 3: Replica Failover Ordering</a:t>
            </a:r>
            <a:endParaRPr lang="en-US" sz="2000" dirty="0"/>
          </a:p>
          <a:p>
            <a:pPr marL="177800" indent="-177800" algn="l">
              <a:spcBef>
                <a:spcPct val="20000"/>
              </a:spcBef>
              <a:buClr>
                <a:schemeClr val="tx1"/>
              </a:buClr>
              <a:buFont typeface="Arial" pitchFamily="-123" charset="0"/>
              <a:buNone/>
            </a:pPr>
            <a:endParaRPr lang="en-US" sz="2000" dirty="0"/>
          </a:p>
          <a:p>
            <a:pPr marL="177800" indent="-177800" algn="l">
              <a:spcBef>
                <a:spcPct val="20000"/>
              </a:spcBef>
              <a:buClr>
                <a:srgbClr val="004080"/>
              </a:buClr>
              <a:buFont typeface="Wingdings" pitchFamily="-123" charset="2"/>
              <a:buChar char="§"/>
            </a:pPr>
            <a:r>
              <a:rPr lang="en-US" sz="2000" dirty="0"/>
              <a:t>Failovers happen on a per component /object basis</a:t>
            </a:r>
          </a:p>
        </p:txBody>
      </p:sp>
      <p:sp>
        <p:nvSpPr>
          <p:cNvPr id="192516" name="Oval 85"/>
          <p:cNvSpPr>
            <a:spLocks noChangeArrowheads="1"/>
          </p:cNvSpPr>
          <p:nvPr/>
        </p:nvSpPr>
        <p:spPr bwMode="auto">
          <a:xfrm>
            <a:off x="3771900" y="22685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A</a:t>
            </a:r>
          </a:p>
        </p:txBody>
      </p:sp>
      <p:grpSp>
        <p:nvGrpSpPr>
          <p:cNvPr id="2" name="Group 24"/>
          <p:cNvGrpSpPr>
            <a:grpSpLocks/>
          </p:cNvGrpSpPr>
          <p:nvPr/>
        </p:nvGrpSpPr>
        <p:grpSpPr bwMode="auto">
          <a:xfrm>
            <a:off x="3784600" y="3665538"/>
            <a:ext cx="749300" cy="2100262"/>
            <a:chOff x="2384" y="2309"/>
            <a:chExt cx="472" cy="1323"/>
          </a:xfrm>
        </p:grpSpPr>
        <p:sp>
          <p:nvSpPr>
            <p:cNvPr id="192526" name="Oval 92"/>
            <p:cNvSpPr>
              <a:spLocks noChangeArrowheads="1"/>
            </p:cNvSpPr>
            <p:nvPr/>
          </p:nvSpPr>
          <p:spPr bwMode="auto">
            <a:xfrm>
              <a:off x="2384" y="2309"/>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A’</a:t>
              </a:r>
            </a:p>
          </p:txBody>
        </p:sp>
        <p:sp>
          <p:nvSpPr>
            <p:cNvPr id="192527" name="Oval 96"/>
            <p:cNvSpPr>
              <a:spLocks noChangeArrowheads="1"/>
            </p:cNvSpPr>
            <p:nvPr/>
          </p:nvSpPr>
          <p:spPr bwMode="auto">
            <a:xfrm>
              <a:off x="2392" y="318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A’’</a:t>
              </a:r>
            </a:p>
          </p:txBody>
        </p:sp>
      </p:grpSp>
      <p:grpSp>
        <p:nvGrpSpPr>
          <p:cNvPr id="3" name="Group 32"/>
          <p:cNvGrpSpPr>
            <a:grpSpLocks/>
          </p:cNvGrpSpPr>
          <p:nvPr/>
        </p:nvGrpSpPr>
        <p:grpSpPr bwMode="auto">
          <a:xfrm>
            <a:off x="5816600" y="2281238"/>
            <a:ext cx="762000" cy="3497262"/>
            <a:chOff x="3664" y="1437"/>
            <a:chExt cx="480" cy="2203"/>
          </a:xfrm>
        </p:grpSpPr>
        <p:sp>
          <p:nvSpPr>
            <p:cNvPr id="192523" name="Oval 89"/>
            <p:cNvSpPr>
              <a:spLocks noChangeArrowheads="1"/>
            </p:cNvSpPr>
            <p:nvPr/>
          </p:nvSpPr>
          <p:spPr bwMode="auto">
            <a:xfrm>
              <a:off x="3664" y="1437"/>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B</a:t>
              </a:r>
            </a:p>
          </p:txBody>
        </p:sp>
        <p:sp>
          <p:nvSpPr>
            <p:cNvPr id="192524" name="Oval 93"/>
            <p:cNvSpPr>
              <a:spLocks noChangeArrowheads="1"/>
            </p:cNvSpPr>
            <p:nvPr/>
          </p:nvSpPr>
          <p:spPr bwMode="auto">
            <a:xfrm>
              <a:off x="3672" y="2317"/>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B’</a:t>
              </a:r>
            </a:p>
          </p:txBody>
        </p:sp>
        <p:sp>
          <p:nvSpPr>
            <p:cNvPr id="192525" name="Oval 97"/>
            <p:cNvSpPr>
              <a:spLocks noChangeArrowheads="1"/>
            </p:cNvSpPr>
            <p:nvPr/>
          </p:nvSpPr>
          <p:spPr bwMode="auto">
            <a:xfrm>
              <a:off x="3680" y="3189"/>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B’’</a:t>
              </a:r>
            </a:p>
          </p:txBody>
        </p:sp>
      </p:grpSp>
      <p:grpSp>
        <p:nvGrpSpPr>
          <p:cNvPr id="4" name="Group 31"/>
          <p:cNvGrpSpPr>
            <a:grpSpLocks/>
          </p:cNvGrpSpPr>
          <p:nvPr/>
        </p:nvGrpSpPr>
        <p:grpSpPr bwMode="auto">
          <a:xfrm>
            <a:off x="7797800" y="2281238"/>
            <a:ext cx="762000" cy="3497262"/>
            <a:chOff x="4912" y="1437"/>
            <a:chExt cx="480" cy="2203"/>
          </a:xfrm>
        </p:grpSpPr>
        <p:sp>
          <p:nvSpPr>
            <p:cNvPr id="192520" name="Oval 90"/>
            <p:cNvSpPr>
              <a:spLocks noChangeArrowheads="1"/>
            </p:cNvSpPr>
            <p:nvPr/>
          </p:nvSpPr>
          <p:spPr bwMode="auto">
            <a:xfrm>
              <a:off x="4912" y="1437"/>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C</a:t>
              </a:r>
            </a:p>
          </p:txBody>
        </p:sp>
        <p:sp>
          <p:nvSpPr>
            <p:cNvPr id="192521" name="Oval 94"/>
            <p:cNvSpPr>
              <a:spLocks noChangeArrowheads="1"/>
            </p:cNvSpPr>
            <p:nvPr/>
          </p:nvSpPr>
          <p:spPr bwMode="auto">
            <a:xfrm>
              <a:off x="4920" y="2317"/>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C’</a:t>
              </a:r>
            </a:p>
          </p:txBody>
        </p:sp>
        <p:sp>
          <p:nvSpPr>
            <p:cNvPr id="192522" name="Oval 98"/>
            <p:cNvSpPr>
              <a:spLocks noChangeArrowheads="1"/>
            </p:cNvSpPr>
            <p:nvPr/>
          </p:nvSpPr>
          <p:spPr bwMode="auto">
            <a:xfrm>
              <a:off x="4928" y="3189"/>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0CC70794-A995-43A4-BD17-A921031D37C7}" type="slidenum">
              <a:rPr lang="en-US" sz="1400"/>
              <a:pPr algn="r" eaLnBrk="0" hangingPunct="0"/>
              <a:t>224</a:t>
            </a:fld>
            <a:endParaRPr lang="en-US" sz="1400"/>
          </a:p>
        </p:txBody>
      </p:sp>
      <p:sp>
        <p:nvSpPr>
          <p:cNvPr id="259075" name="Rectangle 88"/>
          <p:cNvSpPr>
            <a:spLocks noChangeArrowheads="1"/>
          </p:cNvSpPr>
          <p:nvPr/>
        </p:nvSpPr>
        <p:spPr bwMode="auto">
          <a:xfrm>
            <a:off x="3530600" y="1930400"/>
            <a:ext cx="5295900" cy="1219200"/>
          </a:xfrm>
          <a:prstGeom prst="rect">
            <a:avLst/>
          </a:prstGeom>
          <a:solidFill>
            <a:srgbClr val="FFA5B4"/>
          </a:solidFill>
          <a:ln w="12700">
            <a:solidFill>
              <a:schemeClr val="tx1"/>
            </a:solidFill>
            <a:miter lim="800000"/>
            <a:headEnd/>
            <a:tailEnd/>
          </a:ln>
        </p:spPr>
        <p:txBody>
          <a:bodyPr wrap="none">
            <a:prstTxWarp prst="textNoShape">
              <a:avLst/>
            </a:prstTxWarp>
          </a:bodyPr>
          <a:lstStyle/>
          <a:p>
            <a:pPr eaLnBrk="0" hangingPunct="0"/>
            <a:r>
              <a:rPr lang="en-US" sz="1800"/>
              <a:t>primary failover unit</a:t>
            </a:r>
          </a:p>
        </p:txBody>
      </p:sp>
      <p:sp>
        <p:nvSpPr>
          <p:cNvPr id="194563" name="Rectangle 43"/>
          <p:cNvSpPr>
            <a:spLocks noGrp="1" noChangeArrowheads="1"/>
          </p:cNvSpPr>
          <p:nvPr>
            <p:ph type="title" idx="4294967295"/>
          </p:nvPr>
        </p:nvSpPr>
        <p:spPr/>
        <p:txBody>
          <a:bodyPr/>
          <a:lstStyle/>
          <a:p>
            <a:r>
              <a:rPr lang="en-US"/>
              <a:t>Replica Failover Ordering Challenges</a:t>
            </a:r>
          </a:p>
        </p:txBody>
      </p:sp>
      <p:sp>
        <p:nvSpPr>
          <p:cNvPr id="194564" name="Text Box 46"/>
          <p:cNvSpPr txBox="1">
            <a:spLocks noChangeArrowheads="1"/>
          </p:cNvSpPr>
          <p:nvPr/>
        </p:nvSpPr>
        <p:spPr bwMode="auto">
          <a:xfrm>
            <a:off x="304800" y="1511300"/>
            <a:ext cx="3048000" cy="4031873"/>
          </a:xfrm>
          <a:prstGeom prst="rect">
            <a:avLst/>
          </a:prstGeom>
          <a:noFill/>
          <a:ln w="9525">
            <a:noFill/>
            <a:miter lim="800000"/>
            <a:headEnd/>
            <a:tailEnd/>
          </a:ln>
        </p:spPr>
        <p:txBody>
          <a:bodyPr>
            <a:prstTxWarp prst="textNoShape">
              <a:avLst/>
            </a:prstTxWarp>
            <a:spAutoFit/>
          </a:bodyPr>
          <a:lstStyle/>
          <a:p>
            <a:pPr marL="177800" indent="-177800" algn="l">
              <a:spcBef>
                <a:spcPct val="20000"/>
              </a:spcBef>
              <a:buClr>
                <a:schemeClr val="tx1"/>
              </a:buClr>
              <a:buFont typeface="Arial" pitchFamily="-123" charset="0"/>
              <a:buNone/>
            </a:pPr>
            <a:r>
              <a:rPr lang="en-US" sz="2000" b="1" dirty="0"/>
              <a:t>Challenge 3: Replica Failover Ordering</a:t>
            </a:r>
            <a:endParaRPr lang="en-US" sz="2000" dirty="0"/>
          </a:p>
          <a:p>
            <a:pPr marL="177800" indent="-177800" algn="l">
              <a:spcBef>
                <a:spcPct val="20000"/>
              </a:spcBef>
              <a:buClr>
                <a:schemeClr val="tx1"/>
              </a:buClr>
              <a:buFont typeface="Arial" pitchFamily="-123" charset="0"/>
              <a:buNone/>
            </a:pPr>
            <a:endParaRPr lang="en-US" sz="2000" dirty="0"/>
          </a:p>
          <a:p>
            <a:pPr marL="177800" indent="-177800" algn="l">
              <a:spcBef>
                <a:spcPct val="20000"/>
              </a:spcBef>
              <a:buClr>
                <a:srgbClr val="004080"/>
              </a:buClr>
              <a:buFont typeface="Wingdings" pitchFamily="-123" charset="2"/>
              <a:buChar char="§"/>
            </a:pPr>
            <a:r>
              <a:rPr lang="en-US" sz="2000" dirty="0"/>
              <a:t>Failovers happen on a per component /object basis</a:t>
            </a:r>
          </a:p>
          <a:p>
            <a:pPr marL="177800" indent="-177800" algn="l">
              <a:spcBef>
                <a:spcPct val="20000"/>
              </a:spcBef>
              <a:buClr>
                <a:srgbClr val="004080"/>
              </a:buClr>
              <a:buFont typeface="Wingdings" pitchFamily="-123" charset="2"/>
              <a:buChar char="§"/>
            </a:pPr>
            <a:r>
              <a:rPr lang="en-US" sz="2000" dirty="0" err="1"/>
              <a:t>FLARe</a:t>
            </a:r>
            <a:r>
              <a:rPr lang="en-US" sz="2000" dirty="0"/>
              <a:t> uses a client side failover mechanism</a:t>
            </a:r>
          </a:p>
          <a:p>
            <a:pPr marL="635000" lvl="1" indent="-177800" algn="l">
              <a:spcBef>
                <a:spcPct val="20000"/>
              </a:spcBef>
              <a:buClr>
                <a:srgbClr val="004080"/>
              </a:buClr>
              <a:buFont typeface="Wingdings" pitchFamily="-123" charset="2"/>
              <a:buChar char="§"/>
            </a:pPr>
            <a:r>
              <a:rPr lang="en-US" sz="2000" dirty="0"/>
              <a:t>An ordered list determines the failover order</a:t>
            </a:r>
          </a:p>
        </p:txBody>
      </p:sp>
      <p:sp>
        <p:nvSpPr>
          <p:cNvPr id="194565" name="Oval 85"/>
          <p:cNvSpPr>
            <a:spLocks noChangeArrowheads="1"/>
          </p:cNvSpPr>
          <p:nvPr/>
        </p:nvSpPr>
        <p:spPr bwMode="auto">
          <a:xfrm>
            <a:off x="3771900" y="22685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A</a:t>
            </a:r>
          </a:p>
        </p:txBody>
      </p:sp>
      <p:sp>
        <p:nvSpPr>
          <p:cNvPr id="194566" name="Oval 89"/>
          <p:cNvSpPr>
            <a:spLocks noChangeArrowheads="1"/>
          </p:cNvSpPr>
          <p:nvPr/>
        </p:nvSpPr>
        <p:spPr bwMode="auto">
          <a:xfrm>
            <a:off x="5816600" y="22812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B</a:t>
            </a:r>
          </a:p>
        </p:txBody>
      </p:sp>
      <p:sp>
        <p:nvSpPr>
          <p:cNvPr id="194567" name="Oval 90"/>
          <p:cNvSpPr>
            <a:spLocks noChangeArrowheads="1"/>
          </p:cNvSpPr>
          <p:nvPr/>
        </p:nvSpPr>
        <p:spPr bwMode="auto">
          <a:xfrm>
            <a:off x="7797800" y="22812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C</a:t>
            </a:r>
          </a:p>
        </p:txBody>
      </p:sp>
      <p:sp>
        <p:nvSpPr>
          <p:cNvPr id="259081" name="Rectangle 91"/>
          <p:cNvSpPr>
            <a:spLocks noChangeArrowheads="1"/>
          </p:cNvSpPr>
          <p:nvPr/>
        </p:nvSpPr>
        <p:spPr bwMode="auto">
          <a:xfrm>
            <a:off x="3543300" y="3314700"/>
            <a:ext cx="5295900" cy="1219200"/>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r>
              <a:rPr lang="en-US" sz="1800"/>
              <a:t>backup failover unit 1</a:t>
            </a:r>
          </a:p>
        </p:txBody>
      </p:sp>
      <p:sp>
        <p:nvSpPr>
          <p:cNvPr id="194569" name="Oval 92"/>
          <p:cNvSpPr>
            <a:spLocks noChangeArrowheads="1"/>
          </p:cNvSpPr>
          <p:nvPr/>
        </p:nvSpPr>
        <p:spPr bwMode="auto">
          <a:xfrm>
            <a:off x="3784600" y="36655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A’</a:t>
            </a:r>
          </a:p>
        </p:txBody>
      </p:sp>
      <p:sp>
        <p:nvSpPr>
          <p:cNvPr id="194570" name="Oval 93"/>
          <p:cNvSpPr>
            <a:spLocks noChangeArrowheads="1"/>
          </p:cNvSpPr>
          <p:nvPr/>
        </p:nvSpPr>
        <p:spPr bwMode="auto">
          <a:xfrm>
            <a:off x="5829300" y="36782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B’</a:t>
            </a:r>
          </a:p>
        </p:txBody>
      </p:sp>
      <p:sp>
        <p:nvSpPr>
          <p:cNvPr id="194571" name="Oval 94"/>
          <p:cNvSpPr>
            <a:spLocks noChangeArrowheads="1"/>
          </p:cNvSpPr>
          <p:nvPr/>
        </p:nvSpPr>
        <p:spPr bwMode="auto">
          <a:xfrm>
            <a:off x="7810500" y="36782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C’</a:t>
            </a:r>
          </a:p>
        </p:txBody>
      </p:sp>
      <p:sp>
        <p:nvSpPr>
          <p:cNvPr id="259085" name="Rectangle 95"/>
          <p:cNvSpPr>
            <a:spLocks noChangeArrowheads="1"/>
          </p:cNvSpPr>
          <p:nvPr/>
        </p:nvSpPr>
        <p:spPr bwMode="auto">
          <a:xfrm>
            <a:off x="3556000" y="4711700"/>
            <a:ext cx="5295900" cy="1219200"/>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r>
              <a:rPr lang="en-US" sz="1800"/>
              <a:t>backup failover unit 2</a:t>
            </a:r>
          </a:p>
        </p:txBody>
      </p:sp>
      <p:sp>
        <p:nvSpPr>
          <p:cNvPr id="194573" name="Oval 96"/>
          <p:cNvSpPr>
            <a:spLocks noChangeArrowheads="1"/>
          </p:cNvSpPr>
          <p:nvPr/>
        </p:nvSpPr>
        <p:spPr bwMode="auto">
          <a:xfrm>
            <a:off x="3797300" y="50498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A’’</a:t>
            </a:r>
          </a:p>
        </p:txBody>
      </p:sp>
      <p:sp>
        <p:nvSpPr>
          <p:cNvPr id="194574" name="Oval 97"/>
          <p:cNvSpPr>
            <a:spLocks noChangeArrowheads="1"/>
          </p:cNvSpPr>
          <p:nvPr/>
        </p:nvSpPr>
        <p:spPr bwMode="auto">
          <a:xfrm>
            <a:off x="5842000" y="50625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B’’</a:t>
            </a:r>
          </a:p>
        </p:txBody>
      </p:sp>
      <p:sp>
        <p:nvSpPr>
          <p:cNvPr id="194575" name="Oval 98"/>
          <p:cNvSpPr>
            <a:spLocks noChangeArrowheads="1"/>
          </p:cNvSpPr>
          <p:nvPr/>
        </p:nvSpPr>
        <p:spPr bwMode="auto">
          <a:xfrm>
            <a:off x="7823200" y="50625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C’’</a:t>
            </a:r>
          </a:p>
        </p:txBody>
      </p:sp>
      <p:grpSp>
        <p:nvGrpSpPr>
          <p:cNvPr id="2" name="Group 105"/>
          <p:cNvGrpSpPr>
            <a:grpSpLocks/>
          </p:cNvGrpSpPr>
          <p:nvPr/>
        </p:nvGrpSpPr>
        <p:grpSpPr bwMode="auto">
          <a:xfrm>
            <a:off x="4508500" y="2627313"/>
            <a:ext cx="4038600" cy="2794000"/>
            <a:chOff x="2840" y="1655"/>
            <a:chExt cx="2544" cy="1760"/>
          </a:xfrm>
        </p:grpSpPr>
        <p:cxnSp>
          <p:nvCxnSpPr>
            <p:cNvPr id="194578" name="AutoShape 99"/>
            <p:cNvCxnSpPr>
              <a:cxnSpLocks noChangeShapeType="1"/>
              <a:stCxn id="194565" idx="6"/>
              <a:endCxn id="194569" idx="6"/>
            </p:cNvCxnSpPr>
            <p:nvPr/>
          </p:nvCxnSpPr>
          <p:spPr bwMode="auto">
            <a:xfrm>
              <a:off x="2840" y="1655"/>
              <a:ext cx="8" cy="880"/>
            </a:xfrm>
            <a:prstGeom prst="curvedConnector3">
              <a:avLst>
                <a:gd name="adj1" fmla="val 3800000"/>
              </a:avLst>
            </a:prstGeom>
            <a:noFill/>
            <a:ln w="28575">
              <a:solidFill>
                <a:schemeClr val="tx1"/>
              </a:solidFill>
              <a:round/>
              <a:headEnd/>
              <a:tailEnd type="triangle" w="med" len="med"/>
            </a:ln>
          </p:spPr>
        </p:cxnSp>
        <p:cxnSp>
          <p:nvCxnSpPr>
            <p:cNvPr id="194579" name="AutoShape 100"/>
            <p:cNvCxnSpPr>
              <a:cxnSpLocks noChangeShapeType="1"/>
              <a:stCxn id="194566" idx="6"/>
              <a:endCxn id="194574" idx="6"/>
            </p:cNvCxnSpPr>
            <p:nvPr/>
          </p:nvCxnSpPr>
          <p:spPr bwMode="auto">
            <a:xfrm>
              <a:off x="4128" y="1663"/>
              <a:ext cx="16" cy="1752"/>
            </a:xfrm>
            <a:prstGeom prst="curvedConnector3">
              <a:avLst>
                <a:gd name="adj1" fmla="val 2200000"/>
              </a:avLst>
            </a:prstGeom>
            <a:noFill/>
            <a:ln w="28575">
              <a:solidFill>
                <a:schemeClr val="tx1"/>
              </a:solidFill>
              <a:round/>
              <a:headEnd/>
              <a:tailEnd type="triangle" w="med" len="med"/>
            </a:ln>
          </p:spPr>
        </p:cxnSp>
        <p:cxnSp>
          <p:nvCxnSpPr>
            <p:cNvPr id="194580" name="AutoShape 101"/>
            <p:cNvCxnSpPr>
              <a:cxnSpLocks noChangeShapeType="1"/>
              <a:stCxn id="194567" idx="6"/>
              <a:endCxn id="194571" idx="6"/>
            </p:cNvCxnSpPr>
            <p:nvPr/>
          </p:nvCxnSpPr>
          <p:spPr bwMode="auto">
            <a:xfrm>
              <a:off x="5376" y="1663"/>
              <a:ext cx="8" cy="880"/>
            </a:xfrm>
            <a:prstGeom prst="curvedConnector3">
              <a:avLst>
                <a:gd name="adj1" fmla="val 3200000"/>
              </a:avLst>
            </a:prstGeom>
            <a:noFill/>
            <a:ln w="28575">
              <a:solidFill>
                <a:schemeClr val="tx1"/>
              </a:solidFill>
              <a:round/>
              <a:headEnd/>
              <a:tailEnd type="triangle" w="med" len="med"/>
            </a:ln>
          </p:spPr>
        </p:cxnSp>
      </p:grpSp>
      <p:sp>
        <p:nvSpPr>
          <p:cNvPr id="77930" name="Text Box 106"/>
          <p:cNvSpPr txBox="1">
            <a:spLocks noChangeArrowheads="1"/>
          </p:cNvSpPr>
          <p:nvPr/>
        </p:nvSpPr>
        <p:spPr bwMode="auto">
          <a:xfrm>
            <a:off x="7070725" y="3541713"/>
            <a:ext cx="369888" cy="762000"/>
          </a:xfrm>
          <a:prstGeom prst="rect">
            <a:avLst/>
          </a:prstGeom>
          <a:noFill/>
          <a:ln w="12700">
            <a:noFill/>
            <a:miter lim="800000"/>
            <a:headEnd/>
            <a:tailEnd/>
          </a:ln>
        </p:spPr>
        <p:txBody>
          <a:bodyPr wrap="none">
            <a:prstTxWarp prst="textNoShape">
              <a:avLst/>
            </a:prstTxWarp>
            <a:spAutoFit/>
          </a:bodyPr>
          <a:lstStyle/>
          <a:p>
            <a:pPr eaLnBrk="0" hangingPunct="0"/>
            <a:r>
              <a:rPr lang="en-US" sz="4400" b="1">
                <a:solidFill>
                  <a:srgbClr val="FF0000"/>
                </a:solidFill>
              </a:rPr>
              <a:t>!</a:t>
            </a:r>
            <a:endParaRPr lang="en-US" sz="1800"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90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90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79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animBg="1"/>
      <p:bldP spid="259081" grpId="0" animBg="1"/>
      <p:bldP spid="259085" grpId="0" animBg="1"/>
      <p:bldP spid="77930"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FEEE187D-9E3C-4DBD-AF0A-4E7871A63DDB}" type="slidenum">
              <a:rPr lang="en-US" sz="1400"/>
              <a:pPr algn="r" eaLnBrk="0" hangingPunct="0"/>
              <a:t>225</a:t>
            </a:fld>
            <a:endParaRPr lang="en-US" sz="1400"/>
          </a:p>
        </p:txBody>
      </p:sp>
      <p:sp>
        <p:nvSpPr>
          <p:cNvPr id="196610" name="Rectangle 88"/>
          <p:cNvSpPr>
            <a:spLocks noChangeArrowheads="1"/>
          </p:cNvSpPr>
          <p:nvPr/>
        </p:nvSpPr>
        <p:spPr bwMode="auto">
          <a:xfrm>
            <a:off x="3530600" y="1930400"/>
            <a:ext cx="5295900" cy="1219200"/>
          </a:xfrm>
          <a:prstGeom prst="rect">
            <a:avLst/>
          </a:prstGeom>
          <a:solidFill>
            <a:srgbClr val="FFA5B4"/>
          </a:solidFill>
          <a:ln w="12700">
            <a:solidFill>
              <a:schemeClr val="tx1"/>
            </a:solidFill>
            <a:miter lim="800000"/>
            <a:headEnd/>
            <a:tailEnd/>
          </a:ln>
        </p:spPr>
        <p:txBody>
          <a:bodyPr wrap="none">
            <a:prstTxWarp prst="textNoShape">
              <a:avLst/>
            </a:prstTxWarp>
          </a:bodyPr>
          <a:lstStyle/>
          <a:p>
            <a:pPr eaLnBrk="0" hangingPunct="0"/>
            <a:r>
              <a:rPr lang="en-US" sz="1800"/>
              <a:t>primary failover unit</a:t>
            </a:r>
          </a:p>
        </p:txBody>
      </p:sp>
      <p:sp>
        <p:nvSpPr>
          <p:cNvPr id="196611" name="Rectangle 43"/>
          <p:cNvSpPr>
            <a:spLocks noGrp="1" noChangeArrowheads="1"/>
          </p:cNvSpPr>
          <p:nvPr>
            <p:ph type="title" idx="4294967295"/>
          </p:nvPr>
        </p:nvSpPr>
        <p:spPr/>
        <p:txBody>
          <a:bodyPr/>
          <a:lstStyle/>
          <a:p>
            <a:r>
              <a:rPr lang="en-US"/>
              <a:t>Replica Failover Ordering Challenges</a:t>
            </a:r>
          </a:p>
        </p:txBody>
      </p:sp>
      <p:sp>
        <p:nvSpPr>
          <p:cNvPr id="196612" name="Text Box 46"/>
          <p:cNvSpPr txBox="1">
            <a:spLocks noChangeArrowheads="1"/>
          </p:cNvSpPr>
          <p:nvPr/>
        </p:nvSpPr>
        <p:spPr bwMode="auto">
          <a:xfrm>
            <a:off x="304800" y="838200"/>
            <a:ext cx="3048000" cy="5324535"/>
          </a:xfrm>
          <a:prstGeom prst="rect">
            <a:avLst/>
          </a:prstGeom>
          <a:noFill/>
          <a:ln w="9525">
            <a:noFill/>
            <a:miter lim="800000"/>
            <a:headEnd/>
            <a:tailEnd/>
          </a:ln>
        </p:spPr>
        <p:txBody>
          <a:bodyPr>
            <a:prstTxWarp prst="textNoShape">
              <a:avLst/>
            </a:prstTxWarp>
            <a:spAutoFit/>
          </a:bodyPr>
          <a:lstStyle/>
          <a:p>
            <a:pPr marL="177800" indent="-177800" algn="l">
              <a:spcBef>
                <a:spcPct val="20000"/>
              </a:spcBef>
              <a:buClr>
                <a:schemeClr val="tx1"/>
              </a:buClr>
              <a:buFont typeface="Arial" pitchFamily="-123" charset="0"/>
              <a:buNone/>
            </a:pPr>
            <a:r>
              <a:rPr lang="en-US" sz="2000" b="1" dirty="0"/>
              <a:t>Challenge 3: Replica Failover Ordering</a:t>
            </a:r>
            <a:endParaRPr lang="en-US" sz="2000" dirty="0"/>
          </a:p>
          <a:p>
            <a:pPr marL="177800" indent="-177800" algn="l">
              <a:spcBef>
                <a:spcPct val="20000"/>
              </a:spcBef>
              <a:buClr>
                <a:schemeClr val="tx1"/>
              </a:buClr>
              <a:buFont typeface="Arial" pitchFamily="-123" charset="0"/>
              <a:buNone/>
            </a:pPr>
            <a:endParaRPr lang="en-US" sz="2000" dirty="0"/>
          </a:p>
          <a:p>
            <a:pPr marL="177800" indent="-177800" algn="l">
              <a:spcBef>
                <a:spcPct val="20000"/>
              </a:spcBef>
              <a:buClr>
                <a:srgbClr val="004080"/>
              </a:buClr>
              <a:buFont typeface="Wingdings" pitchFamily="-123" charset="2"/>
              <a:buChar char="§"/>
            </a:pPr>
            <a:r>
              <a:rPr lang="en-US" sz="2000" dirty="0"/>
              <a:t>Failovers happen on a per component /object basis</a:t>
            </a:r>
          </a:p>
          <a:p>
            <a:pPr marL="177800" indent="-177800" algn="l">
              <a:spcBef>
                <a:spcPct val="20000"/>
              </a:spcBef>
              <a:buClr>
                <a:srgbClr val="004080"/>
              </a:buClr>
              <a:buFont typeface="Wingdings" pitchFamily="-123" charset="2"/>
              <a:buChar char="§"/>
            </a:pPr>
            <a:r>
              <a:rPr lang="en-US" sz="2000" dirty="0" err="1"/>
              <a:t>FLARe</a:t>
            </a:r>
            <a:r>
              <a:rPr lang="en-US" sz="2000" dirty="0"/>
              <a:t> uses a client side failover mechanism</a:t>
            </a:r>
          </a:p>
          <a:p>
            <a:pPr marL="635000" lvl="1" indent="-177800" algn="l">
              <a:spcBef>
                <a:spcPct val="20000"/>
              </a:spcBef>
              <a:buClr>
                <a:srgbClr val="004080"/>
              </a:buClr>
              <a:buFont typeface="Wingdings" pitchFamily="-123" charset="2"/>
              <a:buChar char="§"/>
            </a:pPr>
            <a:r>
              <a:rPr lang="en-US" sz="2000" dirty="0"/>
              <a:t>An ordered list determines the failover order</a:t>
            </a:r>
          </a:p>
          <a:p>
            <a:pPr marL="177800" indent="-177800" algn="l">
              <a:spcBef>
                <a:spcPct val="20000"/>
              </a:spcBef>
              <a:buClr>
                <a:srgbClr val="004080"/>
              </a:buClr>
              <a:buFont typeface="Wingdings" pitchFamily="-123" charset="2"/>
              <a:buChar char="§"/>
            </a:pPr>
            <a:r>
              <a:rPr lang="en-US" sz="2000" dirty="0"/>
              <a:t>The </a:t>
            </a:r>
            <a:r>
              <a:rPr lang="en-US" sz="2000" dirty="0" err="1"/>
              <a:t>ReplicationManager</a:t>
            </a:r>
            <a:r>
              <a:rPr lang="en-US" sz="2000" dirty="0"/>
              <a:t> needs to provide correct ordering</a:t>
            </a:r>
          </a:p>
        </p:txBody>
      </p:sp>
      <p:sp>
        <p:nvSpPr>
          <p:cNvPr id="196613" name="Oval 85"/>
          <p:cNvSpPr>
            <a:spLocks noChangeArrowheads="1"/>
          </p:cNvSpPr>
          <p:nvPr/>
        </p:nvSpPr>
        <p:spPr bwMode="auto">
          <a:xfrm>
            <a:off x="3771900" y="22685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A</a:t>
            </a:r>
          </a:p>
        </p:txBody>
      </p:sp>
      <p:sp>
        <p:nvSpPr>
          <p:cNvPr id="196614" name="Oval 89"/>
          <p:cNvSpPr>
            <a:spLocks noChangeArrowheads="1"/>
          </p:cNvSpPr>
          <p:nvPr/>
        </p:nvSpPr>
        <p:spPr bwMode="auto">
          <a:xfrm>
            <a:off x="5816600" y="22812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B</a:t>
            </a:r>
          </a:p>
        </p:txBody>
      </p:sp>
      <p:sp>
        <p:nvSpPr>
          <p:cNvPr id="196615" name="Oval 90"/>
          <p:cNvSpPr>
            <a:spLocks noChangeArrowheads="1"/>
          </p:cNvSpPr>
          <p:nvPr/>
        </p:nvSpPr>
        <p:spPr bwMode="auto">
          <a:xfrm>
            <a:off x="7797800" y="22812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C</a:t>
            </a:r>
          </a:p>
        </p:txBody>
      </p:sp>
      <p:sp>
        <p:nvSpPr>
          <p:cNvPr id="196616" name="Rectangle 91"/>
          <p:cNvSpPr>
            <a:spLocks noChangeArrowheads="1"/>
          </p:cNvSpPr>
          <p:nvPr/>
        </p:nvSpPr>
        <p:spPr bwMode="auto">
          <a:xfrm>
            <a:off x="3543300" y="3314700"/>
            <a:ext cx="5295900" cy="1219200"/>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r>
              <a:rPr lang="en-US" sz="1800"/>
              <a:t>backup failover unit 1</a:t>
            </a:r>
          </a:p>
        </p:txBody>
      </p:sp>
      <p:sp>
        <p:nvSpPr>
          <p:cNvPr id="196617" name="Oval 92"/>
          <p:cNvSpPr>
            <a:spLocks noChangeArrowheads="1"/>
          </p:cNvSpPr>
          <p:nvPr/>
        </p:nvSpPr>
        <p:spPr bwMode="auto">
          <a:xfrm>
            <a:off x="3784600" y="36655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A’</a:t>
            </a:r>
          </a:p>
        </p:txBody>
      </p:sp>
      <p:sp>
        <p:nvSpPr>
          <p:cNvPr id="196618" name="Oval 93"/>
          <p:cNvSpPr>
            <a:spLocks noChangeArrowheads="1"/>
          </p:cNvSpPr>
          <p:nvPr/>
        </p:nvSpPr>
        <p:spPr bwMode="auto">
          <a:xfrm>
            <a:off x="5829300" y="36782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B’</a:t>
            </a:r>
          </a:p>
        </p:txBody>
      </p:sp>
      <p:sp>
        <p:nvSpPr>
          <p:cNvPr id="196619" name="Oval 94"/>
          <p:cNvSpPr>
            <a:spLocks noChangeArrowheads="1"/>
          </p:cNvSpPr>
          <p:nvPr/>
        </p:nvSpPr>
        <p:spPr bwMode="auto">
          <a:xfrm>
            <a:off x="7810500" y="36782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C’</a:t>
            </a:r>
          </a:p>
        </p:txBody>
      </p:sp>
      <p:sp>
        <p:nvSpPr>
          <p:cNvPr id="196620" name="Rectangle 95"/>
          <p:cNvSpPr>
            <a:spLocks noChangeArrowheads="1"/>
          </p:cNvSpPr>
          <p:nvPr/>
        </p:nvSpPr>
        <p:spPr bwMode="auto">
          <a:xfrm>
            <a:off x="3556000" y="4711700"/>
            <a:ext cx="5295900" cy="1219200"/>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r>
              <a:rPr lang="en-US" sz="1800"/>
              <a:t>backup failover unit 2</a:t>
            </a:r>
          </a:p>
        </p:txBody>
      </p:sp>
      <p:sp>
        <p:nvSpPr>
          <p:cNvPr id="196621" name="Oval 96"/>
          <p:cNvSpPr>
            <a:spLocks noChangeArrowheads="1"/>
          </p:cNvSpPr>
          <p:nvPr/>
        </p:nvSpPr>
        <p:spPr bwMode="auto">
          <a:xfrm>
            <a:off x="3797300" y="50498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A’’</a:t>
            </a:r>
          </a:p>
        </p:txBody>
      </p:sp>
      <p:sp>
        <p:nvSpPr>
          <p:cNvPr id="196622" name="Oval 97"/>
          <p:cNvSpPr>
            <a:spLocks noChangeArrowheads="1"/>
          </p:cNvSpPr>
          <p:nvPr/>
        </p:nvSpPr>
        <p:spPr bwMode="auto">
          <a:xfrm>
            <a:off x="5842000" y="50625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B’’</a:t>
            </a:r>
          </a:p>
        </p:txBody>
      </p:sp>
      <p:sp>
        <p:nvSpPr>
          <p:cNvPr id="196623" name="Oval 98"/>
          <p:cNvSpPr>
            <a:spLocks noChangeArrowheads="1"/>
          </p:cNvSpPr>
          <p:nvPr/>
        </p:nvSpPr>
        <p:spPr bwMode="auto">
          <a:xfrm>
            <a:off x="7823200" y="5062538"/>
            <a:ext cx="736600" cy="715962"/>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2000" b="1"/>
              <a:t>C’’</a:t>
            </a:r>
          </a:p>
        </p:txBody>
      </p:sp>
      <p:grpSp>
        <p:nvGrpSpPr>
          <p:cNvPr id="2" name="Group 105"/>
          <p:cNvGrpSpPr>
            <a:grpSpLocks/>
          </p:cNvGrpSpPr>
          <p:nvPr/>
        </p:nvGrpSpPr>
        <p:grpSpPr bwMode="auto">
          <a:xfrm>
            <a:off x="4508500" y="2627313"/>
            <a:ext cx="4038600" cy="2794000"/>
            <a:chOff x="2840" y="1655"/>
            <a:chExt cx="2544" cy="1760"/>
          </a:xfrm>
        </p:grpSpPr>
        <p:cxnSp>
          <p:nvCxnSpPr>
            <p:cNvPr id="196626" name="AutoShape 99"/>
            <p:cNvCxnSpPr>
              <a:cxnSpLocks noChangeShapeType="1"/>
              <a:stCxn id="196613" idx="6"/>
              <a:endCxn id="196617" idx="6"/>
            </p:cNvCxnSpPr>
            <p:nvPr/>
          </p:nvCxnSpPr>
          <p:spPr bwMode="auto">
            <a:xfrm>
              <a:off x="2840" y="1655"/>
              <a:ext cx="8" cy="880"/>
            </a:xfrm>
            <a:prstGeom prst="curvedConnector3">
              <a:avLst>
                <a:gd name="adj1" fmla="val 3800000"/>
              </a:avLst>
            </a:prstGeom>
            <a:noFill/>
            <a:ln w="28575">
              <a:solidFill>
                <a:schemeClr val="tx1"/>
              </a:solidFill>
              <a:round/>
              <a:headEnd/>
              <a:tailEnd type="triangle" w="med" len="med"/>
            </a:ln>
          </p:spPr>
        </p:cxnSp>
        <p:cxnSp>
          <p:nvCxnSpPr>
            <p:cNvPr id="196627" name="AutoShape 100"/>
            <p:cNvCxnSpPr>
              <a:cxnSpLocks noChangeShapeType="1"/>
              <a:stCxn id="196614" idx="6"/>
              <a:endCxn id="196622" idx="6"/>
            </p:cNvCxnSpPr>
            <p:nvPr/>
          </p:nvCxnSpPr>
          <p:spPr bwMode="auto">
            <a:xfrm>
              <a:off x="4128" y="1663"/>
              <a:ext cx="16" cy="1752"/>
            </a:xfrm>
            <a:prstGeom prst="curvedConnector3">
              <a:avLst>
                <a:gd name="adj1" fmla="val 2200000"/>
              </a:avLst>
            </a:prstGeom>
            <a:noFill/>
            <a:ln w="28575">
              <a:solidFill>
                <a:schemeClr val="tx1"/>
              </a:solidFill>
              <a:round/>
              <a:headEnd/>
              <a:tailEnd type="triangle" w="med" len="med"/>
            </a:ln>
          </p:spPr>
        </p:cxnSp>
        <p:cxnSp>
          <p:nvCxnSpPr>
            <p:cNvPr id="196628" name="AutoShape 101"/>
            <p:cNvCxnSpPr>
              <a:cxnSpLocks noChangeShapeType="1"/>
              <a:stCxn id="196615" idx="6"/>
              <a:endCxn id="196619" idx="6"/>
            </p:cNvCxnSpPr>
            <p:nvPr/>
          </p:nvCxnSpPr>
          <p:spPr bwMode="auto">
            <a:xfrm>
              <a:off x="5376" y="1663"/>
              <a:ext cx="8" cy="880"/>
            </a:xfrm>
            <a:prstGeom prst="curvedConnector3">
              <a:avLst>
                <a:gd name="adj1" fmla="val 3200000"/>
              </a:avLst>
            </a:prstGeom>
            <a:noFill/>
            <a:ln w="28575">
              <a:solidFill>
                <a:schemeClr val="tx1"/>
              </a:solidFill>
              <a:round/>
              <a:headEnd/>
              <a:tailEnd type="triangle" w="med" len="med"/>
            </a:ln>
          </p:spPr>
        </p:cxnSp>
      </p:grpSp>
      <p:sp>
        <p:nvSpPr>
          <p:cNvPr id="196625" name="Text Box 106"/>
          <p:cNvSpPr txBox="1">
            <a:spLocks noChangeArrowheads="1"/>
          </p:cNvSpPr>
          <p:nvPr/>
        </p:nvSpPr>
        <p:spPr bwMode="auto">
          <a:xfrm>
            <a:off x="7070725" y="3541713"/>
            <a:ext cx="369888" cy="762000"/>
          </a:xfrm>
          <a:prstGeom prst="rect">
            <a:avLst/>
          </a:prstGeom>
          <a:noFill/>
          <a:ln w="12700">
            <a:noFill/>
            <a:miter lim="800000"/>
            <a:headEnd/>
            <a:tailEnd/>
          </a:ln>
        </p:spPr>
        <p:txBody>
          <a:bodyPr wrap="none">
            <a:prstTxWarp prst="textNoShape">
              <a:avLst/>
            </a:prstTxWarp>
            <a:spAutoFit/>
          </a:bodyPr>
          <a:lstStyle/>
          <a:p>
            <a:pPr eaLnBrk="0" hangingPunct="0"/>
            <a:r>
              <a:rPr lang="en-US" sz="4400" b="1">
                <a:solidFill>
                  <a:srgbClr val="FF0000"/>
                </a:solidFill>
              </a:rPr>
              <a:t>!</a:t>
            </a:r>
            <a:endParaRPr lang="en-US" sz="1800" u="sng">
              <a:solidFill>
                <a:srgbClr val="FF0000"/>
              </a:solidFill>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idx="4294967295"/>
          </p:nvPr>
        </p:nvSpPr>
        <p:spPr/>
        <p:txBody>
          <a:bodyPr/>
          <a:lstStyle/>
          <a:p>
            <a:r>
              <a:rPr lang="en-US"/>
              <a:t>Replica Failover Ordering Solution</a:t>
            </a:r>
          </a:p>
        </p:txBody>
      </p:sp>
      <p:sp>
        <p:nvSpPr>
          <p:cNvPr id="198658" name="Rectangle 3"/>
          <p:cNvSpPr>
            <a:spLocks noGrp="1" noChangeArrowheads="1"/>
          </p:cNvSpPr>
          <p:nvPr>
            <p:ph type="body" idx="4294967295"/>
          </p:nvPr>
        </p:nvSpPr>
        <p:spPr>
          <a:xfrm>
            <a:off x="869950" y="1524000"/>
            <a:ext cx="3387725" cy="1906588"/>
          </a:xfrm>
        </p:spPr>
        <p:txBody>
          <a:bodyPr/>
          <a:lstStyle/>
          <a:p>
            <a:pPr eaLnBrk="1" hangingPunct="1">
              <a:lnSpc>
                <a:spcPct val="100000"/>
              </a:lnSpc>
              <a:spcBef>
                <a:spcPct val="20000"/>
              </a:spcBef>
              <a:buClr>
                <a:schemeClr val="tx1"/>
              </a:buClr>
              <a:buFont typeface="Wingdings" pitchFamily="-123" charset="2"/>
              <a:buNone/>
            </a:pPr>
            <a:r>
              <a:rPr lang="en-US" sz="2000" b="1" dirty="0"/>
              <a:t>Solution: </a:t>
            </a:r>
            <a:r>
              <a:rPr lang="en-US" sz="2000" dirty="0"/>
              <a:t>Failover Constraints</a:t>
            </a:r>
          </a:p>
          <a:p>
            <a:pPr eaLnBrk="1" hangingPunct="1">
              <a:lnSpc>
                <a:spcPct val="100000"/>
              </a:lnSpc>
              <a:spcBef>
                <a:spcPct val="20000"/>
              </a:spcBef>
              <a:buClr>
                <a:schemeClr val="tx1"/>
              </a:buClr>
              <a:buFont typeface="Wingdings" pitchFamily="-123" charset="2"/>
              <a:buNone/>
            </a:pPr>
            <a:endParaRPr lang="en-US" sz="2000" dirty="0"/>
          </a:p>
          <a:p>
            <a:pPr eaLnBrk="1" hangingPunct="1">
              <a:lnSpc>
                <a:spcPct val="100000"/>
              </a:lnSpc>
              <a:spcBef>
                <a:spcPct val="20000"/>
              </a:spcBef>
              <a:buClr>
                <a:srgbClr val="004080"/>
              </a:buClr>
            </a:pPr>
            <a:r>
              <a:rPr lang="en-US" sz="2000" dirty="0"/>
              <a:t>Separation of Concerns</a:t>
            </a:r>
          </a:p>
          <a:p>
            <a:pPr eaLnBrk="1" hangingPunct="1">
              <a:lnSpc>
                <a:spcPct val="100000"/>
              </a:lnSpc>
              <a:spcBef>
                <a:spcPct val="20000"/>
              </a:spcBef>
              <a:buClr>
                <a:srgbClr val="004080"/>
              </a:buClr>
            </a:pPr>
            <a:r>
              <a:rPr lang="en-US" sz="2000" dirty="0"/>
              <a:t>Fault Correlation Manager is responsible for Failover Unit level </a:t>
            </a:r>
          </a:p>
        </p:txBody>
      </p:sp>
      <p:grpSp>
        <p:nvGrpSpPr>
          <p:cNvPr id="2" name="Group 77"/>
          <p:cNvGrpSpPr>
            <a:grpSpLocks/>
          </p:cNvGrpSpPr>
          <p:nvPr/>
        </p:nvGrpSpPr>
        <p:grpSpPr bwMode="auto">
          <a:xfrm>
            <a:off x="5067300" y="1217613"/>
            <a:ext cx="3811588" cy="2916237"/>
            <a:chOff x="3168" y="1481"/>
            <a:chExt cx="1824" cy="1395"/>
          </a:xfrm>
        </p:grpSpPr>
        <p:sp>
          <p:nvSpPr>
            <p:cNvPr id="198703"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98704"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198705"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98706"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98707"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198708"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98709"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198710"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98711"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8712"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98713"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98714" name="AutoShape 89"/>
            <p:cNvCxnSpPr>
              <a:cxnSpLocks noChangeShapeType="1"/>
              <a:stCxn id="198712"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98715"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98716"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8717"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8718"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98719"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198720"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198721"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198722"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98723"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198724"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8725"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8726"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98727" name="AutoShape 102"/>
            <p:cNvCxnSpPr>
              <a:cxnSpLocks noChangeShapeType="1"/>
              <a:stCxn id="198726"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198728" name="AutoShape 103"/>
            <p:cNvCxnSpPr>
              <a:cxnSpLocks noChangeShapeType="1"/>
              <a:stCxn id="198726"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198729" name="AutoShape 104"/>
            <p:cNvCxnSpPr>
              <a:cxnSpLocks noChangeShapeType="1"/>
              <a:stCxn id="198725"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198730"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8731"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198732"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198733"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198734"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198735"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198740" name="AutoShape 112"/>
              <p:cNvCxnSpPr>
                <a:cxnSpLocks noChangeShapeType="1"/>
                <a:stCxn id="198732"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198741"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198742" name="AutoShape 114"/>
              <p:cNvCxnSpPr>
                <a:cxnSpLocks noChangeShapeType="1"/>
                <a:stCxn id="198732"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198738"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198739"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198660"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198661"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198662" name="AutoShape 120"/>
          <p:cNvCxnSpPr>
            <a:cxnSpLocks noChangeShapeType="1"/>
            <a:stCxn id="198680" idx="2"/>
            <a:endCxn id="198660"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198663" name="AutoShape 121"/>
          <p:cNvCxnSpPr>
            <a:cxnSpLocks noChangeShapeType="1"/>
            <a:stCxn id="198679" idx="2"/>
            <a:endCxn id="198660"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198664" name="AutoShape 122"/>
          <p:cNvCxnSpPr>
            <a:cxnSpLocks noChangeShapeType="1"/>
            <a:stCxn id="198678" idx="2"/>
            <a:endCxn id="198660"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198665"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98666"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198667"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98668"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198669" name="AutoShape 127"/>
          <p:cNvCxnSpPr>
            <a:cxnSpLocks noChangeShapeType="1"/>
            <a:stCxn id="198672" idx="3"/>
            <a:endCxn id="198670"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198670"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98671" name="AutoShape 129"/>
          <p:cNvCxnSpPr>
            <a:cxnSpLocks noChangeShapeType="1"/>
            <a:stCxn id="198670" idx="6"/>
            <a:endCxn id="198668"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198672"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198673"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198674"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198675"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198676"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198677" name="AutoShape 135"/>
          <p:cNvCxnSpPr>
            <a:cxnSpLocks noChangeShapeType="1"/>
            <a:stCxn id="198668" idx="0"/>
            <a:endCxn id="198676"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198678"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98679"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198680"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198681" name="AutoShape 150"/>
          <p:cNvCxnSpPr>
            <a:cxnSpLocks noChangeShapeType="1"/>
            <a:stCxn id="198699" idx="1"/>
            <a:endCxn id="198701" idx="6"/>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157"/>
          <p:cNvGrpSpPr>
            <a:grpSpLocks/>
          </p:cNvGrpSpPr>
          <p:nvPr/>
        </p:nvGrpSpPr>
        <p:grpSpPr bwMode="auto">
          <a:xfrm>
            <a:off x="3214688" y="5260975"/>
            <a:ext cx="2130425" cy="1111250"/>
            <a:chOff x="3368" y="2884"/>
            <a:chExt cx="1020" cy="532"/>
          </a:xfrm>
        </p:grpSpPr>
        <p:sp>
          <p:nvSpPr>
            <p:cNvPr id="198699" name="Rectangle 147"/>
            <p:cNvSpPr>
              <a:spLocks noChangeArrowheads="1"/>
            </p:cNvSpPr>
            <p:nvPr/>
          </p:nvSpPr>
          <p:spPr bwMode="auto">
            <a:xfrm>
              <a:off x="3956" y="3120"/>
              <a:ext cx="432" cy="296"/>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Fault</a:t>
              </a:r>
            </a:p>
            <a:p>
              <a:pPr algn="ctr" eaLnBrk="0" hangingPunct="0"/>
              <a:r>
                <a:rPr lang="en-US" sz="1200"/>
                <a:t>Correlation</a:t>
              </a:r>
            </a:p>
            <a:p>
              <a:pPr algn="ctr" eaLnBrk="0" hangingPunct="0"/>
              <a:r>
                <a:rPr lang="en-US" sz="1200"/>
                <a:t>Manager</a:t>
              </a:r>
            </a:p>
          </p:txBody>
        </p:sp>
        <p:cxnSp>
          <p:nvCxnSpPr>
            <p:cNvPr id="198700" name="AutoShape 148"/>
            <p:cNvCxnSpPr>
              <a:cxnSpLocks noChangeShapeType="1"/>
              <a:stCxn id="198672" idx="3"/>
              <a:endCxn id="198701" idx="2"/>
            </p:cNvCxnSpPr>
            <p:nvPr/>
          </p:nvCxnSpPr>
          <p:spPr bwMode="auto">
            <a:xfrm>
              <a:off x="3368" y="3268"/>
              <a:ext cx="432" cy="2"/>
            </a:xfrm>
            <a:prstGeom prst="straightConnector1">
              <a:avLst/>
            </a:prstGeom>
            <a:noFill/>
            <a:ln w="9525">
              <a:solidFill>
                <a:schemeClr val="tx1"/>
              </a:solidFill>
              <a:round/>
              <a:headEnd/>
              <a:tailEnd type="triangle" w="med" len="med"/>
            </a:ln>
          </p:spPr>
        </p:cxnSp>
        <p:sp>
          <p:nvSpPr>
            <p:cNvPr id="198701" name="Oval 149"/>
            <p:cNvSpPr>
              <a:spLocks noChangeArrowheads="1"/>
            </p:cNvSpPr>
            <p:nvPr/>
          </p:nvSpPr>
          <p:spPr bwMode="auto">
            <a:xfrm>
              <a:off x="3800" y="3224"/>
              <a:ext cx="91" cy="91"/>
            </a:xfrm>
            <a:prstGeom prst="ellipse">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198702" name="AutoShape 155"/>
            <p:cNvCxnSpPr>
              <a:cxnSpLocks noChangeShapeType="1"/>
              <a:stCxn id="198699" idx="0"/>
              <a:endCxn id="198660" idx="2"/>
            </p:cNvCxnSpPr>
            <p:nvPr/>
          </p:nvCxnSpPr>
          <p:spPr bwMode="auto">
            <a:xfrm flipV="1">
              <a:off x="4172" y="2884"/>
              <a:ext cx="0" cy="236"/>
            </a:xfrm>
            <a:prstGeom prst="straightConnector1">
              <a:avLst/>
            </a:prstGeom>
            <a:noFill/>
            <a:ln w="12700">
              <a:solidFill>
                <a:schemeClr val="tx1"/>
              </a:solidFill>
              <a:round/>
              <a:headEnd type="triangle" w="med" len="med"/>
              <a:tailEnd type="triangle" w="med" len="med"/>
            </a:ln>
          </p:spPr>
        </p:cxnSp>
      </p:grpSp>
      <p:sp>
        <p:nvSpPr>
          <p:cNvPr id="198683" name="Rectangle 75"/>
          <p:cNvSpPr>
            <a:spLocks noChangeArrowheads="1"/>
          </p:cNvSpPr>
          <p:nvPr/>
        </p:nvSpPr>
        <p:spPr bwMode="auto">
          <a:xfrm>
            <a:off x="5842000" y="1498600"/>
            <a:ext cx="3022600" cy="44831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b="1"/>
          </a:p>
        </p:txBody>
      </p:sp>
      <p:grpSp>
        <p:nvGrpSpPr>
          <p:cNvPr id="6" name="Group 100"/>
          <p:cNvGrpSpPr>
            <a:grpSpLocks/>
          </p:cNvGrpSpPr>
          <p:nvPr/>
        </p:nvGrpSpPr>
        <p:grpSpPr bwMode="auto">
          <a:xfrm>
            <a:off x="6273800" y="1846263"/>
            <a:ext cx="2032000" cy="1538287"/>
            <a:chOff x="2224" y="1200"/>
            <a:chExt cx="3352" cy="2536"/>
          </a:xfrm>
        </p:grpSpPr>
        <p:sp>
          <p:nvSpPr>
            <p:cNvPr id="198687" name="Rectangle 83"/>
            <p:cNvSpPr>
              <a:spLocks noChangeArrowheads="1"/>
            </p:cNvSpPr>
            <p:nvPr/>
          </p:nvSpPr>
          <p:spPr bwMode="auto">
            <a:xfrm>
              <a:off x="2224" y="1200"/>
              <a:ext cx="3336" cy="768"/>
            </a:xfrm>
            <a:prstGeom prst="rect">
              <a:avLst/>
            </a:prstGeom>
            <a:solidFill>
              <a:srgbClr val="FFA5B4"/>
            </a:solidFill>
            <a:ln w="12700">
              <a:solidFill>
                <a:schemeClr val="tx1"/>
              </a:solidFill>
              <a:miter lim="800000"/>
              <a:headEnd/>
              <a:tailEnd/>
            </a:ln>
          </p:spPr>
          <p:txBody>
            <a:bodyPr wrap="none">
              <a:prstTxWarp prst="textNoShape">
                <a:avLst/>
              </a:prstTxWarp>
            </a:bodyPr>
            <a:lstStyle/>
            <a:p>
              <a:pPr eaLnBrk="0" hangingPunct="0"/>
              <a:endParaRPr lang="en-US" sz="1200"/>
            </a:p>
          </p:txBody>
        </p:sp>
        <p:sp>
          <p:nvSpPr>
            <p:cNvPr id="198688" name="Oval 84"/>
            <p:cNvSpPr>
              <a:spLocks noChangeArrowheads="1"/>
            </p:cNvSpPr>
            <p:nvPr/>
          </p:nvSpPr>
          <p:spPr bwMode="auto">
            <a:xfrm>
              <a:off x="2376" y="141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A</a:t>
              </a:r>
            </a:p>
          </p:txBody>
        </p:sp>
        <p:sp>
          <p:nvSpPr>
            <p:cNvPr id="198689" name="Oval 85"/>
            <p:cNvSpPr>
              <a:spLocks noChangeArrowheads="1"/>
            </p:cNvSpPr>
            <p:nvPr/>
          </p:nvSpPr>
          <p:spPr bwMode="auto">
            <a:xfrm>
              <a:off x="3664" y="142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B</a:t>
              </a:r>
            </a:p>
          </p:txBody>
        </p:sp>
        <p:sp>
          <p:nvSpPr>
            <p:cNvPr id="198690" name="Oval 86"/>
            <p:cNvSpPr>
              <a:spLocks noChangeArrowheads="1"/>
            </p:cNvSpPr>
            <p:nvPr/>
          </p:nvSpPr>
          <p:spPr bwMode="auto">
            <a:xfrm>
              <a:off x="4912" y="142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C</a:t>
              </a:r>
            </a:p>
          </p:txBody>
        </p:sp>
        <p:sp>
          <p:nvSpPr>
            <p:cNvPr id="198691" name="Rectangle 87"/>
            <p:cNvSpPr>
              <a:spLocks noChangeArrowheads="1"/>
            </p:cNvSpPr>
            <p:nvPr/>
          </p:nvSpPr>
          <p:spPr bwMode="auto">
            <a:xfrm>
              <a:off x="2232" y="2072"/>
              <a:ext cx="3336" cy="768"/>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endParaRPr lang="en-US" sz="1200"/>
            </a:p>
          </p:txBody>
        </p:sp>
        <p:sp>
          <p:nvSpPr>
            <p:cNvPr id="198692" name="Oval 88"/>
            <p:cNvSpPr>
              <a:spLocks noChangeArrowheads="1"/>
            </p:cNvSpPr>
            <p:nvPr/>
          </p:nvSpPr>
          <p:spPr bwMode="auto">
            <a:xfrm>
              <a:off x="2384" y="229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A’</a:t>
              </a:r>
            </a:p>
          </p:txBody>
        </p:sp>
        <p:sp>
          <p:nvSpPr>
            <p:cNvPr id="198693" name="Oval 89"/>
            <p:cNvSpPr>
              <a:spLocks noChangeArrowheads="1"/>
            </p:cNvSpPr>
            <p:nvPr/>
          </p:nvSpPr>
          <p:spPr bwMode="auto">
            <a:xfrm>
              <a:off x="3672" y="230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B’</a:t>
              </a:r>
            </a:p>
          </p:txBody>
        </p:sp>
        <p:sp>
          <p:nvSpPr>
            <p:cNvPr id="198694" name="Oval 90"/>
            <p:cNvSpPr>
              <a:spLocks noChangeArrowheads="1"/>
            </p:cNvSpPr>
            <p:nvPr/>
          </p:nvSpPr>
          <p:spPr bwMode="auto">
            <a:xfrm>
              <a:off x="4920" y="230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C’</a:t>
              </a:r>
            </a:p>
          </p:txBody>
        </p:sp>
        <p:sp>
          <p:nvSpPr>
            <p:cNvPr id="198695" name="Rectangle 91"/>
            <p:cNvSpPr>
              <a:spLocks noChangeArrowheads="1"/>
            </p:cNvSpPr>
            <p:nvPr/>
          </p:nvSpPr>
          <p:spPr bwMode="auto">
            <a:xfrm>
              <a:off x="2240" y="2968"/>
              <a:ext cx="3336" cy="768"/>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endParaRPr lang="en-US" sz="1200"/>
            </a:p>
          </p:txBody>
        </p:sp>
        <p:sp>
          <p:nvSpPr>
            <p:cNvPr id="198696" name="Oval 92"/>
            <p:cNvSpPr>
              <a:spLocks noChangeArrowheads="1"/>
            </p:cNvSpPr>
            <p:nvPr/>
          </p:nvSpPr>
          <p:spPr bwMode="auto">
            <a:xfrm>
              <a:off x="2392" y="3165"/>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A’’</a:t>
              </a:r>
            </a:p>
          </p:txBody>
        </p:sp>
        <p:sp>
          <p:nvSpPr>
            <p:cNvPr id="198697" name="Oval 93"/>
            <p:cNvSpPr>
              <a:spLocks noChangeArrowheads="1"/>
            </p:cNvSpPr>
            <p:nvPr/>
          </p:nvSpPr>
          <p:spPr bwMode="auto">
            <a:xfrm>
              <a:off x="3680" y="317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B’’</a:t>
              </a:r>
            </a:p>
          </p:txBody>
        </p:sp>
        <p:sp>
          <p:nvSpPr>
            <p:cNvPr id="198698" name="Oval 94"/>
            <p:cNvSpPr>
              <a:spLocks noChangeArrowheads="1"/>
            </p:cNvSpPr>
            <p:nvPr/>
          </p:nvSpPr>
          <p:spPr bwMode="auto">
            <a:xfrm>
              <a:off x="4928" y="317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C’’</a:t>
              </a:r>
            </a:p>
          </p:txBody>
        </p:sp>
      </p:grpSp>
      <p:sp>
        <p:nvSpPr>
          <p:cNvPr id="132174" name="AutoShape 78"/>
          <p:cNvSpPr>
            <a:spLocks noChangeArrowheads="1"/>
          </p:cNvSpPr>
          <p:nvPr/>
        </p:nvSpPr>
        <p:spPr bwMode="auto">
          <a:xfrm>
            <a:off x="1625600" y="4851400"/>
            <a:ext cx="1993900" cy="965200"/>
          </a:xfrm>
          <a:prstGeom prst="wedgeRectCallout">
            <a:avLst>
              <a:gd name="adj1" fmla="val 98486"/>
              <a:gd name="adj2" fmla="val 55921"/>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FCM creates constraints based on failover units</a:t>
            </a:r>
          </a:p>
        </p:txBody>
      </p:sp>
      <p:sp>
        <p:nvSpPr>
          <p:cNvPr id="198686"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2095DA71-CE43-4AE4-9E63-CA141BA8C537}" type="slidenum">
              <a:rPr lang="en-US" sz="1400"/>
              <a:pPr algn="r" eaLnBrk="0" hangingPunct="0"/>
              <a:t>226</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74"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ChangeArrowheads="1"/>
          </p:cNvSpPr>
          <p:nvPr>
            <p:ph type="title" idx="4294967295"/>
          </p:nvPr>
        </p:nvSpPr>
        <p:spPr/>
        <p:txBody>
          <a:bodyPr/>
          <a:lstStyle/>
          <a:p>
            <a:r>
              <a:rPr lang="en-US"/>
              <a:t>Replica Failover Ordering Solution</a:t>
            </a:r>
          </a:p>
        </p:txBody>
      </p:sp>
      <p:sp>
        <p:nvSpPr>
          <p:cNvPr id="200706" name="Rectangle 3"/>
          <p:cNvSpPr>
            <a:spLocks noGrp="1" noChangeArrowheads="1"/>
          </p:cNvSpPr>
          <p:nvPr>
            <p:ph type="body" idx="4294967295"/>
          </p:nvPr>
        </p:nvSpPr>
        <p:spPr>
          <a:xfrm>
            <a:off x="762000" y="914400"/>
            <a:ext cx="3387725" cy="2511425"/>
          </a:xfrm>
        </p:spPr>
        <p:txBody>
          <a:bodyPr/>
          <a:lstStyle/>
          <a:p>
            <a:pPr eaLnBrk="1" hangingPunct="1">
              <a:lnSpc>
                <a:spcPct val="100000"/>
              </a:lnSpc>
              <a:spcBef>
                <a:spcPct val="20000"/>
              </a:spcBef>
              <a:buClr>
                <a:schemeClr val="tx1"/>
              </a:buClr>
              <a:buFont typeface="Wingdings" pitchFamily="-123" charset="2"/>
              <a:buNone/>
            </a:pPr>
            <a:r>
              <a:rPr lang="en-US" sz="2000" b="1" dirty="0"/>
              <a:t>Solution: </a:t>
            </a:r>
            <a:r>
              <a:rPr lang="en-US" sz="2000" dirty="0"/>
              <a:t>Failover Constraints</a:t>
            </a:r>
          </a:p>
          <a:p>
            <a:pPr eaLnBrk="1" hangingPunct="1">
              <a:lnSpc>
                <a:spcPct val="100000"/>
              </a:lnSpc>
              <a:spcBef>
                <a:spcPct val="20000"/>
              </a:spcBef>
              <a:buClr>
                <a:schemeClr val="tx1"/>
              </a:buClr>
              <a:buFont typeface="Wingdings" pitchFamily="-123" charset="2"/>
              <a:buNone/>
            </a:pPr>
            <a:endParaRPr lang="en-US" sz="2000" dirty="0"/>
          </a:p>
          <a:p>
            <a:pPr eaLnBrk="1" hangingPunct="1">
              <a:lnSpc>
                <a:spcPct val="100000"/>
              </a:lnSpc>
              <a:spcBef>
                <a:spcPct val="20000"/>
              </a:spcBef>
              <a:buClr>
                <a:srgbClr val="004080"/>
              </a:buClr>
            </a:pPr>
            <a:r>
              <a:rPr lang="en-US" sz="2000" dirty="0"/>
              <a:t>Separation of Concerns</a:t>
            </a:r>
          </a:p>
          <a:p>
            <a:pPr eaLnBrk="1" hangingPunct="1">
              <a:lnSpc>
                <a:spcPct val="100000"/>
              </a:lnSpc>
              <a:spcBef>
                <a:spcPct val="20000"/>
              </a:spcBef>
              <a:buClr>
                <a:srgbClr val="004080"/>
              </a:buClr>
            </a:pPr>
            <a:r>
              <a:rPr lang="en-US" sz="2000" dirty="0"/>
              <a:t>Fault Correlation Manager is responsible for Failover Unit level </a:t>
            </a:r>
          </a:p>
          <a:p>
            <a:pPr eaLnBrk="1" hangingPunct="1">
              <a:lnSpc>
                <a:spcPct val="100000"/>
              </a:lnSpc>
              <a:spcBef>
                <a:spcPct val="20000"/>
              </a:spcBef>
              <a:buClr>
                <a:srgbClr val="004080"/>
              </a:buClr>
            </a:pPr>
            <a:r>
              <a:rPr lang="en-US" sz="2000" dirty="0" err="1"/>
              <a:t>ReplicationManager</a:t>
            </a:r>
            <a:r>
              <a:rPr lang="en-US" sz="2000" dirty="0"/>
              <a:t> is responsible for object failover</a:t>
            </a:r>
          </a:p>
        </p:txBody>
      </p:sp>
      <p:grpSp>
        <p:nvGrpSpPr>
          <p:cNvPr id="2" name="Group 77"/>
          <p:cNvGrpSpPr>
            <a:grpSpLocks/>
          </p:cNvGrpSpPr>
          <p:nvPr/>
        </p:nvGrpSpPr>
        <p:grpSpPr bwMode="auto">
          <a:xfrm>
            <a:off x="5067300" y="1217613"/>
            <a:ext cx="3811588" cy="2916237"/>
            <a:chOff x="3168" y="1481"/>
            <a:chExt cx="1824" cy="1395"/>
          </a:xfrm>
        </p:grpSpPr>
        <p:sp>
          <p:nvSpPr>
            <p:cNvPr id="200767"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200768"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200769"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200770"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200771"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200772"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200773"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200774"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200775"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0776"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200777"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200778" name="AutoShape 89"/>
            <p:cNvCxnSpPr>
              <a:cxnSpLocks noChangeShapeType="1"/>
              <a:stCxn id="200776"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200779"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200780"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0781"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0782"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200783"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200784"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200785"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200786"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200787"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200788"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0789"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0790"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200791" name="AutoShape 102"/>
            <p:cNvCxnSpPr>
              <a:cxnSpLocks noChangeShapeType="1"/>
              <a:stCxn id="200790"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200792" name="AutoShape 103"/>
            <p:cNvCxnSpPr>
              <a:cxnSpLocks noChangeShapeType="1"/>
              <a:stCxn id="200790"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200793" name="AutoShape 104"/>
            <p:cNvCxnSpPr>
              <a:cxnSpLocks noChangeShapeType="1"/>
              <a:stCxn id="200789"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200794"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0795"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0796"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200797"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200798"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200799"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200804" name="AutoShape 112"/>
              <p:cNvCxnSpPr>
                <a:cxnSpLocks noChangeShapeType="1"/>
                <a:stCxn id="200796"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200805"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200806" name="AutoShape 114"/>
              <p:cNvCxnSpPr>
                <a:cxnSpLocks noChangeShapeType="1"/>
                <a:stCxn id="200796"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200802"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200803"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200708"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200709"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200710" name="AutoShape 120"/>
          <p:cNvCxnSpPr>
            <a:cxnSpLocks noChangeShapeType="1"/>
            <a:stCxn id="200728" idx="2"/>
            <a:endCxn id="200708"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200711" name="AutoShape 121"/>
          <p:cNvCxnSpPr>
            <a:cxnSpLocks noChangeShapeType="1"/>
            <a:stCxn id="200727" idx="2"/>
            <a:endCxn id="200708"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200712" name="AutoShape 122"/>
          <p:cNvCxnSpPr>
            <a:cxnSpLocks noChangeShapeType="1"/>
            <a:stCxn id="200726" idx="2"/>
            <a:endCxn id="200708"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200713"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200714"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200715"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200716"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200717" name="AutoShape 127"/>
          <p:cNvCxnSpPr>
            <a:cxnSpLocks noChangeShapeType="1"/>
            <a:stCxn id="200720" idx="3"/>
            <a:endCxn id="200718"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200718"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200719" name="AutoShape 129"/>
          <p:cNvCxnSpPr>
            <a:cxnSpLocks noChangeShapeType="1"/>
            <a:stCxn id="200718" idx="6"/>
            <a:endCxn id="200716"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200720"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200721"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200722"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200723"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200724"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200725" name="AutoShape 135"/>
          <p:cNvCxnSpPr>
            <a:cxnSpLocks noChangeShapeType="1"/>
            <a:stCxn id="200716" idx="0"/>
            <a:endCxn id="200724"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200726"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200727"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200728"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200729" name="AutoShape 150"/>
          <p:cNvCxnSpPr>
            <a:cxnSpLocks noChangeShapeType="1"/>
            <a:stCxn id="200763" idx="1"/>
            <a:endCxn id="200765" idx="6"/>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157"/>
          <p:cNvGrpSpPr>
            <a:grpSpLocks/>
          </p:cNvGrpSpPr>
          <p:nvPr/>
        </p:nvGrpSpPr>
        <p:grpSpPr bwMode="auto">
          <a:xfrm>
            <a:off x="3214688" y="5260975"/>
            <a:ext cx="2130425" cy="1111250"/>
            <a:chOff x="3368" y="2884"/>
            <a:chExt cx="1020" cy="532"/>
          </a:xfrm>
        </p:grpSpPr>
        <p:sp>
          <p:nvSpPr>
            <p:cNvPr id="200763" name="Rectangle 147"/>
            <p:cNvSpPr>
              <a:spLocks noChangeArrowheads="1"/>
            </p:cNvSpPr>
            <p:nvPr/>
          </p:nvSpPr>
          <p:spPr bwMode="auto">
            <a:xfrm>
              <a:off x="3956" y="3120"/>
              <a:ext cx="432" cy="296"/>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Fault</a:t>
              </a:r>
            </a:p>
            <a:p>
              <a:pPr algn="ctr" eaLnBrk="0" hangingPunct="0"/>
              <a:r>
                <a:rPr lang="en-US" sz="1200"/>
                <a:t>Correlation</a:t>
              </a:r>
            </a:p>
            <a:p>
              <a:pPr algn="ctr" eaLnBrk="0" hangingPunct="0"/>
              <a:r>
                <a:rPr lang="en-US" sz="1200"/>
                <a:t>Manager</a:t>
              </a:r>
            </a:p>
          </p:txBody>
        </p:sp>
        <p:cxnSp>
          <p:nvCxnSpPr>
            <p:cNvPr id="200764" name="AutoShape 148"/>
            <p:cNvCxnSpPr>
              <a:cxnSpLocks noChangeShapeType="1"/>
              <a:stCxn id="200720" idx="3"/>
              <a:endCxn id="200765" idx="2"/>
            </p:cNvCxnSpPr>
            <p:nvPr/>
          </p:nvCxnSpPr>
          <p:spPr bwMode="auto">
            <a:xfrm>
              <a:off x="3368" y="3268"/>
              <a:ext cx="432" cy="2"/>
            </a:xfrm>
            <a:prstGeom prst="straightConnector1">
              <a:avLst/>
            </a:prstGeom>
            <a:noFill/>
            <a:ln w="9525">
              <a:solidFill>
                <a:schemeClr val="tx1"/>
              </a:solidFill>
              <a:round/>
              <a:headEnd/>
              <a:tailEnd type="triangle" w="med" len="med"/>
            </a:ln>
          </p:spPr>
        </p:cxnSp>
        <p:sp>
          <p:nvSpPr>
            <p:cNvPr id="200765" name="Oval 149"/>
            <p:cNvSpPr>
              <a:spLocks noChangeArrowheads="1"/>
            </p:cNvSpPr>
            <p:nvPr/>
          </p:nvSpPr>
          <p:spPr bwMode="auto">
            <a:xfrm>
              <a:off x="3800" y="3224"/>
              <a:ext cx="91" cy="91"/>
            </a:xfrm>
            <a:prstGeom prst="ellipse">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200766" name="AutoShape 155"/>
            <p:cNvCxnSpPr>
              <a:cxnSpLocks noChangeShapeType="1"/>
              <a:stCxn id="200763" idx="0"/>
              <a:endCxn id="200708" idx="2"/>
            </p:cNvCxnSpPr>
            <p:nvPr/>
          </p:nvCxnSpPr>
          <p:spPr bwMode="auto">
            <a:xfrm flipV="1">
              <a:off x="4172" y="2884"/>
              <a:ext cx="0" cy="236"/>
            </a:xfrm>
            <a:prstGeom prst="straightConnector1">
              <a:avLst/>
            </a:prstGeom>
            <a:noFill/>
            <a:ln w="12700">
              <a:solidFill>
                <a:schemeClr val="tx1"/>
              </a:solidFill>
              <a:round/>
              <a:headEnd type="triangle" w="med" len="med"/>
              <a:tailEnd type="triangle" w="med" len="med"/>
            </a:ln>
          </p:spPr>
        </p:cxnSp>
      </p:grpSp>
      <p:sp>
        <p:nvSpPr>
          <p:cNvPr id="200731" name="Rectangle 72"/>
          <p:cNvSpPr>
            <a:spLocks noChangeArrowheads="1"/>
          </p:cNvSpPr>
          <p:nvPr/>
        </p:nvSpPr>
        <p:spPr bwMode="auto">
          <a:xfrm>
            <a:off x="5842000" y="1498600"/>
            <a:ext cx="3022600" cy="44831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b="1"/>
          </a:p>
        </p:txBody>
      </p:sp>
      <p:grpSp>
        <p:nvGrpSpPr>
          <p:cNvPr id="6" name="Group 100"/>
          <p:cNvGrpSpPr>
            <a:grpSpLocks/>
          </p:cNvGrpSpPr>
          <p:nvPr/>
        </p:nvGrpSpPr>
        <p:grpSpPr bwMode="auto">
          <a:xfrm>
            <a:off x="6273800" y="1846263"/>
            <a:ext cx="2032000" cy="1538287"/>
            <a:chOff x="2224" y="1200"/>
            <a:chExt cx="3352" cy="2536"/>
          </a:xfrm>
        </p:grpSpPr>
        <p:sp>
          <p:nvSpPr>
            <p:cNvPr id="200751" name="Rectangle 83"/>
            <p:cNvSpPr>
              <a:spLocks noChangeArrowheads="1"/>
            </p:cNvSpPr>
            <p:nvPr/>
          </p:nvSpPr>
          <p:spPr bwMode="auto">
            <a:xfrm>
              <a:off x="2224" y="1200"/>
              <a:ext cx="3336" cy="768"/>
            </a:xfrm>
            <a:prstGeom prst="rect">
              <a:avLst/>
            </a:prstGeom>
            <a:solidFill>
              <a:srgbClr val="FFA5B4"/>
            </a:solidFill>
            <a:ln w="12700">
              <a:solidFill>
                <a:schemeClr val="tx1"/>
              </a:solidFill>
              <a:miter lim="800000"/>
              <a:headEnd/>
              <a:tailEnd/>
            </a:ln>
          </p:spPr>
          <p:txBody>
            <a:bodyPr wrap="none">
              <a:prstTxWarp prst="textNoShape">
                <a:avLst/>
              </a:prstTxWarp>
            </a:bodyPr>
            <a:lstStyle/>
            <a:p>
              <a:pPr eaLnBrk="0" hangingPunct="0"/>
              <a:endParaRPr lang="en-US" sz="1200"/>
            </a:p>
          </p:txBody>
        </p:sp>
        <p:sp>
          <p:nvSpPr>
            <p:cNvPr id="200752" name="Oval 84"/>
            <p:cNvSpPr>
              <a:spLocks noChangeArrowheads="1"/>
            </p:cNvSpPr>
            <p:nvPr/>
          </p:nvSpPr>
          <p:spPr bwMode="auto">
            <a:xfrm>
              <a:off x="2376" y="141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A</a:t>
              </a:r>
            </a:p>
          </p:txBody>
        </p:sp>
        <p:sp>
          <p:nvSpPr>
            <p:cNvPr id="200753" name="Oval 85"/>
            <p:cNvSpPr>
              <a:spLocks noChangeArrowheads="1"/>
            </p:cNvSpPr>
            <p:nvPr/>
          </p:nvSpPr>
          <p:spPr bwMode="auto">
            <a:xfrm>
              <a:off x="3664" y="142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B</a:t>
              </a:r>
            </a:p>
          </p:txBody>
        </p:sp>
        <p:sp>
          <p:nvSpPr>
            <p:cNvPr id="200754" name="Oval 86"/>
            <p:cNvSpPr>
              <a:spLocks noChangeArrowheads="1"/>
            </p:cNvSpPr>
            <p:nvPr/>
          </p:nvSpPr>
          <p:spPr bwMode="auto">
            <a:xfrm>
              <a:off x="4912" y="142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C</a:t>
              </a:r>
            </a:p>
          </p:txBody>
        </p:sp>
        <p:sp>
          <p:nvSpPr>
            <p:cNvPr id="200755" name="Rectangle 87"/>
            <p:cNvSpPr>
              <a:spLocks noChangeArrowheads="1"/>
            </p:cNvSpPr>
            <p:nvPr/>
          </p:nvSpPr>
          <p:spPr bwMode="auto">
            <a:xfrm>
              <a:off x="2232" y="2072"/>
              <a:ext cx="3336" cy="768"/>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endParaRPr lang="en-US" sz="1200"/>
            </a:p>
          </p:txBody>
        </p:sp>
        <p:sp>
          <p:nvSpPr>
            <p:cNvPr id="200756" name="Oval 88"/>
            <p:cNvSpPr>
              <a:spLocks noChangeArrowheads="1"/>
            </p:cNvSpPr>
            <p:nvPr/>
          </p:nvSpPr>
          <p:spPr bwMode="auto">
            <a:xfrm>
              <a:off x="2384" y="229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A’</a:t>
              </a:r>
            </a:p>
          </p:txBody>
        </p:sp>
        <p:sp>
          <p:nvSpPr>
            <p:cNvPr id="200757" name="Oval 89"/>
            <p:cNvSpPr>
              <a:spLocks noChangeArrowheads="1"/>
            </p:cNvSpPr>
            <p:nvPr/>
          </p:nvSpPr>
          <p:spPr bwMode="auto">
            <a:xfrm>
              <a:off x="3672" y="230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B’</a:t>
              </a:r>
            </a:p>
          </p:txBody>
        </p:sp>
        <p:sp>
          <p:nvSpPr>
            <p:cNvPr id="200758" name="Oval 90"/>
            <p:cNvSpPr>
              <a:spLocks noChangeArrowheads="1"/>
            </p:cNvSpPr>
            <p:nvPr/>
          </p:nvSpPr>
          <p:spPr bwMode="auto">
            <a:xfrm>
              <a:off x="4920" y="230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C’</a:t>
              </a:r>
            </a:p>
          </p:txBody>
        </p:sp>
        <p:sp>
          <p:nvSpPr>
            <p:cNvPr id="200759" name="Rectangle 91"/>
            <p:cNvSpPr>
              <a:spLocks noChangeArrowheads="1"/>
            </p:cNvSpPr>
            <p:nvPr/>
          </p:nvSpPr>
          <p:spPr bwMode="auto">
            <a:xfrm>
              <a:off x="2240" y="2968"/>
              <a:ext cx="3336" cy="768"/>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endParaRPr lang="en-US" sz="1200"/>
            </a:p>
          </p:txBody>
        </p:sp>
        <p:sp>
          <p:nvSpPr>
            <p:cNvPr id="200760" name="Oval 92"/>
            <p:cNvSpPr>
              <a:spLocks noChangeArrowheads="1"/>
            </p:cNvSpPr>
            <p:nvPr/>
          </p:nvSpPr>
          <p:spPr bwMode="auto">
            <a:xfrm>
              <a:off x="2392" y="3165"/>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A’’</a:t>
              </a:r>
            </a:p>
          </p:txBody>
        </p:sp>
        <p:sp>
          <p:nvSpPr>
            <p:cNvPr id="200761" name="Oval 93"/>
            <p:cNvSpPr>
              <a:spLocks noChangeArrowheads="1"/>
            </p:cNvSpPr>
            <p:nvPr/>
          </p:nvSpPr>
          <p:spPr bwMode="auto">
            <a:xfrm>
              <a:off x="3680" y="317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B’’</a:t>
              </a:r>
            </a:p>
          </p:txBody>
        </p:sp>
        <p:sp>
          <p:nvSpPr>
            <p:cNvPr id="200762" name="Oval 94"/>
            <p:cNvSpPr>
              <a:spLocks noChangeArrowheads="1"/>
            </p:cNvSpPr>
            <p:nvPr/>
          </p:nvSpPr>
          <p:spPr bwMode="auto">
            <a:xfrm>
              <a:off x="4928" y="317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C’’</a:t>
              </a:r>
            </a:p>
          </p:txBody>
        </p:sp>
      </p:grpSp>
      <p:grpSp>
        <p:nvGrpSpPr>
          <p:cNvPr id="7" name="Group 86"/>
          <p:cNvGrpSpPr>
            <a:grpSpLocks/>
          </p:cNvGrpSpPr>
          <p:nvPr/>
        </p:nvGrpSpPr>
        <p:grpSpPr bwMode="auto">
          <a:xfrm>
            <a:off x="5549900" y="3632200"/>
            <a:ext cx="2514600" cy="2120900"/>
            <a:chOff x="3496" y="2288"/>
            <a:chExt cx="1584" cy="1336"/>
          </a:xfrm>
        </p:grpSpPr>
        <p:grpSp>
          <p:nvGrpSpPr>
            <p:cNvPr id="8" name="Group 87"/>
            <p:cNvGrpSpPr>
              <a:grpSpLocks/>
            </p:cNvGrpSpPr>
            <p:nvPr/>
          </p:nvGrpSpPr>
          <p:grpSpPr bwMode="auto">
            <a:xfrm>
              <a:off x="4080" y="2760"/>
              <a:ext cx="1000" cy="864"/>
              <a:chOff x="1584" y="3128"/>
              <a:chExt cx="1000" cy="864"/>
            </a:xfrm>
          </p:grpSpPr>
          <p:grpSp>
            <p:nvGrpSpPr>
              <p:cNvPr id="9" name="Group 110"/>
              <p:cNvGrpSpPr>
                <a:grpSpLocks/>
              </p:cNvGrpSpPr>
              <p:nvPr/>
            </p:nvGrpSpPr>
            <p:grpSpPr bwMode="auto">
              <a:xfrm>
                <a:off x="2168" y="3344"/>
                <a:ext cx="416" cy="648"/>
                <a:chOff x="1616" y="3176"/>
                <a:chExt cx="416" cy="648"/>
              </a:xfrm>
            </p:grpSpPr>
            <p:sp>
              <p:nvSpPr>
                <p:cNvPr id="200748" name="Rectangle 111"/>
                <p:cNvSpPr>
                  <a:spLocks noChangeArrowheads="1"/>
                </p:cNvSpPr>
                <p:nvPr/>
              </p:nvSpPr>
              <p:spPr bwMode="auto">
                <a:xfrm>
                  <a:off x="1616" y="3176"/>
                  <a:ext cx="416" cy="216"/>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C</a:t>
                  </a:r>
                  <a:endParaRPr lang="en-US" sz="1800" u="sng"/>
                </a:p>
              </p:txBody>
            </p:sp>
            <p:sp>
              <p:nvSpPr>
                <p:cNvPr id="200749" name="Rectangle 112"/>
                <p:cNvSpPr>
                  <a:spLocks noChangeArrowheads="1"/>
                </p:cNvSpPr>
                <p:nvPr/>
              </p:nvSpPr>
              <p:spPr bwMode="auto">
                <a:xfrm>
                  <a:off x="1616" y="3392"/>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1. C’</a:t>
                  </a:r>
                  <a:endParaRPr lang="en-US" sz="1800" u="sng"/>
                </a:p>
              </p:txBody>
            </p:sp>
            <p:sp>
              <p:nvSpPr>
                <p:cNvPr id="200750" name="Rectangle 113"/>
                <p:cNvSpPr>
                  <a:spLocks noChangeArrowheads="1"/>
                </p:cNvSpPr>
                <p:nvPr/>
              </p:nvSpPr>
              <p:spPr bwMode="auto">
                <a:xfrm>
                  <a:off x="1616" y="3608"/>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2. C’’</a:t>
                  </a:r>
                  <a:endParaRPr lang="en-US" sz="1800" u="sng"/>
                </a:p>
              </p:txBody>
            </p:sp>
          </p:grpSp>
          <p:grpSp>
            <p:nvGrpSpPr>
              <p:cNvPr id="10" name="Group 106"/>
              <p:cNvGrpSpPr>
                <a:grpSpLocks/>
              </p:cNvGrpSpPr>
              <p:nvPr/>
            </p:nvGrpSpPr>
            <p:grpSpPr bwMode="auto">
              <a:xfrm>
                <a:off x="1880" y="3240"/>
                <a:ext cx="416" cy="648"/>
                <a:chOff x="1616" y="3176"/>
                <a:chExt cx="416" cy="648"/>
              </a:xfrm>
            </p:grpSpPr>
            <p:sp>
              <p:nvSpPr>
                <p:cNvPr id="200745" name="Rectangle 107"/>
                <p:cNvSpPr>
                  <a:spLocks noChangeArrowheads="1"/>
                </p:cNvSpPr>
                <p:nvPr/>
              </p:nvSpPr>
              <p:spPr bwMode="auto">
                <a:xfrm>
                  <a:off x="1616" y="3176"/>
                  <a:ext cx="416" cy="216"/>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B</a:t>
                  </a:r>
                  <a:endParaRPr lang="en-US" sz="1800" u="sng"/>
                </a:p>
              </p:txBody>
            </p:sp>
            <p:sp>
              <p:nvSpPr>
                <p:cNvPr id="200746" name="Rectangle 108"/>
                <p:cNvSpPr>
                  <a:spLocks noChangeArrowheads="1"/>
                </p:cNvSpPr>
                <p:nvPr/>
              </p:nvSpPr>
              <p:spPr bwMode="auto">
                <a:xfrm>
                  <a:off x="1616" y="3392"/>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1. B’</a:t>
                  </a:r>
                  <a:endParaRPr lang="en-US" sz="1800" u="sng"/>
                </a:p>
              </p:txBody>
            </p:sp>
            <p:sp>
              <p:nvSpPr>
                <p:cNvPr id="200747" name="Rectangle 109"/>
                <p:cNvSpPr>
                  <a:spLocks noChangeArrowheads="1"/>
                </p:cNvSpPr>
                <p:nvPr/>
              </p:nvSpPr>
              <p:spPr bwMode="auto">
                <a:xfrm>
                  <a:off x="1616" y="3608"/>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2. B’’</a:t>
                  </a:r>
                  <a:endParaRPr lang="en-US" sz="1800" u="sng"/>
                </a:p>
              </p:txBody>
            </p:sp>
          </p:grpSp>
          <p:grpSp>
            <p:nvGrpSpPr>
              <p:cNvPr id="11" name="Group 105"/>
              <p:cNvGrpSpPr>
                <a:grpSpLocks/>
              </p:cNvGrpSpPr>
              <p:nvPr/>
            </p:nvGrpSpPr>
            <p:grpSpPr bwMode="auto">
              <a:xfrm>
                <a:off x="1584" y="3128"/>
                <a:ext cx="416" cy="648"/>
                <a:chOff x="1616" y="3176"/>
                <a:chExt cx="416" cy="648"/>
              </a:xfrm>
            </p:grpSpPr>
            <p:sp>
              <p:nvSpPr>
                <p:cNvPr id="200742" name="Rectangle 102"/>
                <p:cNvSpPr>
                  <a:spLocks noChangeArrowheads="1"/>
                </p:cNvSpPr>
                <p:nvPr/>
              </p:nvSpPr>
              <p:spPr bwMode="auto">
                <a:xfrm>
                  <a:off x="1616" y="3176"/>
                  <a:ext cx="416" cy="216"/>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A</a:t>
                  </a:r>
                  <a:endParaRPr lang="en-US" sz="1800" u="sng"/>
                </a:p>
              </p:txBody>
            </p:sp>
            <p:sp>
              <p:nvSpPr>
                <p:cNvPr id="200743" name="Rectangle 103"/>
                <p:cNvSpPr>
                  <a:spLocks noChangeArrowheads="1"/>
                </p:cNvSpPr>
                <p:nvPr/>
              </p:nvSpPr>
              <p:spPr bwMode="auto">
                <a:xfrm>
                  <a:off x="1616" y="3392"/>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1. A’</a:t>
                  </a:r>
                  <a:endParaRPr lang="en-US" sz="1800" u="sng"/>
                </a:p>
              </p:txBody>
            </p:sp>
            <p:sp>
              <p:nvSpPr>
                <p:cNvPr id="200744" name="Rectangle 104"/>
                <p:cNvSpPr>
                  <a:spLocks noChangeArrowheads="1"/>
                </p:cNvSpPr>
                <p:nvPr/>
              </p:nvSpPr>
              <p:spPr bwMode="auto">
                <a:xfrm>
                  <a:off x="1616" y="3608"/>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2. A’’</a:t>
                  </a:r>
                  <a:endParaRPr lang="en-US" sz="1800" u="sng"/>
                </a:p>
              </p:txBody>
            </p:sp>
          </p:grpSp>
        </p:grpSp>
        <p:sp>
          <p:nvSpPr>
            <p:cNvPr id="200737" name="AutoShape 100"/>
            <p:cNvSpPr>
              <a:spLocks noChangeArrowheads="1"/>
            </p:cNvSpPr>
            <p:nvPr/>
          </p:nvSpPr>
          <p:spPr bwMode="auto">
            <a:xfrm>
              <a:off x="4376" y="2288"/>
              <a:ext cx="440" cy="352"/>
            </a:xfrm>
            <a:prstGeom prst="downArrow">
              <a:avLst>
                <a:gd name="adj1" fmla="val 50000"/>
                <a:gd name="adj2" fmla="val 25000"/>
              </a:avLst>
            </a:prstGeom>
            <a:solidFill>
              <a:srgbClr val="336699"/>
            </a:solidFill>
            <a:ln w="9525">
              <a:solidFill>
                <a:schemeClr val="tx1"/>
              </a:solidFill>
              <a:miter lim="800000"/>
              <a:headEnd/>
              <a:tailEnd/>
            </a:ln>
          </p:spPr>
          <p:txBody>
            <a:bodyPr wrap="none" anchor="ctr">
              <a:prstTxWarp prst="textNoShape">
                <a:avLst/>
              </a:prstTxWarp>
            </a:bodyPr>
            <a:lstStyle/>
            <a:p>
              <a:endParaRPr lang="en-US" b="1"/>
            </a:p>
          </p:txBody>
        </p:sp>
        <p:sp>
          <p:nvSpPr>
            <p:cNvPr id="200738" name="AutoShape 101"/>
            <p:cNvSpPr>
              <a:spLocks noChangeArrowheads="1"/>
            </p:cNvSpPr>
            <p:nvPr/>
          </p:nvSpPr>
          <p:spPr bwMode="auto">
            <a:xfrm>
              <a:off x="3496" y="2952"/>
              <a:ext cx="416" cy="344"/>
            </a:xfrm>
            <a:prstGeom prst="leftArrow">
              <a:avLst>
                <a:gd name="adj1" fmla="val 50000"/>
                <a:gd name="adj2" fmla="val 30233"/>
              </a:avLst>
            </a:prstGeom>
            <a:solidFill>
              <a:srgbClr val="336699"/>
            </a:solidFill>
            <a:ln w="9525">
              <a:solidFill>
                <a:schemeClr val="tx1"/>
              </a:solidFill>
              <a:miter lim="800000"/>
              <a:headEnd/>
              <a:tailEnd/>
            </a:ln>
          </p:spPr>
          <p:txBody>
            <a:bodyPr wrap="none" anchor="ctr">
              <a:prstTxWarp prst="textNoShape">
                <a:avLst/>
              </a:prstTxWarp>
            </a:bodyPr>
            <a:lstStyle/>
            <a:p>
              <a:endParaRPr lang="en-US" b="1"/>
            </a:p>
          </p:txBody>
        </p:sp>
      </p:grpSp>
      <p:sp>
        <p:nvSpPr>
          <p:cNvPr id="132174" name="AutoShape 78"/>
          <p:cNvSpPr>
            <a:spLocks noChangeArrowheads="1"/>
          </p:cNvSpPr>
          <p:nvPr/>
        </p:nvSpPr>
        <p:spPr bwMode="auto">
          <a:xfrm>
            <a:off x="520700" y="4521200"/>
            <a:ext cx="2692400" cy="1803400"/>
          </a:xfrm>
          <a:prstGeom prst="wedgeRectCallout">
            <a:avLst>
              <a:gd name="adj1" fmla="val 92981"/>
              <a:gd name="adj2" fmla="val -22889"/>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The algorithm for ordering replicas in  the Replication Manager uses the constraints as input to create RankLists.</a:t>
            </a:r>
          </a:p>
        </p:txBody>
      </p:sp>
      <p:sp>
        <p:nvSpPr>
          <p:cNvPr id="200735"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5235CDFF-68AA-47A7-8504-172BCAECABF2}" type="slidenum">
              <a:rPr lang="en-US" sz="1400"/>
              <a:pPr algn="r" eaLnBrk="0" hangingPunct="0"/>
              <a:t>227</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74"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p:txBody>
          <a:bodyPr/>
          <a:lstStyle/>
          <a:p>
            <a:r>
              <a:rPr lang="en-US"/>
              <a:t>Replica Failover Ordering Solution</a:t>
            </a:r>
          </a:p>
        </p:txBody>
      </p:sp>
      <p:sp>
        <p:nvSpPr>
          <p:cNvPr id="202754" name="Rectangle 3"/>
          <p:cNvSpPr>
            <a:spLocks noGrp="1" noChangeArrowheads="1"/>
          </p:cNvSpPr>
          <p:nvPr>
            <p:ph type="body" idx="4294967295"/>
          </p:nvPr>
        </p:nvSpPr>
        <p:spPr>
          <a:xfrm>
            <a:off x="228600" y="1752600"/>
            <a:ext cx="3387725" cy="2511425"/>
          </a:xfrm>
        </p:spPr>
        <p:txBody>
          <a:bodyPr/>
          <a:lstStyle/>
          <a:p>
            <a:pPr eaLnBrk="1" hangingPunct="1">
              <a:lnSpc>
                <a:spcPct val="100000"/>
              </a:lnSpc>
              <a:spcBef>
                <a:spcPct val="20000"/>
              </a:spcBef>
              <a:buClr>
                <a:schemeClr val="tx1"/>
              </a:buClr>
              <a:buFont typeface="Wingdings" pitchFamily="-123" charset="2"/>
              <a:buNone/>
            </a:pPr>
            <a:r>
              <a:rPr lang="en-US" sz="2000" b="1" dirty="0"/>
              <a:t>Solution: </a:t>
            </a:r>
            <a:r>
              <a:rPr lang="en-US" sz="2000" dirty="0"/>
              <a:t>Failover Constraints</a:t>
            </a:r>
          </a:p>
          <a:p>
            <a:pPr eaLnBrk="1" hangingPunct="1">
              <a:lnSpc>
                <a:spcPct val="100000"/>
              </a:lnSpc>
              <a:spcBef>
                <a:spcPct val="20000"/>
              </a:spcBef>
              <a:buClr>
                <a:schemeClr val="tx1"/>
              </a:buClr>
              <a:buFont typeface="Wingdings" pitchFamily="-123" charset="2"/>
              <a:buNone/>
            </a:pPr>
            <a:endParaRPr lang="en-US" sz="2000" dirty="0"/>
          </a:p>
          <a:p>
            <a:pPr eaLnBrk="1" hangingPunct="1">
              <a:lnSpc>
                <a:spcPct val="100000"/>
              </a:lnSpc>
              <a:spcBef>
                <a:spcPct val="20000"/>
              </a:spcBef>
              <a:buClr>
                <a:srgbClr val="004080"/>
              </a:buClr>
            </a:pPr>
            <a:r>
              <a:rPr lang="en-US" sz="2000" dirty="0"/>
              <a:t>Separation of Concerns</a:t>
            </a:r>
          </a:p>
          <a:p>
            <a:pPr eaLnBrk="1" hangingPunct="1">
              <a:lnSpc>
                <a:spcPct val="100000"/>
              </a:lnSpc>
              <a:spcBef>
                <a:spcPct val="20000"/>
              </a:spcBef>
              <a:buClr>
                <a:srgbClr val="004080"/>
              </a:buClr>
            </a:pPr>
            <a:r>
              <a:rPr lang="en-US" sz="2000" dirty="0"/>
              <a:t>Fault Correlation Manager is responsible for Failover Unit level </a:t>
            </a:r>
          </a:p>
          <a:p>
            <a:pPr eaLnBrk="1" hangingPunct="1">
              <a:lnSpc>
                <a:spcPct val="100000"/>
              </a:lnSpc>
              <a:spcBef>
                <a:spcPct val="20000"/>
              </a:spcBef>
              <a:buClr>
                <a:srgbClr val="004080"/>
              </a:buClr>
            </a:pPr>
            <a:r>
              <a:rPr lang="en-US" sz="2000" dirty="0" err="1"/>
              <a:t>ReplicationManager</a:t>
            </a:r>
            <a:r>
              <a:rPr lang="en-US" sz="2000" dirty="0"/>
              <a:t> is responsible for object failover</a:t>
            </a:r>
          </a:p>
        </p:txBody>
      </p:sp>
      <p:grpSp>
        <p:nvGrpSpPr>
          <p:cNvPr id="2" name="Group 77"/>
          <p:cNvGrpSpPr>
            <a:grpSpLocks/>
          </p:cNvGrpSpPr>
          <p:nvPr/>
        </p:nvGrpSpPr>
        <p:grpSpPr bwMode="auto">
          <a:xfrm>
            <a:off x="5067300" y="1217613"/>
            <a:ext cx="3811588" cy="2916237"/>
            <a:chOff x="3168" y="1481"/>
            <a:chExt cx="1824" cy="1395"/>
          </a:xfrm>
        </p:grpSpPr>
        <p:sp>
          <p:nvSpPr>
            <p:cNvPr id="202814" name="Rectangle 78"/>
            <p:cNvSpPr>
              <a:spLocks noChangeArrowheads="1"/>
            </p:cNvSpPr>
            <p:nvPr/>
          </p:nvSpPr>
          <p:spPr bwMode="auto">
            <a:xfrm flipV="1">
              <a:off x="3168" y="2346"/>
              <a:ext cx="365" cy="28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202815" name="AutoShape 79"/>
            <p:cNvSpPr>
              <a:spLocks noChangeArrowheads="1"/>
            </p:cNvSpPr>
            <p:nvPr/>
          </p:nvSpPr>
          <p:spPr bwMode="auto">
            <a:xfrm>
              <a:off x="3214"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solidFill>
                  <a:schemeClr val="bg2"/>
                </a:solidFill>
                <a:latin typeface="Times" pitchFamily="-123" charset="0"/>
              </a:endParaRPr>
            </a:p>
          </p:txBody>
        </p:sp>
        <p:sp>
          <p:nvSpPr>
            <p:cNvPr id="202816" name="Rectangle 80"/>
            <p:cNvSpPr>
              <a:spLocks noChangeArrowheads="1"/>
            </p:cNvSpPr>
            <p:nvPr/>
          </p:nvSpPr>
          <p:spPr bwMode="auto">
            <a:xfrm>
              <a:off x="3648" y="1878"/>
              <a:ext cx="365" cy="249"/>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202817" name="Rectangle 81"/>
            <p:cNvSpPr>
              <a:spLocks noChangeArrowheads="1"/>
            </p:cNvSpPr>
            <p:nvPr/>
          </p:nvSpPr>
          <p:spPr bwMode="auto">
            <a:xfrm>
              <a:off x="3648" y="1481"/>
              <a:ext cx="844" cy="371"/>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202818" name="Rectangle 82"/>
            <p:cNvSpPr>
              <a:spLocks noChangeArrowheads="1"/>
            </p:cNvSpPr>
            <p:nvPr/>
          </p:nvSpPr>
          <p:spPr bwMode="auto">
            <a:xfrm>
              <a:off x="4150" y="1713"/>
              <a:ext cx="342" cy="310"/>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u="sng"/>
            </a:p>
          </p:txBody>
        </p:sp>
        <p:sp>
          <p:nvSpPr>
            <p:cNvPr id="202819" name="Rectangle 83"/>
            <p:cNvSpPr>
              <a:spLocks noChangeArrowheads="1"/>
            </p:cNvSpPr>
            <p:nvPr/>
          </p:nvSpPr>
          <p:spPr bwMode="auto">
            <a:xfrm>
              <a:off x="4059" y="1855"/>
              <a:ext cx="182" cy="191"/>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202820" name="Rectangle 84"/>
            <p:cNvSpPr>
              <a:spLocks noChangeArrowheads="1"/>
            </p:cNvSpPr>
            <p:nvPr/>
          </p:nvSpPr>
          <p:spPr bwMode="auto">
            <a:xfrm>
              <a:off x="4241" y="1716"/>
              <a:ext cx="274" cy="104"/>
            </a:xfrm>
            <a:prstGeom prst="rect">
              <a:avLst/>
            </a:prstGeom>
            <a:solidFill>
              <a:schemeClr val="bg1"/>
            </a:solidFill>
            <a:ln w="9525">
              <a:noFill/>
              <a:miter lim="800000"/>
              <a:headEnd/>
              <a:tailEnd/>
            </a:ln>
          </p:spPr>
          <p:txBody>
            <a:bodyPr wrap="none" anchor="ctr">
              <a:prstTxWarp prst="textNoShape">
                <a:avLst/>
              </a:prstTxWarp>
            </a:bodyPr>
            <a:lstStyle/>
            <a:p>
              <a:pPr algn="ctr" eaLnBrk="0" hangingPunct="0"/>
              <a:endParaRPr lang="en-US"/>
            </a:p>
          </p:txBody>
        </p:sp>
        <p:sp>
          <p:nvSpPr>
            <p:cNvPr id="202821" name="Rectangle 85"/>
            <p:cNvSpPr>
              <a:spLocks noChangeArrowheads="1"/>
            </p:cNvSpPr>
            <p:nvPr/>
          </p:nvSpPr>
          <p:spPr bwMode="auto">
            <a:xfrm>
              <a:off x="4173" y="1765"/>
              <a:ext cx="319" cy="258"/>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202822" name="AutoShape 86"/>
            <p:cNvSpPr>
              <a:spLocks noChangeArrowheads="1"/>
            </p:cNvSpPr>
            <p:nvPr/>
          </p:nvSpPr>
          <p:spPr bwMode="auto">
            <a:xfrm>
              <a:off x="4196" y="150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2823" name="AutoShape 87"/>
            <p:cNvSpPr>
              <a:spLocks noChangeArrowheads="1"/>
            </p:cNvSpPr>
            <p:nvPr/>
          </p:nvSpPr>
          <p:spPr bwMode="auto">
            <a:xfrm>
              <a:off x="4196"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202824" name="AutoShape 88"/>
            <p:cNvCxnSpPr>
              <a:cxnSpLocks noChangeShapeType="1"/>
            </p:cNvCxnSpPr>
            <p:nvPr/>
          </p:nvCxnSpPr>
          <p:spPr bwMode="auto">
            <a:xfrm rot="10800000">
              <a:off x="3967" y="1765"/>
              <a:ext cx="229" cy="103"/>
            </a:xfrm>
            <a:prstGeom prst="bentConnector3">
              <a:avLst>
                <a:gd name="adj1" fmla="val 50000"/>
              </a:avLst>
            </a:prstGeom>
            <a:noFill/>
            <a:ln w="3175">
              <a:solidFill>
                <a:srgbClr val="5D5D5D"/>
              </a:solidFill>
              <a:prstDash val="dash"/>
              <a:miter lim="800000"/>
              <a:headEnd/>
              <a:tailEnd type="none" w="sm" len="sm"/>
            </a:ln>
          </p:spPr>
        </p:cxnSp>
        <p:cxnSp>
          <p:nvCxnSpPr>
            <p:cNvPr id="202825" name="AutoShape 89"/>
            <p:cNvCxnSpPr>
              <a:cxnSpLocks noChangeShapeType="1"/>
              <a:stCxn id="202823" idx="1"/>
            </p:cNvCxnSpPr>
            <p:nvPr/>
          </p:nvCxnSpPr>
          <p:spPr bwMode="auto">
            <a:xfrm rot="10800000" flipV="1">
              <a:off x="3967" y="1843"/>
              <a:ext cx="229" cy="104"/>
            </a:xfrm>
            <a:prstGeom prst="bentConnector3">
              <a:avLst>
                <a:gd name="adj1" fmla="val 50000"/>
              </a:avLst>
            </a:prstGeom>
            <a:noFill/>
            <a:ln w="3175">
              <a:solidFill>
                <a:srgbClr val="5D5D5D"/>
              </a:solidFill>
              <a:prstDash val="dash"/>
              <a:miter lim="800000"/>
              <a:headEnd/>
              <a:tailEnd type="none" w="sm" len="sm"/>
            </a:ln>
          </p:spPr>
        </p:cxnSp>
        <p:cxnSp>
          <p:nvCxnSpPr>
            <p:cNvPr id="202826" name="AutoShape 90"/>
            <p:cNvCxnSpPr>
              <a:cxnSpLocks noChangeShapeType="1"/>
            </p:cNvCxnSpPr>
            <p:nvPr/>
          </p:nvCxnSpPr>
          <p:spPr bwMode="auto">
            <a:xfrm rot="10800000" flipV="1">
              <a:off x="3967" y="1610"/>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202827" name="AutoShape 91"/>
            <p:cNvSpPr>
              <a:spLocks noChangeArrowheads="1"/>
            </p:cNvSpPr>
            <p:nvPr/>
          </p:nvSpPr>
          <p:spPr bwMode="auto">
            <a:xfrm>
              <a:off x="3693" y="1636"/>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2828" name="AutoShape 92"/>
            <p:cNvSpPr>
              <a:spLocks noChangeArrowheads="1"/>
            </p:cNvSpPr>
            <p:nvPr/>
          </p:nvSpPr>
          <p:spPr bwMode="auto">
            <a:xfrm>
              <a:off x="3693" y="1894"/>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2829" name="Rectangle 93"/>
            <p:cNvSpPr>
              <a:spLocks noChangeArrowheads="1"/>
            </p:cNvSpPr>
            <p:nvPr/>
          </p:nvSpPr>
          <p:spPr bwMode="auto">
            <a:xfrm flipV="1">
              <a:off x="4150" y="2333"/>
              <a:ext cx="365" cy="543"/>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202830" name="Rectangle 94"/>
            <p:cNvSpPr>
              <a:spLocks noChangeArrowheads="1"/>
            </p:cNvSpPr>
            <p:nvPr/>
          </p:nvSpPr>
          <p:spPr bwMode="auto">
            <a:xfrm flipV="1">
              <a:off x="3648" y="2204"/>
              <a:ext cx="365" cy="569"/>
            </a:xfrm>
            <a:prstGeom prst="rect">
              <a:avLst/>
            </a:prstGeom>
            <a:solidFill>
              <a:srgbClr val="E6E6E6"/>
            </a:solidFill>
            <a:ln w="9525">
              <a:noFill/>
              <a:miter lim="800000"/>
              <a:headEnd/>
              <a:tailEnd/>
            </a:ln>
          </p:spPr>
          <p:txBody>
            <a:bodyPr rot="10800000" wrap="none" anchor="ctr">
              <a:prstTxWarp prst="textNoShape">
                <a:avLst/>
              </a:prstTxWarp>
            </a:bodyPr>
            <a:lstStyle/>
            <a:p>
              <a:pPr eaLnBrk="0" hangingPunct="0"/>
              <a:endParaRPr lang="en-US" sz="1800" u="sng"/>
            </a:p>
          </p:txBody>
        </p:sp>
        <p:sp>
          <p:nvSpPr>
            <p:cNvPr id="202831" name="Rectangle 95"/>
            <p:cNvSpPr>
              <a:spLocks noChangeArrowheads="1"/>
            </p:cNvSpPr>
            <p:nvPr/>
          </p:nvSpPr>
          <p:spPr bwMode="auto">
            <a:xfrm>
              <a:off x="4677" y="2036"/>
              <a:ext cx="315" cy="285"/>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sp>
          <p:nvSpPr>
            <p:cNvPr id="202832" name="Rectangle 96"/>
            <p:cNvSpPr>
              <a:spLocks noChangeArrowheads="1"/>
            </p:cNvSpPr>
            <p:nvPr/>
          </p:nvSpPr>
          <p:spPr bwMode="auto">
            <a:xfrm>
              <a:off x="3168" y="1726"/>
              <a:ext cx="365" cy="284"/>
            </a:xfrm>
            <a:prstGeom prst="rect">
              <a:avLst/>
            </a:prstGeom>
            <a:solidFill>
              <a:srgbClr val="E6E6E6"/>
            </a:solidFill>
            <a:ln w="9525">
              <a:noFill/>
              <a:miter lim="800000"/>
              <a:headEnd/>
              <a:tailEnd/>
            </a:ln>
          </p:spPr>
          <p:txBody>
            <a:bodyPr wrap="none" anchor="ctr">
              <a:prstTxWarp prst="textNoShape">
                <a:avLst/>
              </a:prstTxWarp>
            </a:bodyPr>
            <a:lstStyle/>
            <a:p>
              <a:pPr eaLnBrk="0" hangingPunct="0"/>
              <a:endParaRPr lang="en-US" sz="1800" u="sng"/>
            </a:p>
          </p:txBody>
        </p:sp>
        <p:cxnSp>
          <p:nvCxnSpPr>
            <p:cNvPr id="202833" name="AutoShape 97"/>
            <p:cNvCxnSpPr>
              <a:cxnSpLocks noChangeShapeType="1"/>
            </p:cNvCxnSpPr>
            <p:nvPr/>
          </p:nvCxnSpPr>
          <p:spPr bwMode="auto">
            <a:xfrm rot="10800000" flipV="1">
              <a:off x="3488" y="1713"/>
              <a:ext cx="205" cy="129"/>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202834" name="AutoShape 98"/>
            <p:cNvCxnSpPr>
              <a:cxnSpLocks noChangeShapeType="1"/>
            </p:cNvCxnSpPr>
            <p:nvPr/>
          </p:nvCxnSpPr>
          <p:spPr bwMode="auto">
            <a:xfrm rot="10800000">
              <a:off x="3488" y="1894"/>
              <a:ext cx="205" cy="78"/>
            </a:xfrm>
            <a:prstGeom prst="bentConnector3">
              <a:avLst>
                <a:gd name="adj1" fmla="val 63889"/>
              </a:avLst>
            </a:prstGeom>
            <a:noFill/>
            <a:ln w="3175">
              <a:solidFill>
                <a:srgbClr val="5D5D5D"/>
              </a:solidFill>
              <a:prstDash val="dash"/>
              <a:miter lim="800000"/>
              <a:headEnd/>
              <a:tailEnd type="none" w="sm" len="sm"/>
            </a:ln>
          </p:spPr>
        </p:cxnSp>
        <p:sp>
          <p:nvSpPr>
            <p:cNvPr id="202835" name="AutoShape 99"/>
            <p:cNvSpPr>
              <a:spLocks noChangeArrowheads="1"/>
            </p:cNvSpPr>
            <p:nvPr/>
          </p:nvSpPr>
          <p:spPr bwMode="auto">
            <a:xfrm>
              <a:off x="3214" y="1765"/>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2836" name="AutoShape 100"/>
            <p:cNvSpPr>
              <a:spLocks noChangeArrowheads="1"/>
            </p:cNvSpPr>
            <p:nvPr/>
          </p:nvSpPr>
          <p:spPr bwMode="auto">
            <a:xfrm>
              <a:off x="4196" y="2669"/>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2837" name="AutoShape 101"/>
            <p:cNvSpPr>
              <a:spLocks noChangeArrowheads="1"/>
            </p:cNvSpPr>
            <p:nvPr/>
          </p:nvSpPr>
          <p:spPr bwMode="auto">
            <a:xfrm>
              <a:off x="4196" y="241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202838" name="AutoShape 102"/>
            <p:cNvCxnSpPr>
              <a:cxnSpLocks noChangeShapeType="1"/>
              <a:stCxn id="202837" idx="1"/>
            </p:cNvCxnSpPr>
            <p:nvPr/>
          </p:nvCxnSpPr>
          <p:spPr bwMode="auto">
            <a:xfrm rot="10800000" flipV="1">
              <a:off x="3967" y="2489"/>
              <a:ext cx="229" cy="103"/>
            </a:xfrm>
            <a:prstGeom prst="bentConnector3">
              <a:avLst>
                <a:gd name="adj1" fmla="val 50000"/>
              </a:avLst>
            </a:prstGeom>
            <a:noFill/>
            <a:ln w="3175">
              <a:solidFill>
                <a:srgbClr val="5D5D5D"/>
              </a:solidFill>
              <a:prstDash val="dash"/>
              <a:miter lim="800000"/>
              <a:headEnd/>
              <a:tailEnd type="none" w="sm" len="sm"/>
            </a:ln>
          </p:spPr>
        </p:cxnSp>
        <p:cxnSp>
          <p:nvCxnSpPr>
            <p:cNvPr id="202839" name="AutoShape 103"/>
            <p:cNvCxnSpPr>
              <a:cxnSpLocks noChangeShapeType="1"/>
              <a:stCxn id="202837" idx="1"/>
            </p:cNvCxnSpPr>
            <p:nvPr/>
          </p:nvCxnSpPr>
          <p:spPr bwMode="auto">
            <a:xfrm rot="10800000">
              <a:off x="3967" y="2385"/>
              <a:ext cx="229" cy="104"/>
            </a:xfrm>
            <a:prstGeom prst="bentConnector3">
              <a:avLst>
                <a:gd name="adj1" fmla="val 50000"/>
              </a:avLst>
            </a:prstGeom>
            <a:noFill/>
            <a:ln w="3175">
              <a:solidFill>
                <a:srgbClr val="5D5D5D"/>
              </a:solidFill>
              <a:prstDash val="dash"/>
              <a:miter lim="800000"/>
              <a:headEnd/>
              <a:tailEnd type="none" w="sm" len="sm"/>
            </a:ln>
          </p:spPr>
        </p:cxnSp>
        <p:cxnSp>
          <p:nvCxnSpPr>
            <p:cNvPr id="202840" name="AutoShape 104"/>
            <p:cNvCxnSpPr>
              <a:cxnSpLocks noChangeShapeType="1"/>
              <a:stCxn id="202836" idx="1"/>
            </p:cNvCxnSpPr>
            <p:nvPr/>
          </p:nvCxnSpPr>
          <p:spPr bwMode="auto">
            <a:xfrm rot="10800000">
              <a:off x="3967" y="2644"/>
              <a:ext cx="229" cy="103"/>
            </a:xfrm>
            <a:prstGeom prst="bentConnector3">
              <a:avLst>
                <a:gd name="adj1" fmla="val 50000"/>
              </a:avLst>
            </a:prstGeom>
            <a:noFill/>
            <a:ln w="3175">
              <a:solidFill>
                <a:srgbClr val="5D5D5D"/>
              </a:solidFill>
              <a:prstDash val="dash"/>
              <a:miter lim="800000"/>
              <a:headEnd type="none" w="sm" len="sm"/>
              <a:tailEnd type="none" w="sm" len="sm"/>
            </a:ln>
          </p:spPr>
        </p:cxnSp>
        <p:sp>
          <p:nvSpPr>
            <p:cNvPr id="202841" name="AutoShape 105"/>
            <p:cNvSpPr>
              <a:spLocks noChangeArrowheads="1"/>
            </p:cNvSpPr>
            <p:nvPr/>
          </p:nvSpPr>
          <p:spPr bwMode="auto">
            <a:xfrm>
              <a:off x="3693" y="2540"/>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2842" name="AutoShape 106"/>
            <p:cNvSpPr>
              <a:spLocks noChangeArrowheads="1"/>
            </p:cNvSpPr>
            <p:nvPr/>
          </p:nvSpPr>
          <p:spPr bwMode="auto">
            <a:xfrm>
              <a:off x="3693" y="2282"/>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sp>
          <p:nvSpPr>
            <p:cNvPr id="202843" name="AutoShape 107"/>
            <p:cNvSpPr>
              <a:spLocks noChangeArrowheads="1"/>
            </p:cNvSpPr>
            <p:nvPr/>
          </p:nvSpPr>
          <p:spPr bwMode="auto">
            <a:xfrm>
              <a:off x="4698" y="2101"/>
              <a:ext cx="274" cy="155"/>
            </a:xfrm>
            <a:prstGeom prst="roundRect">
              <a:avLst>
                <a:gd name="adj" fmla="val 10458"/>
              </a:avLst>
            </a:prstGeom>
            <a:gradFill rotWithShape="0">
              <a:gsLst>
                <a:gs pos="0">
                  <a:srgbClr val="CCCCCC"/>
                </a:gs>
                <a:gs pos="100000">
                  <a:srgbClr val="E6E6E6"/>
                </a:gs>
              </a:gsLst>
              <a:lin ang="18900000" scaled="1"/>
            </a:gradFill>
            <a:ln w="12700">
              <a:solidFill>
                <a:srgbClr val="5D5D5D"/>
              </a:solidFill>
              <a:round/>
              <a:headEnd/>
              <a:tailEnd/>
            </a:ln>
          </p:spPr>
          <p:txBody>
            <a:bodyPr wrap="none" anchor="ctr" anchorCtr="1">
              <a:prstTxWarp prst="textNoShape">
                <a:avLst/>
              </a:prstTxWarp>
            </a:bodyPr>
            <a:lstStyle/>
            <a:p>
              <a:pPr algn="ctr" eaLnBrk="0" hangingPunct="0"/>
              <a:endParaRPr lang="en-US" sz="1000">
                <a:latin typeface="Times" pitchFamily="-123" charset="0"/>
              </a:endParaRPr>
            </a:p>
          </p:txBody>
        </p:sp>
        <p:cxnSp>
          <p:nvCxnSpPr>
            <p:cNvPr id="202844" name="AutoShape 108"/>
            <p:cNvCxnSpPr>
              <a:cxnSpLocks noChangeShapeType="1"/>
            </p:cNvCxnSpPr>
            <p:nvPr/>
          </p:nvCxnSpPr>
          <p:spPr bwMode="auto">
            <a:xfrm rot="10800000" flipV="1">
              <a:off x="3967" y="2178"/>
              <a:ext cx="731" cy="440"/>
            </a:xfrm>
            <a:prstGeom prst="bentConnector3">
              <a:avLst>
                <a:gd name="adj1" fmla="val 6704"/>
              </a:avLst>
            </a:prstGeom>
            <a:noFill/>
            <a:ln w="9525">
              <a:solidFill>
                <a:srgbClr val="5D5D5D"/>
              </a:solidFill>
              <a:prstDash val="dash"/>
              <a:miter lim="800000"/>
              <a:headEnd/>
              <a:tailEnd type="none" w="sm" len="sm"/>
            </a:ln>
          </p:spPr>
        </p:cxnSp>
        <p:cxnSp>
          <p:nvCxnSpPr>
            <p:cNvPr id="202845" name="AutoShape 109"/>
            <p:cNvCxnSpPr>
              <a:cxnSpLocks noChangeShapeType="1"/>
            </p:cNvCxnSpPr>
            <p:nvPr/>
          </p:nvCxnSpPr>
          <p:spPr bwMode="auto">
            <a:xfrm rot="10800000" flipV="1">
              <a:off x="3967" y="2178"/>
              <a:ext cx="731" cy="181"/>
            </a:xfrm>
            <a:prstGeom prst="bentConnector3">
              <a:avLst>
                <a:gd name="adj1" fmla="val 15884"/>
              </a:avLst>
            </a:prstGeom>
            <a:noFill/>
            <a:ln w="3175">
              <a:solidFill>
                <a:srgbClr val="5D5D5D"/>
              </a:solidFill>
              <a:prstDash val="dash"/>
              <a:miter lim="800000"/>
              <a:headEnd/>
              <a:tailEnd type="none" w="sm" len="sm"/>
            </a:ln>
          </p:spPr>
        </p:cxnSp>
        <p:cxnSp>
          <p:nvCxnSpPr>
            <p:cNvPr id="202846" name="AutoShape 110"/>
            <p:cNvCxnSpPr>
              <a:cxnSpLocks noChangeShapeType="1"/>
            </p:cNvCxnSpPr>
            <p:nvPr/>
          </p:nvCxnSpPr>
          <p:spPr bwMode="auto">
            <a:xfrm rot="10800000" flipV="1">
              <a:off x="4470" y="2178"/>
              <a:ext cx="228" cy="311"/>
            </a:xfrm>
            <a:prstGeom prst="bentConnector3">
              <a:avLst>
                <a:gd name="adj1" fmla="val 35620"/>
              </a:avLst>
            </a:prstGeom>
            <a:noFill/>
            <a:ln w="3175">
              <a:solidFill>
                <a:srgbClr val="5D5D5D"/>
              </a:solidFill>
              <a:prstDash val="dash"/>
              <a:miter lim="800000"/>
              <a:headEnd/>
              <a:tailEnd type="none" w="sm" len="sm"/>
            </a:ln>
          </p:spPr>
        </p:cxnSp>
        <p:grpSp>
          <p:nvGrpSpPr>
            <p:cNvPr id="3" name="Group 111"/>
            <p:cNvGrpSpPr>
              <a:grpSpLocks/>
            </p:cNvGrpSpPr>
            <p:nvPr/>
          </p:nvGrpSpPr>
          <p:grpSpPr bwMode="auto">
            <a:xfrm>
              <a:off x="3967" y="1739"/>
              <a:ext cx="731" cy="439"/>
              <a:chOff x="2736" y="1872"/>
              <a:chExt cx="1536" cy="816"/>
            </a:xfrm>
          </p:grpSpPr>
          <p:cxnSp>
            <p:nvCxnSpPr>
              <p:cNvPr id="202851" name="AutoShape 112"/>
              <p:cNvCxnSpPr>
                <a:cxnSpLocks noChangeShapeType="1"/>
                <a:stCxn id="202843" idx="1"/>
              </p:cNvCxnSpPr>
              <p:nvPr/>
            </p:nvCxnSpPr>
            <p:spPr bwMode="auto">
              <a:xfrm rot="10800000">
                <a:off x="2736" y="1872"/>
                <a:ext cx="1536" cy="816"/>
              </a:xfrm>
              <a:prstGeom prst="bentConnector3">
                <a:avLst>
                  <a:gd name="adj1" fmla="val 6769"/>
                </a:avLst>
              </a:prstGeom>
              <a:noFill/>
              <a:ln w="9525">
                <a:solidFill>
                  <a:srgbClr val="5D5D5D"/>
                </a:solidFill>
                <a:prstDash val="dash"/>
                <a:miter lim="800000"/>
                <a:headEnd/>
                <a:tailEnd type="none" w="sm" len="sm"/>
              </a:ln>
            </p:spPr>
          </p:cxnSp>
          <p:cxnSp>
            <p:nvCxnSpPr>
              <p:cNvPr id="202852" name="AutoShape 113"/>
              <p:cNvCxnSpPr>
                <a:cxnSpLocks noChangeShapeType="1"/>
              </p:cNvCxnSpPr>
              <p:nvPr/>
            </p:nvCxnSpPr>
            <p:spPr bwMode="auto">
              <a:xfrm rot="10800000">
                <a:off x="2736" y="2352"/>
                <a:ext cx="1536" cy="336"/>
              </a:xfrm>
              <a:prstGeom prst="bentConnector3">
                <a:avLst>
                  <a:gd name="adj1" fmla="val 15884"/>
                </a:avLst>
              </a:prstGeom>
              <a:noFill/>
              <a:ln w="3175">
                <a:solidFill>
                  <a:srgbClr val="5D5D5D"/>
                </a:solidFill>
                <a:prstDash val="dash"/>
                <a:miter lim="800000"/>
                <a:headEnd/>
                <a:tailEnd type="none" w="sm" len="sm"/>
              </a:ln>
            </p:spPr>
          </p:cxnSp>
          <p:cxnSp>
            <p:nvCxnSpPr>
              <p:cNvPr id="202853" name="AutoShape 114"/>
              <p:cNvCxnSpPr>
                <a:cxnSpLocks noChangeShapeType="1"/>
                <a:stCxn id="202843" idx="1"/>
              </p:cNvCxnSpPr>
              <p:nvPr/>
            </p:nvCxnSpPr>
            <p:spPr bwMode="auto">
              <a:xfrm rot="10800000">
                <a:off x="3792" y="2112"/>
                <a:ext cx="480" cy="576"/>
              </a:xfrm>
              <a:prstGeom prst="bentConnector3">
                <a:avLst>
                  <a:gd name="adj1" fmla="val 35620"/>
                </a:avLst>
              </a:prstGeom>
              <a:noFill/>
              <a:ln w="9525">
                <a:solidFill>
                  <a:srgbClr val="5D5D5D"/>
                </a:solidFill>
                <a:prstDash val="dash"/>
                <a:miter lim="800000"/>
                <a:headEnd/>
                <a:tailEnd type="none" w="sm" len="sm"/>
              </a:ln>
            </p:spPr>
          </p:cxnSp>
        </p:grpSp>
        <p:grpSp>
          <p:nvGrpSpPr>
            <p:cNvPr id="4" name="Group 115"/>
            <p:cNvGrpSpPr>
              <a:grpSpLocks/>
            </p:cNvGrpSpPr>
            <p:nvPr/>
          </p:nvGrpSpPr>
          <p:grpSpPr bwMode="auto">
            <a:xfrm>
              <a:off x="3488" y="1868"/>
              <a:ext cx="205" cy="750"/>
              <a:chOff x="1728" y="2112"/>
              <a:chExt cx="432" cy="1392"/>
            </a:xfrm>
          </p:grpSpPr>
          <p:cxnSp>
            <p:nvCxnSpPr>
              <p:cNvPr id="202849" name="AutoShape 116"/>
              <p:cNvCxnSpPr>
                <a:cxnSpLocks noChangeShapeType="1"/>
              </p:cNvCxnSpPr>
              <p:nvPr/>
            </p:nvCxnSpPr>
            <p:spPr bwMode="auto">
              <a:xfrm rot="10800000">
                <a:off x="1728" y="2112"/>
                <a:ext cx="432" cy="912"/>
              </a:xfrm>
              <a:prstGeom prst="bentConnector3">
                <a:avLst>
                  <a:gd name="adj1" fmla="val 46523"/>
                </a:avLst>
              </a:prstGeom>
              <a:noFill/>
              <a:ln w="9525">
                <a:solidFill>
                  <a:srgbClr val="5D5D5D"/>
                </a:solidFill>
                <a:prstDash val="dash"/>
                <a:miter lim="800000"/>
                <a:headEnd/>
                <a:tailEnd type="none" w="sm" len="sm"/>
              </a:ln>
            </p:spPr>
          </p:cxnSp>
          <p:cxnSp>
            <p:nvCxnSpPr>
              <p:cNvPr id="202850" name="AutoShape 117"/>
              <p:cNvCxnSpPr>
                <a:cxnSpLocks noChangeShapeType="1"/>
              </p:cNvCxnSpPr>
              <p:nvPr/>
            </p:nvCxnSpPr>
            <p:spPr bwMode="auto">
              <a:xfrm>
                <a:off x="1728" y="2112"/>
                <a:ext cx="432" cy="1392"/>
              </a:xfrm>
              <a:prstGeom prst="bentConnector3">
                <a:avLst>
                  <a:gd name="adj1" fmla="val 44213"/>
                </a:avLst>
              </a:prstGeom>
              <a:noFill/>
              <a:ln w="9525">
                <a:solidFill>
                  <a:srgbClr val="5D5D5D"/>
                </a:solidFill>
                <a:prstDash val="dash"/>
                <a:miter lim="800000"/>
                <a:headEnd/>
                <a:tailEnd type="none" w="sm" len="sm"/>
              </a:ln>
            </p:spPr>
          </p:cxnSp>
        </p:grpSp>
      </p:grpSp>
      <p:sp>
        <p:nvSpPr>
          <p:cNvPr id="202756" name="Rectangle 118"/>
          <p:cNvSpPr>
            <a:spLocks noChangeArrowheads="1"/>
          </p:cNvSpPr>
          <p:nvPr/>
        </p:nvSpPr>
        <p:spPr bwMode="auto">
          <a:xfrm>
            <a:off x="4443413" y="4654550"/>
            <a:ext cx="901700"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FLARe</a:t>
            </a:r>
          </a:p>
          <a:p>
            <a:pPr algn="ctr" eaLnBrk="0" hangingPunct="0"/>
            <a:r>
              <a:rPr lang="en-US" sz="1200"/>
              <a:t>Replication</a:t>
            </a:r>
          </a:p>
          <a:p>
            <a:pPr algn="ctr" eaLnBrk="0" hangingPunct="0"/>
            <a:r>
              <a:rPr lang="en-US" sz="1200"/>
              <a:t>Manager</a:t>
            </a:r>
          </a:p>
        </p:txBody>
      </p:sp>
      <p:cxnSp>
        <p:nvCxnSpPr>
          <p:cNvPr id="202757" name="AutoShape 119"/>
          <p:cNvCxnSpPr>
            <a:cxnSpLocks noChangeShapeType="1"/>
          </p:cNvCxnSpPr>
          <p:nvPr/>
        </p:nvCxnSpPr>
        <p:spPr bwMode="auto">
          <a:xfrm rot="10800000" flipV="1">
            <a:off x="5735638" y="1703388"/>
            <a:ext cx="428625" cy="268287"/>
          </a:xfrm>
          <a:prstGeom prst="bentConnector3">
            <a:avLst>
              <a:gd name="adj1" fmla="val 63889"/>
            </a:avLst>
          </a:prstGeom>
          <a:noFill/>
          <a:ln w="3175">
            <a:solidFill>
              <a:srgbClr val="5D5D5D"/>
            </a:solidFill>
            <a:prstDash val="dash"/>
            <a:miter lim="800000"/>
            <a:headEnd type="none" w="sm" len="sm"/>
            <a:tailEnd type="none" w="sm" len="sm"/>
          </a:ln>
        </p:spPr>
      </p:cxnSp>
      <p:cxnSp>
        <p:nvCxnSpPr>
          <p:cNvPr id="202758" name="AutoShape 120"/>
          <p:cNvCxnSpPr>
            <a:cxnSpLocks noChangeShapeType="1"/>
            <a:stCxn id="202776" idx="2"/>
            <a:endCxn id="202756" idx="0"/>
          </p:cNvCxnSpPr>
          <p:nvPr/>
        </p:nvCxnSpPr>
        <p:spPr bwMode="auto">
          <a:xfrm flipH="1">
            <a:off x="4894263" y="2132013"/>
            <a:ext cx="1176337" cy="2522537"/>
          </a:xfrm>
          <a:prstGeom prst="straightConnector1">
            <a:avLst/>
          </a:prstGeom>
          <a:noFill/>
          <a:ln w="9525">
            <a:solidFill>
              <a:schemeClr val="tx1"/>
            </a:solidFill>
            <a:prstDash val="dash"/>
            <a:round/>
            <a:headEnd/>
            <a:tailEnd/>
          </a:ln>
        </p:spPr>
      </p:cxnSp>
      <p:cxnSp>
        <p:nvCxnSpPr>
          <p:cNvPr id="202759" name="AutoShape 121"/>
          <p:cNvCxnSpPr>
            <a:cxnSpLocks noChangeShapeType="1"/>
            <a:stCxn id="202775" idx="2"/>
            <a:endCxn id="202756" idx="0"/>
          </p:cNvCxnSpPr>
          <p:nvPr/>
        </p:nvCxnSpPr>
        <p:spPr bwMode="auto">
          <a:xfrm flipH="1">
            <a:off x="4894263" y="3937000"/>
            <a:ext cx="1076325" cy="717550"/>
          </a:xfrm>
          <a:prstGeom prst="straightConnector1">
            <a:avLst/>
          </a:prstGeom>
          <a:noFill/>
          <a:ln w="9525">
            <a:solidFill>
              <a:schemeClr val="tx1"/>
            </a:solidFill>
            <a:prstDash val="dash"/>
            <a:round/>
            <a:headEnd/>
            <a:tailEnd/>
          </a:ln>
        </p:spPr>
      </p:cxnSp>
      <p:cxnSp>
        <p:nvCxnSpPr>
          <p:cNvPr id="202760" name="AutoShape 122"/>
          <p:cNvCxnSpPr>
            <a:cxnSpLocks noChangeShapeType="1"/>
            <a:stCxn id="202774" idx="2"/>
            <a:endCxn id="202756" idx="0"/>
          </p:cNvCxnSpPr>
          <p:nvPr/>
        </p:nvCxnSpPr>
        <p:spPr bwMode="auto">
          <a:xfrm flipH="1">
            <a:off x="4894263" y="3836988"/>
            <a:ext cx="173037" cy="817562"/>
          </a:xfrm>
          <a:prstGeom prst="straightConnector1">
            <a:avLst/>
          </a:prstGeom>
          <a:noFill/>
          <a:ln w="9525">
            <a:solidFill>
              <a:schemeClr val="tx1"/>
            </a:solidFill>
            <a:prstDash val="dash"/>
            <a:round/>
            <a:headEnd/>
            <a:tailEnd/>
          </a:ln>
        </p:spPr>
      </p:cxnSp>
      <p:sp>
        <p:nvSpPr>
          <p:cNvPr id="202761" name="Rectangle 123"/>
          <p:cNvSpPr>
            <a:spLocks noChangeArrowheads="1"/>
          </p:cNvSpPr>
          <p:nvPr/>
        </p:nvSpPr>
        <p:spPr bwMode="auto">
          <a:xfrm>
            <a:off x="6323013" y="4478338"/>
            <a:ext cx="903287" cy="619125"/>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202762" name="Rectangle 124"/>
          <p:cNvSpPr>
            <a:spLocks noChangeArrowheads="1"/>
          </p:cNvSpPr>
          <p:nvPr/>
        </p:nvSpPr>
        <p:spPr bwMode="auto">
          <a:xfrm>
            <a:off x="6223000" y="4579938"/>
            <a:ext cx="903288" cy="617537"/>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sp>
        <p:nvSpPr>
          <p:cNvPr id="202763" name="AutoShape 125"/>
          <p:cNvSpPr>
            <a:spLocks noChangeArrowheads="1"/>
          </p:cNvSpPr>
          <p:nvPr/>
        </p:nvSpPr>
        <p:spPr bwMode="auto">
          <a:xfrm>
            <a:off x="3013075" y="4746625"/>
            <a:ext cx="1003300" cy="550863"/>
          </a:xfrm>
          <a:prstGeom prst="foldedCorner">
            <a:avLst>
              <a:gd name="adj" fmla="val 12500"/>
            </a:avLst>
          </a:prstGeom>
          <a:no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202764" name="Rectangle 126"/>
          <p:cNvSpPr>
            <a:spLocks noChangeArrowheads="1"/>
          </p:cNvSpPr>
          <p:nvPr/>
        </p:nvSpPr>
        <p:spPr bwMode="auto">
          <a:xfrm>
            <a:off x="6122988" y="5765800"/>
            <a:ext cx="903287"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Execution</a:t>
            </a:r>
          </a:p>
          <a:p>
            <a:pPr algn="ctr" eaLnBrk="0" hangingPunct="0"/>
            <a:r>
              <a:rPr lang="en-US" sz="1200"/>
              <a:t>Manager</a:t>
            </a:r>
          </a:p>
        </p:txBody>
      </p:sp>
      <p:cxnSp>
        <p:nvCxnSpPr>
          <p:cNvPr id="202765" name="AutoShape 127"/>
          <p:cNvCxnSpPr>
            <a:cxnSpLocks noChangeShapeType="1"/>
            <a:stCxn id="202768" idx="3"/>
            <a:endCxn id="202766" idx="2"/>
          </p:cNvCxnSpPr>
          <p:nvPr/>
        </p:nvCxnSpPr>
        <p:spPr bwMode="auto">
          <a:xfrm>
            <a:off x="3214688" y="6075363"/>
            <a:ext cx="2557462" cy="1587"/>
          </a:xfrm>
          <a:prstGeom prst="straightConnector1">
            <a:avLst/>
          </a:prstGeom>
          <a:noFill/>
          <a:ln w="9525">
            <a:solidFill>
              <a:schemeClr val="tx1"/>
            </a:solidFill>
            <a:round/>
            <a:headEnd/>
            <a:tailEnd type="triangle" w="med" len="med"/>
          </a:ln>
        </p:spPr>
      </p:cxnSp>
      <p:sp>
        <p:nvSpPr>
          <p:cNvPr id="202766" name="Oval 128"/>
          <p:cNvSpPr>
            <a:spLocks noChangeArrowheads="1"/>
          </p:cNvSpPr>
          <p:nvPr/>
        </p:nvSpPr>
        <p:spPr bwMode="auto">
          <a:xfrm>
            <a:off x="5772150" y="5981700"/>
            <a:ext cx="190500" cy="190500"/>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202767" name="AutoShape 129"/>
          <p:cNvCxnSpPr>
            <a:cxnSpLocks noChangeShapeType="1"/>
            <a:stCxn id="202766" idx="6"/>
            <a:endCxn id="202764" idx="1"/>
          </p:cNvCxnSpPr>
          <p:nvPr/>
        </p:nvCxnSpPr>
        <p:spPr bwMode="auto">
          <a:xfrm flipV="1">
            <a:off x="5962650" y="6075363"/>
            <a:ext cx="160338" cy="1587"/>
          </a:xfrm>
          <a:prstGeom prst="straightConnector1">
            <a:avLst/>
          </a:prstGeom>
          <a:noFill/>
          <a:ln w="9525">
            <a:solidFill>
              <a:schemeClr val="tx1"/>
            </a:solidFill>
            <a:round/>
            <a:headEnd/>
            <a:tailEnd/>
          </a:ln>
        </p:spPr>
      </p:cxnSp>
      <p:sp>
        <p:nvSpPr>
          <p:cNvPr id="202768" name="Rectangle 130"/>
          <p:cNvSpPr>
            <a:spLocks noChangeArrowheads="1"/>
          </p:cNvSpPr>
          <p:nvPr/>
        </p:nvSpPr>
        <p:spPr bwMode="auto">
          <a:xfrm>
            <a:off x="2311400" y="5765800"/>
            <a:ext cx="903288" cy="61912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r>
              <a:rPr lang="en-US" sz="1200"/>
              <a:t>Plan</a:t>
            </a:r>
          </a:p>
          <a:p>
            <a:pPr algn="ctr" eaLnBrk="0" hangingPunct="0"/>
            <a:r>
              <a:rPr lang="en-US" sz="1200"/>
              <a:t>Launcher</a:t>
            </a:r>
          </a:p>
        </p:txBody>
      </p:sp>
      <p:cxnSp>
        <p:nvCxnSpPr>
          <p:cNvPr id="202769" name="AutoShape 131"/>
          <p:cNvCxnSpPr>
            <a:cxnSpLocks noChangeShapeType="1"/>
          </p:cNvCxnSpPr>
          <p:nvPr/>
        </p:nvCxnSpPr>
        <p:spPr bwMode="auto">
          <a:xfrm>
            <a:off x="3703638" y="5478463"/>
            <a:ext cx="0" cy="601662"/>
          </a:xfrm>
          <a:prstGeom prst="straightConnector1">
            <a:avLst/>
          </a:prstGeom>
          <a:noFill/>
          <a:ln w="9525">
            <a:solidFill>
              <a:schemeClr val="tx1"/>
            </a:solidFill>
            <a:prstDash val="dash"/>
            <a:round/>
            <a:headEnd/>
            <a:tailEnd/>
          </a:ln>
        </p:spPr>
      </p:cxnSp>
      <p:sp>
        <p:nvSpPr>
          <p:cNvPr id="202770" name="AutoShape 132"/>
          <p:cNvSpPr>
            <a:spLocks noChangeArrowheads="1"/>
          </p:cNvSpPr>
          <p:nvPr/>
        </p:nvSpPr>
        <p:spPr bwMode="auto">
          <a:xfrm>
            <a:off x="3101975" y="4846638"/>
            <a:ext cx="1001713" cy="552450"/>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endParaRPr lang="en-US" sz="1200"/>
          </a:p>
        </p:txBody>
      </p:sp>
      <p:sp>
        <p:nvSpPr>
          <p:cNvPr id="202771" name="AutoShape 133"/>
          <p:cNvSpPr>
            <a:spLocks noChangeArrowheads="1"/>
          </p:cNvSpPr>
          <p:nvPr/>
        </p:nvSpPr>
        <p:spPr bwMode="auto">
          <a:xfrm>
            <a:off x="3201988" y="4943475"/>
            <a:ext cx="1003300" cy="550863"/>
          </a:xfrm>
          <a:prstGeom prst="foldedCorner">
            <a:avLst>
              <a:gd name="adj" fmla="val 12500"/>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r>
              <a:rPr lang="en-US" sz="1200"/>
              <a:t>Deployment</a:t>
            </a:r>
          </a:p>
          <a:p>
            <a:pPr algn="ctr" eaLnBrk="0" hangingPunct="0"/>
            <a:r>
              <a:rPr lang="en-US" sz="1200"/>
              <a:t>Plans</a:t>
            </a:r>
          </a:p>
        </p:txBody>
      </p:sp>
      <p:sp>
        <p:nvSpPr>
          <p:cNvPr id="202772" name="Rectangle 134"/>
          <p:cNvSpPr>
            <a:spLocks noChangeArrowheads="1"/>
          </p:cNvSpPr>
          <p:nvPr/>
        </p:nvSpPr>
        <p:spPr bwMode="auto">
          <a:xfrm>
            <a:off x="6122988" y="4679950"/>
            <a:ext cx="903287" cy="617538"/>
          </a:xfrm>
          <a:prstGeom prst="rect">
            <a:avLst/>
          </a:prstGeom>
          <a:solidFill>
            <a:schemeClr val="bg1"/>
          </a:solidFill>
          <a:ln w="9525">
            <a:solidFill>
              <a:schemeClr val="tx1"/>
            </a:solidFill>
            <a:miter lim="800000"/>
            <a:headEnd/>
            <a:tailEnd/>
          </a:ln>
        </p:spPr>
        <p:txBody>
          <a:bodyPr lIns="0" rIns="0" anchor="ctr">
            <a:prstTxWarp prst="textNoShape">
              <a:avLst/>
            </a:prstTxWarp>
          </a:bodyPr>
          <a:lstStyle/>
          <a:p>
            <a:pPr algn="ctr" eaLnBrk="0" hangingPunct="0"/>
            <a:r>
              <a:rPr lang="en-US" sz="1200"/>
              <a:t>Domain Application Manager</a:t>
            </a:r>
          </a:p>
        </p:txBody>
      </p:sp>
      <p:cxnSp>
        <p:nvCxnSpPr>
          <p:cNvPr id="202773" name="AutoShape 135"/>
          <p:cNvCxnSpPr>
            <a:cxnSpLocks noChangeShapeType="1"/>
            <a:stCxn id="202764" idx="0"/>
            <a:endCxn id="202772" idx="2"/>
          </p:cNvCxnSpPr>
          <p:nvPr/>
        </p:nvCxnSpPr>
        <p:spPr bwMode="auto">
          <a:xfrm flipV="1">
            <a:off x="6573838" y="5297488"/>
            <a:ext cx="0" cy="468312"/>
          </a:xfrm>
          <a:prstGeom prst="straightConnector1">
            <a:avLst/>
          </a:prstGeom>
          <a:noFill/>
          <a:ln w="9525">
            <a:solidFill>
              <a:schemeClr val="tx1"/>
            </a:solidFill>
            <a:round/>
            <a:headEnd/>
            <a:tailEnd type="triangle" w="med" len="med"/>
          </a:ln>
        </p:spPr>
      </p:cxnSp>
      <p:sp>
        <p:nvSpPr>
          <p:cNvPr id="202774" name="Rectangle 143"/>
          <p:cNvSpPr>
            <a:spLocks noChangeArrowheads="1"/>
          </p:cNvSpPr>
          <p:nvPr/>
        </p:nvSpPr>
        <p:spPr bwMode="auto">
          <a:xfrm>
            <a:off x="4765675" y="3424238"/>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202775" name="Rectangle 144"/>
          <p:cNvSpPr>
            <a:spLocks noChangeArrowheads="1"/>
          </p:cNvSpPr>
          <p:nvPr/>
        </p:nvSpPr>
        <p:spPr bwMode="auto">
          <a:xfrm>
            <a:off x="5668963" y="3525838"/>
            <a:ext cx="601662" cy="411162"/>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sp>
        <p:nvSpPr>
          <p:cNvPr id="202776" name="Rectangle 145"/>
          <p:cNvSpPr>
            <a:spLocks noChangeArrowheads="1"/>
          </p:cNvSpPr>
          <p:nvPr/>
        </p:nvSpPr>
        <p:spPr bwMode="auto">
          <a:xfrm>
            <a:off x="5768975" y="1719263"/>
            <a:ext cx="601663" cy="41275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Host</a:t>
            </a:r>
          </a:p>
          <a:p>
            <a:pPr algn="ctr" eaLnBrk="0" hangingPunct="0"/>
            <a:r>
              <a:rPr lang="en-US" sz="1200"/>
              <a:t>Monitor</a:t>
            </a:r>
          </a:p>
        </p:txBody>
      </p:sp>
      <p:cxnSp>
        <p:nvCxnSpPr>
          <p:cNvPr id="202777" name="AutoShape 150"/>
          <p:cNvCxnSpPr>
            <a:cxnSpLocks noChangeShapeType="1"/>
            <a:stCxn id="202810" idx="1"/>
            <a:endCxn id="202812" idx="6"/>
          </p:cNvCxnSpPr>
          <p:nvPr/>
        </p:nvCxnSpPr>
        <p:spPr bwMode="auto">
          <a:xfrm flipH="1">
            <a:off x="4306888" y="6064250"/>
            <a:ext cx="136525" cy="1588"/>
          </a:xfrm>
          <a:prstGeom prst="straightConnector1">
            <a:avLst/>
          </a:prstGeom>
          <a:noFill/>
          <a:ln w="9525">
            <a:solidFill>
              <a:schemeClr val="tx1"/>
            </a:solidFill>
            <a:round/>
            <a:headEnd/>
            <a:tailEnd/>
          </a:ln>
        </p:spPr>
      </p:cxnSp>
      <p:grpSp>
        <p:nvGrpSpPr>
          <p:cNvPr id="5" name="Group 157"/>
          <p:cNvGrpSpPr>
            <a:grpSpLocks/>
          </p:cNvGrpSpPr>
          <p:nvPr/>
        </p:nvGrpSpPr>
        <p:grpSpPr bwMode="auto">
          <a:xfrm>
            <a:off x="3214688" y="5260975"/>
            <a:ext cx="2130425" cy="1111250"/>
            <a:chOff x="3368" y="2884"/>
            <a:chExt cx="1020" cy="532"/>
          </a:xfrm>
        </p:grpSpPr>
        <p:sp>
          <p:nvSpPr>
            <p:cNvPr id="202810" name="Rectangle 147"/>
            <p:cNvSpPr>
              <a:spLocks noChangeArrowheads="1"/>
            </p:cNvSpPr>
            <p:nvPr/>
          </p:nvSpPr>
          <p:spPr bwMode="auto">
            <a:xfrm>
              <a:off x="3956" y="3120"/>
              <a:ext cx="432" cy="296"/>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pPr algn="ctr" eaLnBrk="0" hangingPunct="0"/>
              <a:r>
                <a:rPr lang="en-US" sz="1200"/>
                <a:t>Fault</a:t>
              </a:r>
            </a:p>
            <a:p>
              <a:pPr algn="ctr" eaLnBrk="0" hangingPunct="0"/>
              <a:r>
                <a:rPr lang="en-US" sz="1200"/>
                <a:t>Correlation</a:t>
              </a:r>
            </a:p>
            <a:p>
              <a:pPr algn="ctr" eaLnBrk="0" hangingPunct="0"/>
              <a:r>
                <a:rPr lang="en-US" sz="1200"/>
                <a:t>Manager</a:t>
              </a:r>
            </a:p>
          </p:txBody>
        </p:sp>
        <p:cxnSp>
          <p:nvCxnSpPr>
            <p:cNvPr id="202811" name="AutoShape 148"/>
            <p:cNvCxnSpPr>
              <a:cxnSpLocks noChangeShapeType="1"/>
              <a:stCxn id="202768" idx="3"/>
              <a:endCxn id="202812" idx="2"/>
            </p:cNvCxnSpPr>
            <p:nvPr/>
          </p:nvCxnSpPr>
          <p:spPr bwMode="auto">
            <a:xfrm>
              <a:off x="3368" y="3268"/>
              <a:ext cx="432" cy="2"/>
            </a:xfrm>
            <a:prstGeom prst="straightConnector1">
              <a:avLst/>
            </a:prstGeom>
            <a:noFill/>
            <a:ln w="9525">
              <a:solidFill>
                <a:schemeClr val="tx1"/>
              </a:solidFill>
              <a:round/>
              <a:headEnd/>
              <a:tailEnd type="triangle" w="med" len="med"/>
            </a:ln>
          </p:spPr>
        </p:cxnSp>
        <p:sp>
          <p:nvSpPr>
            <p:cNvPr id="202812" name="Oval 149"/>
            <p:cNvSpPr>
              <a:spLocks noChangeArrowheads="1"/>
            </p:cNvSpPr>
            <p:nvPr/>
          </p:nvSpPr>
          <p:spPr bwMode="auto">
            <a:xfrm>
              <a:off x="3800" y="3224"/>
              <a:ext cx="91" cy="91"/>
            </a:xfrm>
            <a:prstGeom prst="ellipse">
              <a:avLst/>
            </a:prstGeom>
            <a:solidFill>
              <a:schemeClr val="bg1"/>
            </a:solidFill>
            <a:ln w="9525">
              <a:solidFill>
                <a:schemeClr val="tx1"/>
              </a:solidFill>
              <a:round/>
              <a:headEnd/>
              <a:tailEnd/>
            </a:ln>
          </p:spPr>
          <p:txBody>
            <a:bodyPr wrap="none" anchor="ctr">
              <a:prstTxWarp prst="textNoShape">
                <a:avLst/>
              </a:prstTxWarp>
            </a:bodyPr>
            <a:lstStyle/>
            <a:p>
              <a:pPr eaLnBrk="0" hangingPunct="0"/>
              <a:endParaRPr lang="en-US" sz="1200" u="sng"/>
            </a:p>
          </p:txBody>
        </p:sp>
        <p:cxnSp>
          <p:nvCxnSpPr>
            <p:cNvPr id="202813" name="AutoShape 155"/>
            <p:cNvCxnSpPr>
              <a:cxnSpLocks noChangeShapeType="1"/>
              <a:stCxn id="202810" idx="0"/>
              <a:endCxn id="202756" idx="2"/>
            </p:cNvCxnSpPr>
            <p:nvPr/>
          </p:nvCxnSpPr>
          <p:spPr bwMode="auto">
            <a:xfrm flipV="1">
              <a:off x="4172" y="2884"/>
              <a:ext cx="0" cy="236"/>
            </a:xfrm>
            <a:prstGeom prst="straightConnector1">
              <a:avLst/>
            </a:prstGeom>
            <a:noFill/>
            <a:ln w="12700">
              <a:solidFill>
                <a:schemeClr val="tx1"/>
              </a:solidFill>
              <a:round/>
              <a:headEnd type="triangle" w="med" len="med"/>
              <a:tailEnd type="triangle" w="med" len="med"/>
            </a:ln>
          </p:spPr>
        </p:cxnSp>
      </p:grpSp>
      <p:sp>
        <p:nvSpPr>
          <p:cNvPr id="202779" name="AutoShape 82"/>
          <p:cNvSpPr>
            <a:spLocks noChangeArrowheads="1"/>
          </p:cNvSpPr>
          <p:nvPr/>
        </p:nvSpPr>
        <p:spPr bwMode="auto">
          <a:xfrm>
            <a:off x="3390900" y="1193800"/>
            <a:ext cx="2184400" cy="1308100"/>
          </a:xfrm>
          <a:prstGeom prst="wedgeRectCallout">
            <a:avLst>
              <a:gd name="adj1" fmla="val 39028"/>
              <a:gd name="adj2" fmla="val 105824"/>
            </a:avLst>
          </a:prstGeom>
          <a:gradFill rotWithShape="0">
            <a:gsLst>
              <a:gs pos="0">
                <a:srgbClr val="FFFF66"/>
              </a:gs>
              <a:gs pos="100000">
                <a:srgbClr val="FFFFFF"/>
              </a:gs>
            </a:gsLst>
            <a:lin ang="2700000" scaled="1"/>
          </a:gradFill>
          <a:ln w="9525">
            <a:solidFill>
              <a:schemeClr val="tx1"/>
            </a:solidFill>
            <a:miter lim="800000"/>
            <a:headEnd/>
            <a:tailEnd/>
          </a:ln>
        </p:spPr>
        <p:txBody>
          <a:bodyPr>
            <a:prstTxWarp prst="textNoShape">
              <a:avLst/>
            </a:prstTxWarp>
          </a:bodyPr>
          <a:lstStyle/>
          <a:p>
            <a:pPr eaLnBrk="0" hangingPunct="0"/>
            <a:r>
              <a:rPr lang="en-US" sz="1800"/>
              <a:t>RankLists are distributed to the Components for Failover</a:t>
            </a:r>
          </a:p>
        </p:txBody>
      </p:sp>
      <p:sp>
        <p:nvSpPr>
          <p:cNvPr id="202780" name="Rectangle 74"/>
          <p:cNvSpPr>
            <a:spLocks noChangeArrowheads="1"/>
          </p:cNvSpPr>
          <p:nvPr/>
        </p:nvSpPr>
        <p:spPr bwMode="auto">
          <a:xfrm>
            <a:off x="5842000" y="1498600"/>
            <a:ext cx="3022600" cy="44831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b="1"/>
          </a:p>
        </p:txBody>
      </p:sp>
      <p:grpSp>
        <p:nvGrpSpPr>
          <p:cNvPr id="6" name="Group 100"/>
          <p:cNvGrpSpPr>
            <a:grpSpLocks/>
          </p:cNvGrpSpPr>
          <p:nvPr/>
        </p:nvGrpSpPr>
        <p:grpSpPr bwMode="auto">
          <a:xfrm>
            <a:off x="6273800" y="1846263"/>
            <a:ext cx="2032000" cy="1538287"/>
            <a:chOff x="2224" y="1200"/>
            <a:chExt cx="3352" cy="2536"/>
          </a:xfrm>
        </p:grpSpPr>
        <p:sp>
          <p:nvSpPr>
            <p:cNvPr id="202798" name="Rectangle 83"/>
            <p:cNvSpPr>
              <a:spLocks noChangeArrowheads="1"/>
            </p:cNvSpPr>
            <p:nvPr/>
          </p:nvSpPr>
          <p:spPr bwMode="auto">
            <a:xfrm>
              <a:off x="2224" y="1200"/>
              <a:ext cx="3336" cy="768"/>
            </a:xfrm>
            <a:prstGeom prst="rect">
              <a:avLst/>
            </a:prstGeom>
            <a:solidFill>
              <a:srgbClr val="FFA5B4"/>
            </a:solidFill>
            <a:ln w="12700">
              <a:solidFill>
                <a:schemeClr val="tx1"/>
              </a:solidFill>
              <a:miter lim="800000"/>
              <a:headEnd/>
              <a:tailEnd/>
            </a:ln>
          </p:spPr>
          <p:txBody>
            <a:bodyPr wrap="none">
              <a:prstTxWarp prst="textNoShape">
                <a:avLst/>
              </a:prstTxWarp>
            </a:bodyPr>
            <a:lstStyle/>
            <a:p>
              <a:pPr eaLnBrk="0" hangingPunct="0"/>
              <a:endParaRPr lang="en-US" sz="1200"/>
            </a:p>
          </p:txBody>
        </p:sp>
        <p:sp>
          <p:nvSpPr>
            <p:cNvPr id="202799" name="Oval 84"/>
            <p:cNvSpPr>
              <a:spLocks noChangeArrowheads="1"/>
            </p:cNvSpPr>
            <p:nvPr/>
          </p:nvSpPr>
          <p:spPr bwMode="auto">
            <a:xfrm>
              <a:off x="2376" y="141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A</a:t>
              </a:r>
            </a:p>
          </p:txBody>
        </p:sp>
        <p:sp>
          <p:nvSpPr>
            <p:cNvPr id="202800" name="Oval 85"/>
            <p:cNvSpPr>
              <a:spLocks noChangeArrowheads="1"/>
            </p:cNvSpPr>
            <p:nvPr/>
          </p:nvSpPr>
          <p:spPr bwMode="auto">
            <a:xfrm>
              <a:off x="3664" y="142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B</a:t>
              </a:r>
            </a:p>
          </p:txBody>
        </p:sp>
        <p:sp>
          <p:nvSpPr>
            <p:cNvPr id="202801" name="Oval 86"/>
            <p:cNvSpPr>
              <a:spLocks noChangeArrowheads="1"/>
            </p:cNvSpPr>
            <p:nvPr/>
          </p:nvSpPr>
          <p:spPr bwMode="auto">
            <a:xfrm>
              <a:off x="4912" y="142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C</a:t>
              </a:r>
            </a:p>
          </p:txBody>
        </p:sp>
        <p:sp>
          <p:nvSpPr>
            <p:cNvPr id="202802" name="Rectangle 87"/>
            <p:cNvSpPr>
              <a:spLocks noChangeArrowheads="1"/>
            </p:cNvSpPr>
            <p:nvPr/>
          </p:nvSpPr>
          <p:spPr bwMode="auto">
            <a:xfrm>
              <a:off x="2232" y="2072"/>
              <a:ext cx="3336" cy="768"/>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endParaRPr lang="en-US" sz="1200"/>
            </a:p>
          </p:txBody>
        </p:sp>
        <p:sp>
          <p:nvSpPr>
            <p:cNvPr id="202803" name="Oval 88"/>
            <p:cNvSpPr>
              <a:spLocks noChangeArrowheads="1"/>
            </p:cNvSpPr>
            <p:nvPr/>
          </p:nvSpPr>
          <p:spPr bwMode="auto">
            <a:xfrm>
              <a:off x="2384" y="229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A’</a:t>
              </a:r>
            </a:p>
          </p:txBody>
        </p:sp>
        <p:sp>
          <p:nvSpPr>
            <p:cNvPr id="202804" name="Oval 89"/>
            <p:cNvSpPr>
              <a:spLocks noChangeArrowheads="1"/>
            </p:cNvSpPr>
            <p:nvPr/>
          </p:nvSpPr>
          <p:spPr bwMode="auto">
            <a:xfrm>
              <a:off x="3672" y="230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B’</a:t>
              </a:r>
            </a:p>
          </p:txBody>
        </p:sp>
        <p:sp>
          <p:nvSpPr>
            <p:cNvPr id="202805" name="Oval 90"/>
            <p:cNvSpPr>
              <a:spLocks noChangeArrowheads="1"/>
            </p:cNvSpPr>
            <p:nvPr/>
          </p:nvSpPr>
          <p:spPr bwMode="auto">
            <a:xfrm>
              <a:off x="4920" y="2301"/>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C’</a:t>
              </a:r>
            </a:p>
          </p:txBody>
        </p:sp>
        <p:sp>
          <p:nvSpPr>
            <p:cNvPr id="202806" name="Rectangle 91"/>
            <p:cNvSpPr>
              <a:spLocks noChangeArrowheads="1"/>
            </p:cNvSpPr>
            <p:nvPr/>
          </p:nvSpPr>
          <p:spPr bwMode="auto">
            <a:xfrm>
              <a:off x="2240" y="2968"/>
              <a:ext cx="3336" cy="768"/>
            </a:xfrm>
            <a:prstGeom prst="rect">
              <a:avLst/>
            </a:prstGeom>
            <a:solidFill>
              <a:schemeClr val="accent1"/>
            </a:solidFill>
            <a:ln w="12700">
              <a:solidFill>
                <a:schemeClr val="tx1"/>
              </a:solidFill>
              <a:miter lim="800000"/>
              <a:headEnd/>
              <a:tailEnd/>
            </a:ln>
          </p:spPr>
          <p:txBody>
            <a:bodyPr wrap="none">
              <a:prstTxWarp prst="textNoShape">
                <a:avLst/>
              </a:prstTxWarp>
            </a:bodyPr>
            <a:lstStyle/>
            <a:p>
              <a:pPr eaLnBrk="0" hangingPunct="0"/>
              <a:endParaRPr lang="en-US" sz="1200"/>
            </a:p>
          </p:txBody>
        </p:sp>
        <p:sp>
          <p:nvSpPr>
            <p:cNvPr id="202807" name="Oval 92"/>
            <p:cNvSpPr>
              <a:spLocks noChangeArrowheads="1"/>
            </p:cNvSpPr>
            <p:nvPr/>
          </p:nvSpPr>
          <p:spPr bwMode="auto">
            <a:xfrm>
              <a:off x="2392" y="3165"/>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A’’</a:t>
              </a:r>
            </a:p>
          </p:txBody>
        </p:sp>
        <p:sp>
          <p:nvSpPr>
            <p:cNvPr id="202808" name="Oval 93"/>
            <p:cNvSpPr>
              <a:spLocks noChangeArrowheads="1"/>
            </p:cNvSpPr>
            <p:nvPr/>
          </p:nvSpPr>
          <p:spPr bwMode="auto">
            <a:xfrm>
              <a:off x="3680" y="317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B’’</a:t>
              </a:r>
            </a:p>
          </p:txBody>
        </p:sp>
        <p:sp>
          <p:nvSpPr>
            <p:cNvPr id="202809" name="Oval 94"/>
            <p:cNvSpPr>
              <a:spLocks noChangeArrowheads="1"/>
            </p:cNvSpPr>
            <p:nvPr/>
          </p:nvSpPr>
          <p:spPr bwMode="auto">
            <a:xfrm>
              <a:off x="4928" y="3173"/>
              <a:ext cx="464" cy="451"/>
            </a:xfrm>
            <a:prstGeom prst="ellipse">
              <a:avLst/>
            </a:prstGeom>
            <a:solidFill>
              <a:schemeClr val="accent2"/>
            </a:solidFill>
            <a:ln w="12700">
              <a:solidFill>
                <a:schemeClr val="tx1"/>
              </a:solidFill>
              <a:round/>
              <a:headEnd/>
              <a:tailEnd/>
            </a:ln>
          </p:spPr>
          <p:txBody>
            <a:bodyPr wrap="none" anchor="ctr">
              <a:prstTxWarp prst="textNoShape">
                <a:avLst/>
              </a:prstTxWarp>
            </a:bodyPr>
            <a:lstStyle/>
            <a:p>
              <a:pPr algn="ctr" eaLnBrk="0" hangingPunct="0"/>
              <a:r>
                <a:rPr lang="en-US" sz="1200" b="1"/>
                <a:t>C’’</a:t>
              </a:r>
            </a:p>
          </p:txBody>
        </p:sp>
      </p:grpSp>
      <p:grpSp>
        <p:nvGrpSpPr>
          <p:cNvPr id="7" name="Group 88"/>
          <p:cNvGrpSpPr>
            <a:grpSpLocks/>
          </p:cNvGrpSpPr>
          <p:nvPr/>
        </p:nvGrpSpPr>
        <p:grpSpPr bwMode="auto">
          <a:xfrm>
            <a:off x="6477000" y="4381500"/>
            <a:ext cx="1587500" cy="1371600"/>
            <a:chOff x="1584" y="3128"/>
            <a:chExt cx="1000" cy="864"/>
          </a:xfrm>
        </p:grpSpPr>
        <p:grpSp>
          <p:nvGrpSpPr>
            <p:cNvPr id="8" name="Group 110"/>
            <p:cNvGrpSpPr>
              <a:grpSpLocks/>
            </p:cNvGrpSpPr>
            <p:nvPr/>
          </p:nvGrpSpPr>
          <p:grpSpPr bwMode="auto">
            <a:xfrm>
              <a:off x="2168" y="3344"/>
              <a:ext cx="416" cy="648"/>
              <a:chOff x="1616" y="3176"/>
              <a:chExt cx="416" cy="648"/>
            </a:xfrm>
          </p:grpSpPr>
          <p:sp>
            <p:nvSpPr>
              <p:cNvPr id="202795" name="Rectangle 111"/>
              <p:cNvSpPr>
                <a:spLocks noChangeArrowheads="1"/>
              </p:cNvSpPr>
              <p:nvPr/>
            </p:nvSpPr>
            <p:spPr bwMode="auto">
              <a:xfrm>
                <a:off x="1616" y="3176"/>
                <a:ext cx="416" cy="216"/>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C</a:t>
                </a:r>
                <a:endParaRPr lang="en-US" sz="1800" u="sng"/>
              </a:p>
            </p:txBody>
          </p:sp>
          <p:sp>
            <p:nvSpPr>
              <p:cNvPr id="202796" name="Rectangle 112"/>
              <p:cNvSpPr>
                <a:spLocks noChangeArrowheads="1"/>
              </p:cNvSpPr>
              <p:nvPr/>
            </p:nvSpPr>
            <p:spPr bwMode="auto">
              <a:xfrm>
                <a:off x="1616" y="3392"/>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1. C’</a:t>
                </a:r>
                <a:endParaRPr lang="en-US" sz="1800" u="sng"/>
              </a:p>
            </p:txBody>
          </p:sp>
          <p:sp>
            <p:nvSpPr>
              <p:cNvPr id="202797" name="Rectangle 113"/>
              <p:cNvSpPr>
                <a:spLocks noChangeArrowheads="1"/>
              </p:cNvSpPr>
              <p:nvPr/>
            </p:nvSpPr>
            <p:spPr bwMode="auto">
              <a:xfrm>
                <a:off x="1616" y="3608"/>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2. C’’</a:t>
                </a:r>
                <a:endParaRPr lang="en-US" sz="1800" u="sng"/>
              </a:p>
            </p:txBody>
          </p:sp>
        </p:grpSp>
        <p:grpSp>
          <p:nvGrpSpPr>
            <p:cNvPr id="9" name="Group 106"/>
            <p:cNvGrpSpPr>
              <a:grpSpLocks/>
            </p:cNvGrpSpPr>
            <p:nvPr/>
          </p:nvGrpSpPr>
          <p:grpSpPr bwMode="auto">
            <a:xfrm>
              <a:off x="1880" y="3240"/>
              <a:ext cx="416" cy="648"/>
              <a:chOff x="1616" y="3176"/>
              <a:chExt cx="416" cy="648"/>
            </a:xfrm>
          </p:grpSpPr>
          <p:sp>
            <p:nvSpPr>
              <p:cNvPr id="202792" name="Rectangle 107"/>
              <p:cNvSpPr>
                <a:spLocks noChangeArrowheads="1"/>
              </p:cNvSpPr>
              <p:nvPr/>
            </p:nvSpPr>
            <p:spPr bwMode="auto">
              <a:xfrm>
                <a:off x="1616" y="3176"/>
                <a:ext cx="416" cy="216"/>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B</a:t>
                </a:r>
                <a:endParaRPr lang="en-US" sz="1800" u="sng"/>
              </a:p>
            </p:txBody>
          </p:sp>
          <p:sp>
            <p:nvSpPr>
              <p:cNvPr id="202793" name="Rectangle 108"/>
              <p:cNvSpPr>
                <a:spLocks noChangeArrowheads="1"/>
              </p:cNvSpPr>
              <p:nvPr/>
            </p:nvSpPr>
            <p:spPr bwMode="auto">
              <a:xfrm>
                <a:off x="1616" y="3392"/>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1. B’</a:t>
                </a:r>
                <a:endParaRPr lang="en-US" sz="1800" u="sng"/>
              </a:p>
            </p:txBody>
          </p:sp>
          <p:sp>
            <p:nvSpPr>
              <p:cNvPr id="202794" name="Rectangle 109"/>
              <p:cNvSpPr>
                <a:spLocks noChangeArrowheads="1"/>
              </p:cNvSpPr>
              <p:nvPr/>
            </p:nvSpPr>
            <p:spPr bwMode="auto">
              <a:xfrm>
                <a:off x="1616" y="3608"/>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2. B’’</a:t>
                </a:r>
                <a:endParaRPr lang="en-US" sz="1800" u="sng"/>
              </a:p>
            </p:txBody>
          </p:sp>
        </p:grpSp>
        <p:grpSp>
          <p:nvGrpSpPr>
            <p:cNvPr id="10" name="Group 105"/>
            <p:cNvGrpSpPr>
              <a:grpSpLocks/>
            </p:cNvGrpSpPr>
            <p:nvPr/>
          </p:nvGrpSpPr>
          <p:grpSpPr bwMode="auto">
            <a:xfrm>
              <a:off x="1584" y="3128"/>
              <a:ext cx="416" cy="648"/>
              <a:chOff x="1616" y="3176"/>
              <a:chExt cx="416" cy="648"/>
            </a:xfrm>
          </p:grpSpPr>
          <p:sp>
            <p:nvSpPr>
              <p:cNvPr id="202789" name="Rectangle 102"/>
              <p:cNvSpPr>
                <a:spLocks noChangeArrowheads="1"/>
              </p:cNvSpPr>
              <p:nvPr/>
            </p:nvSpPr>
            <p:spPr bwMode="auto">
              <a:xfrm>
                <a:off x="1616" y="3176"/>
                <a:ext cx="416" cy="216"/>
              </a:xfrm>
              <a:prstGeom prst="rect">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A</a:t>
                </a:r>
                <a:endParaRPr lang="en-US" sz="1800" u="sng"/>
              </a:p>
            </p:txBody>
          </p:sp>
          <p:sp>
            <p:nvSpPr>
              <p:cNvPr id="202790" name="Rectangle 103"/>
              <p:cNvSpPr>
                <a:spLocks noChangeArrowheads="1"/>
              </p:cNvSpPr>
              <p:nvPr/>
            </p:nvSpPr>
            <p:spPr bwMode="auto">
              <a:xfrm>
                <a:off x="1616" y="3392"/>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1. A’</a:t>
                </a:r>
                <a:endParaRPr lang="en-US" sz="1800" u="sng"/>
              </a:p>
            </p:txBody>
          </p:sp>
          <p:sp>
            <p:nvSpPr>
              <p:cNvPr id="202791" name="Rectangle 104"/>
              <p:cNvSpPr>
                <a:spLocks noChangeArrowheads="1"/>
              </p:cNvSpPr>
              <p:nvPr/>
            </p:nvSpPr>
            <p:spPr bwMode="auto">
              <a:xfrm>
                <a:off x="1616" y="3608"/>
                <a:ext cx="416" cy="216"/>
              </a:xfrm>
              <a:prstGeom prst="rect">
                <a:avLst/>
              </a:prstGeom>
              <a:solidFill>
                <a:schemeClr val="bg1"/>
              </a:solidFill>
              <a:ln w="12700">
                <a:solidFill>
                  <a:schemeClr val="tx1"/>
                </a:solidFill>
                <a:miter lim="800000"/>
                <a:headEnd/>
                <a:tailEnd/>
              </a:ln>
            </p:spPr>
            <p:txBody>
              <a:bodyPr wrap="none" anchor="ctr">
                <a:prstTxWarp prst="textNoShape">
                  <a:avLst/>
                </a:prstTxWarp>
              </a:bodyPr>
              <a:lstStyle/>
              <a:p>
                <a:pPr eaLnBrk="0" hangingPunct="0"/>
                <a:r>
                  <a:rPr lang="en-US" sz="1800"/>
                  <a:t>2. A’’</a:t>
                </a:r>
                <a:endParaRPr lang="en-US" sz="1800" u="sng"/>
              </a:p>
            </p:txBody>
          </p:sp>
        </p:grpSp>
      </p:grpSp>
      <p:sp>
        <p:nvSpPr>
          <p:cNvPr id="202783" name="AutoShape 101"/>
          <p:cNvSpPr>
            <a:spLocks noChangeArrowheads="1"/>
          </p:cNvSpPr>
          <p:nvPr/>
        </p:nvSpPr>
        <p:spPr bwMode="auto">
          <a:xfrm>
            <a:off x="6946900" y="3632200"/>
            <a:ext cx="698500" cy="558800"/>
          </a:xfrm>
          <a:prstGeom prst="downArrow">
            <a:avLst>
              <a:gd name="adj1" fmla="val 50000"/>
              <a:gd name="adj2" fmla="val 25000"/>
            </a:avLst>
          </a:prstGeom>
          <a:solidFill>
            <a:srgbClr val="336699"/>
          </a:solidFill>
          <a:ln w="9525">
            <a:solidFill>
              <a:schemeClr val="tx1"/>
            </a:solidFill>
            <a:miter lim="800000"/>
            <a:headEnd/>
            <a:tailEnd/>
          </a:ln>
        </p:spPr>
        <p:txBody>
          <a:bodyPr wrap="none" anchor="ctr">
            <a:prstTxWarp prst="textNoShape">
              <a:avLst/>
            </a:prstTxWarp>
          </a:bodyPr>
          <a:lstStyle/>
          <a:p>
            <a:endParaRPr lang="en-US" b="1"/>
          </a:p>
        </p:txBody>
      </p:sp>
      <p:sp>
        <p:nvSpPr>
          <p:cNvPr id="202784" name="AutoShape 102"/>
          <p:cNvSpPr>
            <a:spLocks noChangeArrowheads="1"/>
          </p:cNvSpPr>
          <p:nvPr/>
        </p:nvSpPr>
        <p:spPr bwMode="auto">
          <a:xfrm>
            <a:off x="5549900" y="4686300"/>
            <a:ext cx="660400" cy="546100"/>
          </a:xfrm>
          <a:prstGeom prst="leftArrow">
            <a:avLst>
              <a:gd name="adj1" fmla="val 50000"/>
              <a:gd name="adj2" fmla="val 30233"/>
            </a:avLst>
          </a:prstGeom>
          <a:solidFill>
            <a:srgbClr val="336699"/>
          </a:solidFill>
          <a:ln w="9525">
            <a:solidFill>
              <a:schemeClr val="tx1"/>
            </a:solidFill>
            <a:miter lim="800000"/>
            <a:headEnd/>
            <a:tailEnd/>
          </a:ln>
        </p:spPr>
        <p:txBody>
          <a:bodyPr wrap="none" anchor="ctr">
            <a:prstTxWarp prst="textNoShape">
              <a:avLst/>
            </a:prstTxWarp>
          </a:bodyPr>
          <a:lstStyle/>
          <a:p>
            <a:endParaRPr lang="en-US" b="1"/>
          </a:p>
        </p:txBody>
      </p:sp>
      <p:sp>
        <p:nvSpPr>
          <p:cNvPr id="202785"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12F479EC-60B0-476B-B76F-5055F55C844D}" type="slidenum">
              <a:rPr lang="en-US" sz="1400"/>
              <a:pPr algn="r" eaLnBrk="0" hangingPunct="0"/>
              <a:t>228</a:t>
            </a:fld>
            <a:endParaRPr lang="en-US" sz="140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Footer Placeholder 3"/>
          <p:cNvSpPr txBox="1">
            <a:spLocks noGrp="1"/>
          </p:cNvSpPr>
          <p:nvPr/>
        </p:nvSpPr>
        <p:spPr bwMode="auto">
          <a:xfrm>
            <a:off x="6172200" y="6502400"/>
            <a:ext cx="2895600" cy="457200"/>
          </a:xfrm>
          <a:prstGeom prst="rect">
            <a:avLst/>
          </a:prstGeom>
          <a:noFill/>
          <a:ln w="12700">
            <a:noFill/>
            <a:miter lim="800000"/>
            <a:headEnd/>
            <a:tailEnd/>
          </a:ln>
        </p:spPr>
        <p:txBody>
          <a:bodyPr wrap="none">
            <a:prstTxWarp prst="textNoShape">
              <a:avLst/>
            </a:prstTxWarp>
          </a:bodyPr>
          <a:lstStyle/>
          <a:p>
            <a:pPr algn="r" eaLnBrk="0" hangingPunct="0"/>
            <a:fld id="{D7866943-6B59-4C99-96EC-15332FB638F4}" type="slidenum">
              <a:rPr lang="en-US" sz="1400"/>
              <a:pPr algn="r" eaLnBrk="0" hangingPunct="0"/>
              <a:t>229</a:t>
            </a:fld>
            <a:endParaRPr lang="en-US" sz="1400"/>
          </a:p>
        </p:txBody>
      </p:sp>
      <p:sp>
        <p:nvSpPr>
          <p:cNvPr id="204802" name="Rectangle 2"/>
          <p:cNvSpPr>
            <a:spLocks noGrp="1" noChangeArrowheads="1"/>
          </p:cNvSpPr>
          <p:nvPr>
            <p:ph type="title" idx="4294967295"/>
          </p:nvPr>
        </p:nvSpPr>
        <p:spPr/>
        <p:txBody>
          <a:bodyPr/>
          <a:lstStyle/>
          <a:p>
            <a:r>
              <a:rPr lang="en-US"/>
              <a:t>Experimental Evaluation of CORFU</a:t>
            </a:r>
          </a:p>
        </p:txBody>
      </p:sp>
      <p:sp>
        <p:nvSpPr>
          <p:cNvPr id="204803" name="Rectangle 3"/>
          <p:cNvSpPr>
            <a:spLocks noGrp="1" noChangeArrowheads="1"/>
          </p:cNvSpPr>
          <p:nvPr>
            <p:ph type="body" idx="4294967295"/>
          </p:nvPr>
        </p:nvSpPr>
        <p:spPr>
          <a:xfrm>
            <a:off x="400050" y="1117600"/>
            <a:ext cx="3959225" cy="4738688"/>
          </a:xfrm>
        </p:spPr>
        <p:txBody>
          <a:bodyPr/>
          <a:lstStyle/>
          <a:p>
            <a:pPr marL="342900" indent="-342900">
              <a:buFont typeface="Wingdings" pitchFamily="-123" charset="2"/>
              <a:buNone/>
            </a:pPr>
            <a:r>
              <a:rPr lang="en-US" b="1"/>
              <a:t>Testing Environment</a:t>
            </a:r>
            <a:endParaRPr lang="en-US" sz="1800"/>
          </a:p>
          <a:p>
            <a:pPr marL="342900" indent="-342900">
              <a:spcBef>
                <a:spcPct val="25000"/>
              </a:spcBef>
            </a:pPr>
            <a:r>
              <a:rPr lang="en-US" sz="1800"/>
              <a:t>ISISLab LAN virtualization environment</a:t>
            </a:r>
          </a:p>
          <a:p>
            <a:pPr marL="342900" indent="-342900">
              <a:spcBef>
                <a:spcPct val="25000"/>
              </a:spcBef>
            </a:pPr>
            <a:r>
              <a:rPr lang="en-US" sz="1800">
                <a:ea typeface="MS Pゴシック" charset="0"/>
                <a:cs typeface="MS Pゴシック" charset="0"/>
              </a:rPr>
              <a:t>Identical blades with two 2.8GHz Xeon CPUs, 1 GB of RAM, 40 GB HDD, &amp; 4 Gbps network interfaces (only one CPU used by kernel)</a:t>
            </a:r>
          </a:p>
          <a:p>
            <a:pPr marL="342900" indent="-342900">
              <a:spcBef>
                <a:spcPct val="25000"/>
              </a:spcBef>
            </a:pPr>
            <a:r>
              <a:rPr lang="en-US" sz="1800">
                <a:ea typeface="MS Pゴシック" charset="0"/>
                <a:cs typeface="MS Pゴシック" charset="0"/>
              </a:rPr>
              <a:t>Fedora Core 6 linux with rt11 real-time kernel patches</a:t>
            </a:r>
          </a:p>
          <a:p>
            <a:pPr marL="342900" indent="-342900">
              <a:spcBef>
                <a:spcPct val="25000"/>
              </a:spcBef>
            </a:pPr>
            <a:r>
              <a:rPr lang="en-US" sz="1800">
                <a:ea typeface="MS Pゴシック" charset="0"/>
                <a:cs typeface="MS Pゴシック" charset="0"/>
              </a:rPr>
              <a:t>Compiler gcc 3.4.6</a:t>
            </a:r>
          </a:p>
          <a:p>
            <a:pPr marL="342900" indent="-342900">
              <a:spcBef>
                <a:spcPct val="25000"/>
              </a:spcBef>
            </a:pPr>
            <a:r>
              <a:rPr lang="en-US" sz="1800">
                <a:ea typeface="MS Pゴシック" charset="0"/>
                <a:cs typeface="MS Pゴシック" charset="0"/>
              </a:rPr>
              <a:t>CORBA Implementation: TAO branch based on version 1.6.8 with FLARe</a:t>
            </a:r>
          </a:p>
          <a:p>
            <a:pPr marL="342900" indent="-342900">
              <a:spcBef>
                <a:spcPct val="25000"/>
              </a:spcBef>
            </a:pPr>
            <a:r>
              <a:rPr lang="en-US" sz="1800">
                <a:ea typeface="MS Pゴシック" charset="0"/>
                <a:cs typeface="MS Pゴシック" charset="0"/>
              </a:rPr>
              <a:t>CCM Implementation: CIAO branch based on version 0.6.8 with CORFU additions</a:t>
            </a:r>
            <a:endParaRPr lang="en-US" sz="2800">
              <a:ea typeface="MS Pゴシック" charset="0"/>
              <a:cs typeface="MS Pゴシック" charset="0"/>
            </a:endParaRPr>
          </a:p>
        </p:txBody>
      </p:sp>
      <p:pic>
        <p:nvPicPr>
          <p:cNvPr id="204804" name="Picture 4"/>
          <p:cNvPicPr>
            <a:picLocks noChangeAspect="1" noChangeArrowheads="1"/>
          </p:cNvPicPr>
          <p:nvPr/>
        </p:nvPicPr>
        <p:blipFill>
          <a:blip r:embed="rId3" cstate="print"/>
          <a:srcRect l="3978" r="46704"/>
          <a:stretch>
            <a:fillRect/>
          </a:stretch>
        </p:blipFill>
        <p:spPr bwMode="auto">
          <a:xfrm>
            <a:off x="4775200" y="1168400"/>
            <a:ext cx="3609975" cy="4991100"/>
          </a:xfrm>
          <a:prstGeom prst="rect">
            <a:avLst/>
          </a:prstGeom>
          <a:noFill/>
          <a:ln w="9525">
            <a:noFill/>
            <a:miter lim="800000"/>
            <a:headEnd/>
            <a:tailEnd/>
          </a:ln>
        </p:spPr>
      </p:pic>
      <p:sp>
        <p:nvSpPr>
          <p:cNvPr id="204805" name="Rectangle 5"/>
          <p:cNvSpPr>
            <a:spLocks noChangeArrowheads="1"/>
          </p:cNvSpPr>
          <p:nvPr/>
        </p:nvSpPr>
        <p:spPr bwMode="auto">
          <a:xfrm>
            <a:off x="4711700" y="1117600"/>
            <a:ext cx="1397000" cy="254000"/>
          </a:xfrm>
          <a:prstGeom prst="rect">
            <a:avLst/>
          </a:prstGeom>
          <a:solidFill>
            <a:schemeClr val="bg1"/>
          </a:solidFill>
          <a:ln w="12700">
            <a:noFill/>
            <a:miter lim="800000"/>
            <a:headEnd/>
            <a:tailEnd/>
          </a:ln>
        </p:spPr>
        <p:txBody>
          <a:bodyPr wrap="none" anchor="ctr">
            <a:prstTxWarp prst="textNoShape">
              <a:avLst/>
            </a:prstTxWarp>
          </a:bodyPr>
          <a:lstStyle/>
          <a:p>
            <a:pPr eaLnBrk="0" hangingPunct="0"/>
            <a:endParaRPr lang="en-US" sz="1800" u="sn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8"/>
          <p:cNvSpPr>
            <a:spLocks noGrp="1" noChangeArrowheads="1"/>
          </p:cNvSpPr>
          <p:nvPr>
            <p:ph type="sldNum" sz="quarter" idx="12"/>
          </p:nvPr>
        </p:nvSpPr>
        <p:spPr>
          <a:noFill/>
        </p:spPr>
        <p:txBody>
          <a:bodyPr/>
          <a:lstStyle/>
          <a:p>
            <a:fld id="{580BBC22-C096-4E93-A9E6-9E1E1E86BB9B}" type="slidenum">
              <a:rPr lang="en-US" smtClean="0"/>
              <a:pPr/>
              <a:t>23</a:t>
            </a:fld>
            <a:endParaRPr lang="en-US" smtClean="0"/>
          </a:p>
        </p:txBody>
      </p:sp>
      <p:sp>
        <p:nvSpPr>
          <p:cNvPr id="29699"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t>Challenges in Deployment of Fault-tolerant DRE Systems</a:t>
            </a:r>
          </a:p>
        </p:txBody>
      </p:sp>
      <p:sp>
        <p:nvSpPr>
          <p:cNvPr id="18" name="Text Box 2"/>
          <p:cNvSpPr txBox="1">
            <a:spLocks noChangeArrowheads="1"/>
          </p:cNvSpPr>
          <p:nvPr/>
        </p:nvSpPr>
        <p:spPr bwMode="auto">
          <a:xfrm>
            <a:off x="0" y="457200"/>
            <a:ext cx="9144000" cy="2400627"/>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Ad-hoc allocation of applications &amp; replicas could provide FT</a:t>
            </a:r>
          </a:p>
          <a:p>
            <a:pPr marL="631825" lvl="1" indent="-174625" algn="l" eaLnBrk="0" hangingPunct="0">
              <a:spcBef>
                <a:spcPct val="30000"/>
              </a:spcBef>
              <a:buFontTx/>
              <a:buChar char="•"/>
              <a:defRPr/>
            </a:pPr>
            <a:r>
              <a:rPr lang="en-US" sz="2000" dirty="0">
                <a:latin typeface="+mn-lt"/>
              </a:rPr>
              <a:t>could lead to resource </a:t>
            </a:r>
            <a:r>
              <a:rPr lang="en-US" sz="2000" dirty="0" smtClean="0">
                <a:latin typeface="+mn-lt"/>
              </a:rPr>
              <a:t>minimization, however,</a:t>
            </a:r>
            <a:endParaRPr lang="en-US" sz="2000" dirty="0">
              <a:latin typeface="+mn-lt"/>
            </a:endParaRPr>
          </a:p>
          <a:p>
            <a:pPr marL="1089025" lvl="2" indent="-174625" algn="l" eaLnBrk="0" hangingPunct="0">
              <a:spcBef>
                <a:spcPct val="30000"/>
              </a:spcBef>
              <a:buFontTx/>
              <a:buChar char="•"/>
              <a:defRPr/>
            </a:pPr>
            <a:r>
              <a:rPr lang="en-US" sz="2000" dirty="0" smtClean="0">
                <a:latin typeface="+mn-lt"/>
              </a:rPr>
              <a:t>system </a:t>
            </a:r>
            <a:r>
              <a:rPr lang="en-US" sz="2000" dirty="0">
                <a:latin typeface="+mn-lt"/>
              </a:rPr>
              <a:t>might not be schedulable</a:t>
            </a:r>
          </a:p>
          <a:p>
            <a:pPr marL="631825" lvl="1" indent="-174625" algn="l" eaLnBrk="0" hangingPunct="0">
              <a:spcBef>
                <a:spcPct val="30000"/>
              </a:spcBef>
              <a:buFontTx/>
              <a:buChar char="•"/>
              <a:defRPr/>
            </a:pPr>
            <a:r>
              <a:rPr lang="en-US" sz="2000" dirty="0">
                <a:latin typeface="+mn-lt"/>
              </a:rPr>
              <a:t>could lead to system schedulability &amp; high </a:t>
            </a:r>
            <a:r>
              <a:rPr lang="en-US" sz="2000" dirty="0" smtClean="0">
                <a:latin typeface="+mn-lt"/>
              </a:rPr>
              <a:t>availability, however,</a:t>
            </a:r>
            <a:endParaRPr lang="en-US" sz="2000" dirty="0">
              <a:latin typeface="+mn-lt"/>
            </a:endParaRPr>
          </a:p>
          <a:p>
            <a:pPr marL="1089025" lvl="2" indent="-174625" algn="l" eaLnBrk="0" hangingPunct="0">
              <a:spcBef>
                <a:spcPct val="30000"/>
              </a:spcBef>
              <a:buFontTx/>
              <a:buChar char="•"/>
              <a:defRPr/>
            </a:pPr>
            <a:r>
              <a:rPr lang="en-US" sz="2000" dirty="0" smtClean="0">
                <a:latin typeface="+mn-lt"/>
              </a:rPr>
              <a:t>could </a:t>
            </a:r>
            <a:r>
              <a:rPr lang="en-US" sz="2000" dirty="0">
                <a:latin typeface="+mn-lt"/>
              </a:rPr>
              <a:t>miss collocation </a:t>
            </a:r>
            <a:r>
              <a:rPr lang="en-US" sz="2000" dirty="0" smtClean="0">
                <a:latin typeface="+mn-lt"/>
              </a:rPr>
              <a:t>opportunities =&gt; performance suffers</a:t>
            </a:r>
          </a:p>
          <a:p>
            <a:pPr marL="1089025" lvl="2" indent="-174625" algn="l" eaLnBrk="0" hangingPunct="0">
              <a:spcBef>
                <a:spcPct val="30000"/>
              </a:spcBef>
              <a:buFontTx/>
              <a:buChar char="•"/>
              <a:defRPr/>
            </a:pPr>
            <a:r>
              <a:rPr lang="en-US" sz="2000" dirty="0" smtClean="0">
                <a:latin typeface="+mn-lt"/>
              </a:rPr>
              <a:t>could cause inefficient </a:t>
            </a:r>
            <a:r>
              <a:rPr lang="en-US" sz="2000" dirty="0">
                <a:latin typeface="+mn-lt"/>
              </a:rPr>
              <a:t>resource utilization</a:t>
            </a:r>
          </a:p>
        </p:txBody>
      </p:sp>
      <p:pic>
        <p:nvPicPr>
          <p:cNvPr id="29701" name="Picture 2"/>
          <p:cNvPicPr>
            <a:picLocks noChangeAspect="1" noChangeArrowheads="1"/>
          </p:cNvPicPr>
          <p:nvPr/>
        </p:nvPicPr>
        <p:blipFill>
          <a:blip r:embed="rId3" cstate="print"/>
          <a:srcRect/>
          <a:stretch>
            <a:fillRect/>
          </a:stretch>
        </p:blipFill>
        <p:spPr bwMode="auto">
          <a:xfrm>
            <a:off x="2743200" y="2819400"/>
            <a:ext cx="5543550" cy="3552825"/>
          </a:xfrm>
          <a:prstGeom prst="rect">
            <a:avLst/>
          </a:prstGeom>
          <a:noFill/>
          <a:ln w="38100" algn="ctr">
            <a:noFill/>
            <a:miter lim="800000"/>
            <a:headEnd/>
            <a:tailEnd/>
          </a:ln>
        </p:spPr>
      </p:pic>
      <p:sp>
        <p:nvSpPr>
          <p:cNvPr id="29702" name="AutoShape 60"/>
          <p:cNvSpPr>
            <a:spLocks noChangeArrowheads="1"/>
          </p:cNvSpPr>
          <p:nvPr/>
        </p:nvSpPr>
        <p:spPr bwMode="auto">
          <a:xfrm>
            <a:off x="457200" y="5638800"/>
            <a:ext cx="2438400" cy="830263"/>
          </a:xfrm>
          <a:prstGeom prst="wedgeRectCallout">
            <a:avLst>
              <a:gd name="adj1" fmla="val 110477"/>
              <a:gd name="adj2" fmla="val 11782"/>
            </a:avLst>
          </a:prstGeom>
          <a:solidFill>
            <a:srgbClr val="FFFFCC"/>
          </a:solidFill>
          <a:ln w="12700">
            <a:solidFill>
              <a:schemeClr val="tx1"/>
            </a:solidFill>
            <a:miter lim="800000"/>
            <a:headEnd/>
            <a:tailEnd/>
          </a:ln>
        </p:spPr>
        <p:txBody>
          <a:bodyPr anchor="ctr"/>
          <a:lstStyle/>
          <a:p>
            <a:pPr eaLnBrk="0" hangingPunct="0"/>
            <a:r>
              <a:rPr lang="en-US" sz="1800"/>
              <a:t>A good FT solution – but not a resource efficient RT solution</a:t>
            </a: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idx="4294967295"/>
          </p:nvPr>
        </p:nvSpPr>
        <p:spPr/>
        <p:txBody>
          <a:bodyPr/>
          <a:lstStyle/>
          <a:p>
            <a:r>
              <a:rPr lang="en-US"/>
              <a:t>Experimental Evaluation of CORFU</a:t>
            </a:r>
          </a:p>
        </p:txBody>
      </p:sp>
      <p:grpSp>
        <p:nvGrpSpPr>
          <p:cNvPr id="2" name="Group 32"/>
          <p:cNvGrpSpPr>
            <a:grpSpLocks/>
          </p:cNvGrpSpPr>
          <p:nvPr/>
        </p:nvGrpSpPr>
        <p:grpSpPr bwMode="auto">
          <a:xfrm>
            <a:off x="5280025" y="1701800"/>
            <a:ext cx="3089275" cy="1892300"/>
            <a:chOff x="3326" y="1072"/>
            <a:chExt cx="1946" cy="1192"/>
          </a:xfrm>
        </p:grpSpPr>
        <p:sp>
          <p:nvSpPr>
            <p:cNvPr id="206854" name="Rectangle 4"/>
            <p:cNvSpPr>
              <a:spLocks noChangeArrowheads="1"/>
            </p:cNvSpPr>
            <p:nvPr/>
          </p:nvSpPr>
          <p:spPr bwMode="auto">
            <a:xfrm flipH="1">
              <a:off x="3352" y="1392"/>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client</a:t>
              </a:r>
            </a:p>
          </p:txBody>
        </p:sp>
        <p:sp>
          <p:nvSpPr>
            <p:cNvPr id="206855" name="Rectangle 5"/>
            <p:cNvSpPr>
              <a:spLocks noChangeArrowheads="1"/>
            </p:cNvSpPr>
            <p:nvPr/>
          </p:nvSpPr>
          <p:spPr bwMode="auto">
            <a:xfrm flipH="1">
              <a:off x="4658" y="1072"/>
              <a:ext cx="606"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primary</a:t>
              </a:r>
            </a:p>
          </p:txBody>
        </p:sp>
        <p:sp>
          <p:nvSpPr>
            <p:cNvPr id="206856" name="Rectangle 6"/>
            <p:cNvSpPr>
              <a:spLocks noChangeArrowheads="1"/>
            </p:cNvSpPr>
            <p:nvPr/>
          </p:nvSpPr>
          <p:spPr bwMode="auto">
            <a:xfrm flipH="1">
              <a:off x="4665" y="1744"/>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backup</a:t>
              </a:r>
            </a:p>
          </p:txBody>
        </p:sp>
        <p:cxnSp>
          <p:nvCxnSpPr>
            <p:cNvPr id="206857" name="AutoShape 7"/>
            <p:cNvCxnSpPr>
              <a:cxnSpLocks noChangeShapeType="1"/>
              <a:stCxn id="206854" idx="1"/>
              <a:endCxn id="206855" idx="3"/>
            </p:cNvCxnSpPr>
            <p:nvPr/>
          </p:nvCxnSpPr>
          <p:spPr bwMode="auto">
            <a:xfrm flipV="1">
              <a:off x="3960" y="1331"/>
              <a:ext cx="698" cy="320"/>
            </a:xfrm>
            <a:prstGeom prst="bentConnector3">
              <a:avLst>
                <a:gd name="adj1" fmla="val 49856"/>
              </a:avLst>
            </a:prstGeom>
            <a:noFill/>
            <a:ln w="19050">
              <a:solidFill>
                <a:schemeClr val="tx1"/>
              </a:solidFill>
              <a:miter lim="800000"/>
              <a:headEnd/>
              <a:tailEnd type="triangle" w="med" len="med"/>
            </a:ln>
          </p:spPr>
        </p:cxnSp>
        <p:cxnSp>
          <p:nvCxnSpPr>
            <p:cNvPr id="206858" name="AutoShape 8"/>
            <p:cNvCxnSpPr>
              <a:cxnSpLocks noChangeShapeType="1"/>
              <a:stCxn id="206854" idx="1"/>
              <a:endCxn id="206856" idx="3"/>
            </p:cNvCxnSpPr>
            <p:nvPr/>
          </p:nvCxnSpPr>
          <p:spPr bwMode="auto">
            <a:xfrm>
              <a:off x="3960" y="1651"/>
              <a:ext cx="706" cy="352"/>
            </a:xfrm>
            <a:prstGeom prst="bentConnector3">
              <a:avLst>
                <a:gd name="adj1" fmla="val 49856"/>
              </a:avLst>
            </a:prstGeom>
            <a:noFill/>
            <a:ln w="19050">
              <a:solidFill>
                <a:schemeClr val="tx1"/>
              </a:solidFill>
              <a:prstDash val="dash"/>
              <a:miter lim="800000"/>
              <a:headEnd/>
              <a:tailEnd type="triangle" w="med" len="med"/>
            </a:ln>
          </p:spPr>
        </p:cxnSp>
        <p:sp>
          <p:nvSpPr>
            <p:cNvPr id="206859" name="Text Box 16"/>
            <p:cNvSpPr txBox="1">
              <a:spLocks noChangeArrowheads="1"/>
            </p:cNvSpPr>
            <p:nvPr/>
          </p:nvSpPr>
          <p:spPr bwMode="auto">
            <a:xfrm>
              <a:off x="3326" y="1163"/>
              <a:ext cx="116" cy="231"/>
            </a:xfrm>
            <a:prstGeom prst="rect">
              <a:avLst/>
            </a:prstGeom>
            <a:noFill/>
            <a:ln w="12700">
              <a:noFill/>
              <a:miter lim="800000"/>
              <a:headEnd/>
              <a:tailEnd/>
            </a:ln>
          </p:spPr>
          <p:txBody>
            <a:bodyPr wrap="none">
              <a:prstTxWarp prst="textNoShape">
                <a:avLst/>
              </a:prstTxWarp>
              <a:spAutoFit/>
            </a:bodyPr>
            <a:lstStyle/>
            <a:p>
              <a:pPr eaLnBrk="0" hangingPunct="0"/>
              <a:endParaRPr lang="en-US" sz="1800"/>
            </a:p>
          </p:txBody>
        </p:sp>
      </p:grpSp>
      <p:sp>
        <p:nvSpPr>
          <p:cNvPr id="206851" name="Rectangle 28"/>
          <p:cNvSpPr>
            <a:spLocks noChangeArrowheads="1"/>
          </p:cNvSpPr>
          <p:nvPr/>
        </p:nvSpPr>
        <p:spPr bwMode="auto">
          <a:xfrm>
            <a:off x="195263" y="995363"/>
            <a:ext cx="5097462" cy="396875"/>
          </a:xfrm>
          <a:prstGeom prst="rect">
            <a:avLst/>
          </a:prstGeom>
          <a:noFill/>
          <a:ln w="9525">
            <a:noFill/>
            <a:miter lim="800000"/>
            <a:headEnd/>
            <a:tailEnd/>
          </a:ln>
        </p:spPr>
        <p:txBody>
          <a:bodyPr wrap="none">
            <a:prstTxWarp prst="textNoShape">
              <a:avLst/>
            </a:prstTxWarp>
            <a:spAutoFit/>
          </a:bodyPr>
          <a:lstStyle/>
          <a:p>
            <a:r>
              <a:rPr lang="en-US" sz="2000" b="1"/>
              <a:t>Experiment 1</a:t>
            </a:r>
            <a:r>
              <a:rPr lang="en-US" sz="2000"/>
              <a:t> - Overhead of Client Failover</a:t>
            </a:r>
          </a:p>
        </p:txBody>
      </p:sp>
      <p:sp>
        <p:nvSpPr>
          <p:cNvPr id="265248" name="AutoShape 34"/>
          <p:cNvSpPr>
            <a:spLocks noChangeArrowheads="1"/>
          </p:cNvSpPr>
          <p:nvPr/>
        </p:nvSpPr>
        <p:spPr bwMode="auto">
          <a:xfrm>
            <a:off x="1943100" y="3187700"/>
            <a:ext cx="2882900" cy="1397000"/>
          </a:xfrm>
          <a:prstGeom prst="wedgeRectCallout">
            <a:avLst>
              <a:gd name="adj1" fmla="val 73074"/>
              <a:gd name="adj2" fmla="val -67954"/>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a:t>Replicated Server is called periodically by a client </a:t>
            </a:r>
          </a:p>
          <a:p>
            <a:pPr algn="ctr">
              <a:defRPr/>
            </a:pPr>
            <a:r>
              <a:rPr lang="en-US" sz="1800"/>
              <a:t>(period = 200 ms)</a:t>
            </a:r>
          </a:p>
        </p:txBody>
      </p:sp>
      <p:sp>
        <p:nvSpPr>
          <p:cNvPr id="206853"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BEDB0FE1-703A-4245-A961-DC287B6C2691}" type="slidenum">
              <a:rPr lang="en-US" sz="1400"/>
              <a:pPr algn="r" eaLnBrk="0" hangingPunct="0"/>
              <a:t>230</a:t>
            </a:fld>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48"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ChangeArrowheads="1"/>
          </p:cNvSpPr>
          <p:nvPr>
            <p:ph type="title" idx="4294967295"/>
          </p:nvPr>
        </p:nvSpPr>
        <p:spPr/>
        <p:txBody>
          <a:bodyPr/>
          <a:lstStyle/>
          <a:p>
            <a:r>
              <a:rPr lang="en-US"/>
              <a:t>Experimental Evaluation of CORFU</a:t>
            </a:r>
          </a:p>
        </p:txBody>
      </p:sp>
      <p:sp>
        <p:nvSpPr>
          <p:cNvPr id="208898" name="Rectangle 3"/>
          <p:cNvSpPr>
            <a:spLocks noGrp="1" noChangeArrowheads="1"/>
          </p:cNvSpPr>
          <p:nvPr>
            <p:ph type="body" idx="4294967295"/>
          </p:nvPr>
        </p:nvSpPr>
        <p:spPr>
          <a:xfrm>
            <a:off x="184150" y="1638300"/>
            <a:ext cx="4594225" cy="641350"/>
          </a:xfrm>
        </p:spPr>
        <p:txBody>
          <a:bodyPr/>
          <a:lstStyle/>
          <a:p>
            <a:pPr marL="381000" indent="-381000">
              <a:buFont typeface="Arial" pitchFamily="-123" charset="0"/>
              <a:buAutoNum type="arabicPeriod"/>
            </a:pPr>
            <a:r>
              <a:rPr lang="en-US"/>
              <a:t>Two Setups: CORBA 2.x based </a:t>
            </a:r>
            <a:r>
              <a:rPr lang="en-US" smtClean="0"/>
              <a:t>executables &amp; components</a:t>
            </a:r>
            <a:endParaRPr lang="en-US"/>
          </a:p>
        </p:txBody>
      </p:sp>
      <p:grpSp>
        <p:nvGrpSpPr>
          <p:cNvPr id="2" name="Group 32"/>
          <p:cNvGrpSpPr>
            <a:grpSpLocks/>
          </p:cNvGrpSpPr>
          <p:nvPr/>
        </p:nvGrpSpPr>
        <p:grpSpPr bwMode="auto">
          <a:xfrm>
            <a:off x="5280025" y="1701800"/>
            <a:ext cx="3089275" cy="1892300"/>
            <a:chOff x="3326" y="1072"/>
            <a:chExt cx="1946" cy="1192"/>
          </a:xfrm>
        </p:grpSpPr>
        <p:sp>
          <p:nvSpPr>
            <p:cNvPr id="208903" name="Rectangle 4"/>
            <p:cNvSpPr>
              <a:spLocks noChangeArrowheads="1"/>
            </p:cNvSpPr>
            <p:nvPr/>
          </p:nvSpPr>
          <p:spPr bwMode="auto">
            <a:xfrm flipH="1">
              <a:off x="3352" y="1392"/>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client</a:t>
              </a:r>
            </a:p>
          </p:txBody>
        </p:sp>
        <p:sp>
          <p:nvSpPr>
            <p:cNvPr id="208904" name="Rectangle 5"/>
            <p:cNvSpPr>
              <a:spLocks noChangeArrowheads="1"/>
            </p:cNvSpPr>
            <p:nvPr/>
          </p:nvSpPr>
          <p:spPr bwMode="auto">
            <a:xfrm flipH="1">
              <a:off x="4658" y="1072"/>
              <a:ext cx="606"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primary</a:t>
              </a:r>
            </a:p>
          </p:txBody>
        </p:sp>
        <p:sp>
          <p:nvSpPr>
            <p:cNvPr id="208905" name="Rectangle 6"/>
            <p:cNvSpPr>
              <a:spLocks noChangeArrowheads="1"/>
            </p:cNvSpPr>
            <p:nvPr/>
          </p:nvSpPr>
          <p:spPr bwMode="auto">
            <a:xfrm flipH="1">
              <a:off x="4665" y="1744"/>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backup</a:t>
              </a:r>
            </a:p>
          </p:txBody>
        </p:sp>
        <p:cxnSp>
          <p:nvCxnSpPr>
            <p:cNvPr id="208906" name="AutoShape 7"/>
            <p:cNvCxnSpPr>
              <a:cxnSpLocks noChangeShapeType="1"/>
              <a:stCxn id="208903" idx="1"/>
              <a:endCxn id="208904" idx="3"/>
            </p:cNvCxnSpPr>
            <p:nvPr/>
          </p:nvCxnSpPr>
          <p:spPr bwMode="auto">
            <a:xfrm flipV="1">
              <a:off x="3960" y="1331"/>
              <a:ext cx="698" cy="320"/>
            </a:xfrm>
            <a:prstGeom prst="bentConnector3">
              <a:avLst>
                <a:gd name="adj1" fmla="val 49856"/>
              </a:avLst>
            </a:prstGeom>
            <a:noFill/>
            <a:ln w="19050">
              <a:solidFill>
                <a:schemeClr val="tx1"/>
              </a:solidFill>
              <a:miter lim="800000"/>
              <a:headEnd/>
              <a:tailEnd type="triangle" w="med" len="med"/>
            </a:ln>
          </p:spPr>
        </p:cxnSp>
        <p:cxnSp>
          <p:nvCxnSpPr>
            <p:cNvPr id="208907" name="AutoShape 8"/>
            <p:cNvCxnSpPr>
              <a:cxnSpLocks noChangeShapeType="1"/>
              <a:stCxn id="208903" idx="1"/>
              <a:endCxn id="208905" idx="3"/>
            </p:cNvCxnSpPr>
            <p:nvPr/>
          </p:nvCxnSpPr>
          <p:spPr bwMode="auto">
            <a:xfrm>
              <a:off x="3960" y="1651"/>
              <a:ext cx="706" cy="352"/>
            </a:xfrm>
            <a:prstGeom prst="bentConnector3">
              <a:avLst>
                <a:gd name="adj1" fmla="val 49856"/>
              </a:avLst>
            </a:prstGeom>
            <a:noFill/>
            <a:ln w="19050">
              <a:solidFill>
                <a:schemeClr val="tx1"/>
              </a:solidFill>
              <a:prstDash val="dash"/>
              <a:miter lim="800000"/>
              <a:headEnd/>
              <a:tailEnd type="triangle" w="med" len="med"/>
            </a:ln>
          </p:spPr>
        </p:cxnSp>
        <p:sp>
          <p:nvSpPr>
            <p:cNvPr id="208908" name="Text Box 16"/>
            <p:cNvSpPr txBox="1">
              <a:spLocks noChangeArrowheads="1"/>
            </p:cNvSpPr>
            <p:nvPr/>
          </p:nvSpPr>
          <p:spPr bwMode="auto">
            <a:xfrm>
              <a:off x="3326" y="1163"/>
              <a:ext cx="116" cy="231"/>
            </a:xfrm>
            <a:prstGeom prst="rect">
              <a:avLst/>
            </a:prstGeom>
            <a:noFill/>
            <a:ln w="12700">
              <a:noFill/>
              <a:miter lim="800000"/>
              <a:headEnd/>
              <a:tailEnd/>
            </a:ln>
          </p:spPr>
          <p:txBody>
            <a:bodyPr wrap="none">
              <a:prstTxWarp prst="textNoShape">
                <a:avLst/>
              </a:prstTxWarp>
              <a:spAutoFit/>
            </a:bodyPr>
            <a:lstStyle/>
            <a:p>
              <a:pPr eaLnBrk="0" hangingPunct="0"/>
              <a:endParaRPr lang="en-US" sz="1800"/>
            </a:p>
          </p:txBody>
        </p:sp>
      </p:grpSp>
      <p:sp>
        <p:nvSpPr>
          <p:cNvPr id="208900" name="Rectangle 28"/>
          <p:cNvSpPr>
            <a:spLocks noChangeArrowheads="1"/>
          </p:cNvSpPr>
          <p:nvPr/>
        </p:nvSpPr>
        <p:spPr bwMode="auto">
          <a:xfrm>
            <a:off x="195263" y="995363"/>
            <a:ext cx="5097462" cy="396875"/>
          </a:xfrm>
          <a:prstGeom prst="rect">
            <a:avLst/>
          </a:prstGeom>
          <a:noFill/>
          <a:ln w="9525">
            <a:noFill/>
            <a:miter lim="800000"/>
            <a:headEnd/>
            <a:tailEnd/>
          </a:ln>
        </p:spPr>
        <p:txBody>
          <a:bodyPr wrap="none">
            <a:prstTxWarp prst="textNoShape">
              <a:avLst/>
            </a:prstTxWarp>
            <a:spAutoFit/>
          </a:bodyPr>
          <a:lstStyle/>
          <a:p>
            <a:r>
              <a:rPr lang="en-US" sz="2000" b="1"/>
              <a:t>Experiment 1</a:t>
            </a:r>
            <a:r>
              <a:rPr lang="en-US" sz="2000"/>
              <a:t> - Overhead of Client Failover</a:t>
            </a:r>
          </a:p>
        </p:txBody>
      </p:sp>
      <p:sp>
        <p:nvSpPr>
          <p:cNvPr id="273423" name="AutoShape 33"/>
          <p:cNvSpPr>
            <a:spLocks noChangeArrowheads="1"/>
          </p:cNvSpPr>
          <p:nvPr/>
        </p:nvSpPr>
        <p:spPr bwMode="auto">
          <a:xfrm>
            <a:off x="5651500" y="4356100"/>
            <a:ext cx="2984500" cy="1104900"/>
          </a:xfrm>
          <a:prstGeom prst="wedgeRectCallout">
            <a:avLst>
              <a:gd name="adj1" fmla="val 19949"/>
              <a:gd name="adj2" fmla="val -207185"/>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a:t>CUTS CPU Worker on the server side</a:t>
            </a:r>
          </a:p>
          <a:p>
            <a:pPr algn="ctr">
              <a:defRPr/>
            </a:pPr>
            <a:r>
              <a:rPr lang="en-US" sz="1800"/>
              <a:t>(execution time = 20 ms)</a:t>
            </a:r>
          </a:p>
        </p:txBody>
      </p:sp>
      <p:sp>
        <p:nvSpPr>
          <p:cNvPr id="208902" name="Footer Placeholder 3"/>
          <p:cNvSpPr txBox="1">
            <a:spLocks noGrp="1"/>
          </p:cNvSpPr>
          <p:nvPr/>
        </p:nvSpPr>
        <p:spPr bwMode="auto">
          <a:xfrm>
            <a:off x="8394700" y="6502400"/>
            <a:ext cx="673100" cy="355600"/>
          </a:xfrm>
          <a:prstGeom prst="rect">
            <a:avLst/>
          </a:prstGeom>
          <a:noFill/>
          <a:ln w="12700">
            <a:noFill/>
            <a:miter lim="800000"/>
            <a:headEnd/>
            <a:tailEnd/>
          </a:ln>
        </p:spPr>
        <p:txBody>
          <a:bodyPr wrap="none">
            <a:prstTxWarp prst="textNoShape">
              <a:avLst/>
            </a:prstTxWarp>
          </a:bodyPr>
          <a:lstStyle/>
          <a:p>
            <a:pPr algn="r" eaLnBrk="0" hangingPunct="0"/>
            <a:fld id="{88C0A9A5-BC90-469D-A27A-009074BBA124}" type="slidenum">
              <a:rPr lang="en-US" sz="1400"/>
              <a:pPr algn="r" eaLnBrk="0" hangingPunct="0"/>
              <a:t>231</a:t>
            </a:fld>
            <a:endParaRPr lang="en-US" sz="140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Footer Placeholder 3"/>
          <p:cNvSpPr txBox="1">
            <a:spLocks noGrp="1"/>
          </p:cNvSpPr>
          <p:nvPr/>
        </p:nvSpPr>
        <p:spPr bwMode="auto">
          <a:xfrm>
            <a:off x="8102600" y="6502400"/>
            <a:ext cx="965200" cy="457200"/>
          </a:xfrm>
          <a:prstGeom prst="rect">
            <a:avLst/>
          </a:prstGeom>
          <a:noFill/>
          <a:ln w="12700">
            <a:noFill/>
            <a:miter lim="800000"/>
            <a:headEnd/>
            <a:tailEnd/>
          </a:ln>
        </p:spPr>
        <p:txBody>
          <a:bodyPr wrap="none">
            <a:prstTxWarp prst="textNoShape">
              <a:avLst/>
            </a:prstTxWarp>
          </a:bodyPr>
          <a:lstStyle/>
          <a:p>
            <a:pPr algn="r" eaLnBrk="0" hangingPunct="0"/>
            <a:fld id="{A280808F-42A1-4FD7-9296-2D6164A85961}" type="slidenum">
              <a:rPr lang="en-US" sz="1400"/>
              <a:pPr algn="r" eaLnBrk="0" hangingPunct="0"/>
              <a:t>232</a:t>
            </a:fld>
            <a:endParaRPr lang="en-US" sz="1400"/>
          </a:p>
        </p:txBody>
      </p:sp>
      <p:sp>
        <p:nvSpPr>
          <p:cNvPr id="210946" name="Rectangle 2"/>
          <p:cNvSpPr>
            <a:spLocks noGrp="1" noChangeArrowheads="1"/>
          </p:cNvSpPr>
          <p:nvPr>
            <p:ph type="title" idx="4294967295"/>
          </p:nvPr>
        </p:nvSpPr>
        <p:spPr/>
        <p:txBody>
          <a:bodyPr/>
          <a:lstStyle/>
          <a:p>
            <a:r>
              <a:rPr lang="en-US"/>
              <a:t>Experimental Evaluation of CORFU</a:t>
            </a:r>
          </a:p>
        </p:txBody>
      </p:sp>
      <p:sp>
        <p:nvSpPr>
          <p:cNvPr id="210947" name="Rectangle 3"/>
          <p:cNvSpPr>
            <a:spLocks noGrp="1" noChangeArrowheads="1"/>
          </p:cNvSpPr>
          <p:nvPr>
            <p:ph type="body" idx="4294967295"/>
          </p:nvPr>
        </p:nvSpPr>
        <p:spPr>
          <a:xfrm>
            <a:off x="184150" y="1638300"/>
            <a:ext cx="4594225" cy="1693863"/>
          </a:xfrm>
        </p:spPr>
        <p:txBody>
          <a:bodyPr/>
          <a:lstStyle/>
          <a:p>
            <a:pPr marL="381000" indent="-381000">
              <a:buFont typeface="Arial" pitchFamily="-123" charset="0"/>
              <a:buAutoNum type="arabicPeriod"/>
            </a:pPr>
            <a:r>
              <a:rPr lang="en-US"/>
              <a:t>Two Setups: CORBA 2.x based </a:t>
            </a:r>
            <a:r>
              <a:rPr lang="en-US" smtClean="0"/>
              <a:t>executables &amp; components</a:t>
            </a:r>
            <a:endParaRPr lang="en-US"/>
          </a:p>
          <a:p>
            <a:pPr marL="381000" indent="-381000">
              <a:buFont typeface="Arial" pitchFamily="-123" charset="0"/>
              <a:buAutoNum type="arabicPeriod"/>
            </a:pPr>
            <a:r>
              <a:rPr lang="en-US"/>
              <a:t>After a defined number of calls a fault is injected in the server that causes it to </a:t>
            </a:r>
            <a:r>
              <a:rPr lang="en-US" smtClean="0"/>
              <a:t>finish</a:t>
            </a:r>
            <a:endParaRPr lang="en-US"/>
          </a:p>
        </p:txBody>
      </p:sp>
      <p:grpSp>
        <p:nvGrpSpPr>
          <p:cNvPr id="2" name="Group 32"/>
          <p:cNvGrpSpPr>
            <a:grpSpLocks/>
          </p:cNvGrpSpPr>
          <p:nvPr/>
        </p:nvGrpSpPr>
        <p:grpSpPr bwMode="auto">
          <a:xfrm>
            <a:off x="5280025" y="1701800"/>
            <a:ext cx="3089275" cy="1892300"/>
            <a:chOff x="3326" y="1072"/>
            <a:chExt cx="1946" cy="1192"/>
          </a:xfrm>
        </p:grpSpPr>
        <p:sp>
          <p:nvSpPr>
            <p:cNvPr id="210950" name="Rectangle 4"/>
            <p:cNvSpPr>
              <a:spLocks noChangeArrowheads="1"/>
            </p:cNvSpPr>
            <p:nvPr/>
          </p:nvSpPr>
          <p:spPr bwMode="auto">
            <a:xfrm flipH="1">
              <a:off x="3352" y="1392"/>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client</a:t>
              </a:r>
            </a:p>
          </p:txBody>
        </p:sp>
        <p:sp>
          <p:nvSpPr>
            <p:cNvPr id="210951" name="Rectangle 5"/>
            <p:cNvSpPr>
              <a:spLocks noChangeArrowheads="1"/>
            </p:cNvSpPr>
            <p:nvPr/>
          </p:nvSpPr>
          <p:spPr bwMode="auto">
            <a:xfrm flipH="1">
              <a:off x="4658" y="1072"/>
              <a:ext cx="606"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primary</a:t>
              </a:r>
            </a:p>
          </p:txBody>
        </p:sp>
        <p:sp>
          <p:nvSpPr>
            <p:cNvPr id="210952" name="Rectangle 6"/>
            <p:cNvSpPr>
              <a:spLocks noChangeArrowheads="1"/>
            </p:cNvSpPr>
            <p:nvPr/>
          </p:nvSpPr>
          <p:spPr bwMode="auto">
            <a:xfrm flipH="1">
              <a:off x="4665" y="1744"/>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backup</a:t>
              </a:r>
            </a:p>
          </p:txBody>
        </p:sp>
        <p:cxnSp>
          <p:nvCxnSpPr>
            <p:cNvPr id="210953" name="AutoShape 7"/>
            <p:cNvCxnSpPr>
              <a:cxnSpLocks noChangeShapeType="1"/>
              <a:stCxn id="210950" idx="1"/>
              <a:endCxn id="210951" idx="3"/>
            </p:cNvCxnSpPr>
            <p:nvPr/>
          </p:nvCxnSpPr>
          <p:spPr bwMode="auto">
            <a:xfrm flipV="1">
              <a:off x="3960" y="1331"/>
              <a:ext cx="698" cy="320"/>
            </a:xfrm>
            <a:prstGeom prst="bentConnector3">
              <a:avLst>
                <a:gd name="adj1" fmla="val 49856"/>
              </a:avLst>
            </a:prstGeom>
            <a:noFill/>
            <a:ln w="19050">
              <a:solidFill>
                <a:schemeClr val="tx1"/>
              </a:solidFill>
              <a:miter lim="800000"/>
              <a:headEnd/>
              <a:tailEnd type="triangle" w="med" len="med"/>
            </a:ln>
          </p:spPr>
        </p:cxnSp>
        <p:cxnSp>
          <p:nvCxnSpPr>
            <p:cNvPr id="210954" name="AutoShape 8"/>
            <p:cNvCxnSpPr>
              <a:cxnSpLocks noChangeShapeType="1"/>
              <a:stCxn id="210950" idx="1"/>
              <a:endCxn id="210952" idx="3"/>
            </p:cNvCxnSpPr>
            <p:nvPr/>
          </p:nvCxnSpPr>
          <p:spPr bwMode="auto">
            <a:xfrm>
              <a:off x="3960" y="1651"/>
              <a:ext cx="706" cy="352"/>
            </a:xfrm>
            <a:prstGeom prst="bentConnector3">
              <a:avLst>
                <a:gd name="adj1" fmla="val 49856"/>
              </a:avLst>
            </a:prstGeom>
            <a:noFill/>
            <a:ln w="19050">
              <a:solidFill>
                <a:schemeClr val="tx1"/>
              </a:solidFill>
              <a:prstDash val="dash"/>
              <a:miter lim="800000"/>
              <a:headEnd/>
              <a:tailEnd type="triangle" w="med" len="med"/>
            </a:ln>
          </p:spPr>
        </p:cxnSp>
        <p:sp>
          <p:nvSpPr>
            <p:cNvPr id="210955" name="Text Box 16"/>
            <p:cNvSpPr txBox="1">
              <a:spLocks noChangeArrowheads="1"/>
            </p:cNvSpPr>
            <p:nvPr/>
          </p:nvSpPr>
          <p:spPr bwMode="auto">
            <a:xfrm>
              <a:off x="3326" y="1163"/>
              <a:ext cx="116" cy="231"/>
            </a:xfrm>
            <a:prstGeom prst="rect">
              <a:avLst/>
            </a:prstGeom>
            <a:noFill/>
            <a:ln w="12700">
              <a:noFill/>
              <a:miter lim="800000"/>
              <a:headEnd/>
              <a:tailEnd/>
            </a:ln>
          </p:spPr>
          <p:txBody>
            <a:bodyPr wrap="none">
              <a:prstTxWarp prst="textNoShape">
                <a:avLst/>
              </a:prstTxWarp>
              <a:spAutoFit/>
            </a:bodyPr>
            <a:lstStyle/>
            <a:p>
              <a:pPr eaLnBrk="0" hangingPunct="0"/>
              <a:endParaRPr lang="en-US" sz="1800"/>
            </a:p>
          </p:txBody>
        </p:sp>
      </p:grpSp>
      <p:sp>
        <p:nvSpPr>
          <p:cNvPr id="210949" name="Rectangle 28"/>
          <p:cNvSpPr>
            <a:spLocks noChangeArrowheads="1"/>
          </p:cNvSpPr>
          <p:nvPr/>
        </p:nvSpPr>
        <p:spPr bwMode="auto">
          <a:xfrm>
            <a:off x="195263" y="995363"/>
            <a:ext cx="5097462" cy="396875"/>
          </a:xfrm>
          <a:prstGeom prst="rect">
            <a:avLst/>
          </a:prstGeom>
          <a:noFill/>
          <a:ln w="9525">
            <a:noFill/>
            <a:miter lim="800000"/>
            <a:headEnd/>
            <a:tailEnd/>
          </a:ln>
        </p:spPr>
        <p:txBody>
          <a:bodyPr wrap="none">
            <a:prstTxWarp prst="textNoShape">
              <a:avLst/>
            </a:prstTxWarp>
            <a:spAutoFit/>
          </a:bodyPr>
          <a:lstStyle/>
          <a:p>
            <a:r>
              <a:rPr lang="en-US" sz="2000" b="1"/>
              <a:t>Experiment 1</a:t>
            </a:r>
            <a:r>
              <a:rPr lang="en-US" sz="2000"/>
              <a:t> - Overhead of Client Failover</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Footer Placeholder 3"/>
          <p:cNvSpPr txBox="1">
            <a:spLocks noGrp="1"/>
          </p:cNvSpPr>
          <p:nvPr/>
        </p:nvSpPr>
        <p:spPr bwMode="auto">
          <a:xfrm>
            <a:off x="7708900" y="6502400"/>
            <a:ext cx="1358900" cy="457200"/>
          </a:xfrm>
          <a:prstGeom prst="rect">
            <a:avLst/>
          </a:prstGeom>
          <a:noFill/>
          <a:ln w="12700">
            <a:noFill/>
            <a:miter lim="800000"/>
            <a:headEnd/>
            <a:tailEnd/>
          </a:ln>
        </p:spPr>
        <p:txBody>
          <a:bodyPr wrap="none">
            <a:prstTxWarp prst="textNoShape">
              <a:avLst/>
            </a:prstTxWarp>
          </a:bodyPr>
          <a:lstStyle/>
          <a:p>
            <a:pPr algn="r" eaLnBrk="0" hangingPunct="0"/>
            <a:fld id="{9EFAD701-29B9-4277-94B9-89BC6FD76EC0}" type="slidenum">
              <a:rPr lang="en-US" sz="1400"/>
              <a:pPr algn="r" eaLnBrk="0" hangingPunct="0"/>
              <a:t>233</a:t>
            </a:fld>
            <a:endParaRPr lang="en-US" sz="1400"/>
          </a:p>
        </p:txBody>
      </p:sp>
      <p:sp>
        <p:nvSpPr>
          <p:cNvPr id="212994" name="Rectangle 2"/>
          <p:cNvSpPr>
            <a:spLocks noGrp="1" noChangeArrowheads="1"/>
          </p:cNvSpPr>
          <p:nvPr>
            <p:ph type="title" idx="4294967295"/>
          </p:nvPr>
        </p:nvSpPr>
        <p:spPr/>
        <p:txBody>
          <a:bodyPr/>
          <a:lstStyle/>
          <a:p>
            <a:r>
              <a:rPr lang="en-US"/>
              <a:t>Experimental Evaluation of CORFU</a:t>
            </a:r>
          </a:p>
        </p:txBody>
      </p:sp>
      <p:sp>
        <p:nvSpPr>
          <p:cNvPr id="212995" name="Rectangle 3"/>
          <p:cNvSpPr>
            <a:spLocks noGrp="1" noChangeArrowheads="1"/>
          </p:cNvSpPr>
          <p:nvPr>
            <p:ph type="body" idx="4294967295"/>
          </p:nvPr>
        </p:nvSpPr>
        <p:spPr>
          <a:xfrm>
            <a:off x="184150" y="1638300"/>
            <a:ext cx="4594225" cy="2471738"/>
          </a:xfrm>
        </p:spPr>
        <p:txBody>
          <a:bodyPr/>
          <a:lstStyle/>
          <a:p>
            <a:pPr marL="381000" indent="-381000">
              <a:buFont typeface="Arial" pitchFamily="-123" charset="0"/>
              <a:buAutoNum type="arabicPeriod"/>
            </a:pPr>
            <a:r>
              <a:rPr lang="en-US"/>
              <a:t>Two Setups: CORBA 2.x based </a:t>
            </a:r>
            <a:r>
              <a:rPr lang="en-US" smtClean="0"/>
              <a:t>executables &amp; components</a:t>
            </a:r>
            <a:endParaRPr lang="en-US"/>
          </a:p>
          <a:p>
            <a:pPr marL="381000" indent="-381000">
              <a:buFont typeface="Arial" pitchFamily="-123" charset="0"/>
              <a:buAutoNum type="arabicPeriod"/>
            </a:pPr>
            <a:r>
              <a:rPr lang="en-US"/>
              <a:t>After a defined number of calls a fault is injected in the server that causes it to </a:t>
            </a:r>
            <a:r>
              <a:rPr lang="en-US" smtClean="0"/>
              <a:t>finish</a:t>
            </a:r>
            <a:endParaRPr lang="en-US"/>
          </a:p>
          <a:p>
            <a:pPr marL="381000" indent="-381000">
              <a:buFont typeface="Arial" pitchFamily="-123" charset="0"/>
              <a:buAutoNum type="arabicPeriod"/>
            </a:pPr>
            <a:r>
              <a:rPr lang="en-US"/>
              <a:t>Measure server response times in the client during failover</a:t>
            </a:r>
          </a:p>
        </p:txBody>
      </p:sp>
      <p:grpSp>
        <p:nvGrpSpPr>
          <p:cNvPr id="2" name="Group 32"/>
          <p:cNvGrpSpPr>
            <a:grpSpLocks/>
          </p:cNvGrpSpPr>
          <p:nvPr/>
        </p:nvGrpSpPr>
        <p:grpSpPr bwMode="auto">
          <a:xfrm>
            <a:off x="5280025" y="1701800"/>
            <a:ext cx="3089275" cy="1892300"/>
            <a:chOff x="3326" y="1072"/>
            <a:chExt cx="1946" cy="1192"/>
          </a:xfrm>
        </p:grpSpPr>
        <p:sp>
          <p:nvSpPr>
            <p:cNvPr id="213016" name="Rectangle 4"/>
            <p:cNvSpPr>
              <a:spLocks noChangeArrowheads="1"/>
            </p:cNvSpPr>
            <p:nvPr/>
          </p:nvSpPr>
          <p:spPr bwMode="auto">
            <a:xfrm flipH="1">
              <a:off x="3352" y="1392"/>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client</a:t>
              </a:r>
            </a:p>
          </p:txBody>
        </p:sp>
        <p:sp>
          <p:nvSpPr>
            <p:cNvPr id="213017" name="Rectangle 5"/>
            <p:cNvSpPr>
              <a:spLocks noChangeArrowheads="1"/>
            </p:cNvSpPr>
            <p:nvPr/>
          </p:nvSpPr>
          <p:spPr bwMode="auto">
            <a:xfrm flipH="1">
              <a:off x="4658" y="1072"/>
              <a:ext cx="606"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primary</a:t>
              </a:r>
            </a:p>
          </p:txBody>
        </p:sp>
        <p:sp>
          <p:nvSpPr>
            <p:cNvPr id="213018" name="Rectangle 6"/>
            <p:cNvSpPr>
              <a:spLocks noChangeArrowheads="1"/>
            </p:cNvSpPr>
            <p:nvPr/>
          </p:nvSpPr>
          <p:spPr bwMode="auto">
            <a:xfrm flipH="1">
              <a:off x="4665" y="1744"/>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backup</a:t>
              </a:r>
            </a:p>
          </p:txBody>
        </p:sp>
        <p:cxnSp>
          <p:nvCxnSpPr>
            <p:cNvPr id="213019" name="AutoShape 7"/>
            <p:cNvCxnSpPr>
              <a:cxnSpLocks noChangeShapeType="1"/>
              <a:stCxn id="213016" idx="1"/>
              <a:endCxn id="213017" idx="3"/>
            </p:cNvCxnSpPr>
            <p:nvPr/>
          </p:nvCxnSpPr>
          <p:spPr bwMode="auto">
            <a:xfrm flipV="1">
              <a:off x="3960" y="1331"/>
              <a:ext cx="698" cy="320"/>
            </a:xfrm>
            <a:prstGeom prst="bentConnector3">
              <a:avLst>
                <a:gd name="adj1" fmla="val 49856"/>
              </a:avLst>
            </a:prstGeom>
            <a:noFill/>
            <a:ln w="19050">
              <a:solidFill>
                <a:schemeClr val="tx1"/>
              </a:solidFill>
              <a:miter lim="800000"/>
              <a:headEnd/>
              <a:tailEnd type="triangle" w="med" len="med"/>
            </a:ln>
          </p:spPr>
        </p:cxnSp>
        <p:cxnSp>
          <p:nvCxnSpPr>
            <p:cNvPr id="213020" name="AutoShape 8"/>
            <p:cNvCxnSpPr>
              <a:cxnSpLocks noChangeShapeType="1"/>
              <a:stCxn id="213016" idx="1"/>
              <a:endCxn id="213018" idx="3"/>
            </p:cNvCxnSpPr>
            <p:nvPr/>
          </p:nvCxnSpPr>
          <p:spPr bwMode="auto">
            <a:xfrm>
              <a:off x="3960" y="1651"/>
              <a:ext cx="706" cy="352"/>
            </a:xfrm>
            <a:prstGeom prst="bentConnector3">
              <a:avLst>
                <a:gd name="adj1" fmla="val 49856"/>
              </a:avLst>
            </a:prstGeom>
            <a:noFill/>
            <a:ln w="19050">
              <a:solidFill>
                <a:schemeClr val="tx1"/>
              </a:solidFill>
              <a:prstDash val="dash"/>
              <a:miter lim="800000"/>
              <a:headEnd/>
              <a:tailEnd type="triangle" w="med" len="med"/>
            </a:ln>
          </p:spPr>
        </p:cxnSp>
        <p:sp>
          <p:nvSpPr>
            <p:cNvPr id="213021" name="Text Box 16"/>
            <p:cNvSpPr txBox="1">
              <a:spLocks noChangeArrowheads="1"/>
            </p:cNvSpPr>
            <p:nvPr/>
          </p:nvSpPr>
          <p:spPr bwMode="auto">
            <a:xfrm>
              <a:off x="3326" y="1163"/>
              <a:ext cx="116" cy="231"/>
            </a:xfrm>
            <a:prstGeom prst="rect">
              <a:avLst/>
            </a:prstGeom>
            <a:noFill/>
            <a:ln w="12700">
              <a:noFill/>
              <a:miter lim="800000"/>
              <a:headEnd/>
              <a:tailEnd/>
            </a:ln>
          </p:spPr>
          <p:txBody>
            <a:bodyPr wrap="none">
              <a:prstTxWarp prst="textNoShape">
                <a:avLst/>
              </a:prstTxWarp>
              <a:spAutoFit/>
            </a:bodyPr>
            <a:lstStyle/>
            <a:p>
              <a:pPr eaLnBrk="0" hangingPunct="0"/>
              <a:endParaRPr lang="en-US" sz="1800"/>
            </a:p>
          </p:txBody>
        </p:sp>
      </p:grpSp>
      <p:grpSp>
        <p:nvGrpSpPr>
          <p:cNvPr id="3" name="Group 31"/>
          <p:cNvGrpSpPr>
            <a:grpSpLocks/>
          </p:cNvGrpSpPr>
          <p:nvPr/>
        </p:nvGrpSpPr>
        <p:grpSpPr bwMode="auto">
          <a:xfrm>
            <a:off x="4927600" y="3886200"/>
            <a:ext cx="3760788" cy="2792413"/>
            <a:chOff x="3104" y="2448"/>
            <a:chExt cx="2369" cy="1759"/>
          </a:xfrm>
        </p:grpSpPr>
        <p:sp>
          <p:nvSpPr>
            <p:cNvPr id="212999" name="Rectangle 19"/>
            <p:cNvSpPr>
              <a:spLocks noChangeArrowheads="1"/>
            </p:cNvSpPr>
            <p:nvPr/>
          </p:nvSpPr>
          <p:spPr bwMode="auto">
            <a:xfrm>
              <a:off x="3456" y="2448"/>
              <a:ext cx="632" cy="184"/>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client</a:t>
              </a:r>
            </a:p>
          </p:txBody>
        </p:sp>
        <p:sp>
          <p:nvSpPr>
            <p:cNvPr id="213000" name="Rectangle 20"/>
            <p:cNvSpPr>
              <a:spLocks noChangeArrowheads="1"/>
            </p:cNvSpPr>
            <p:nvPr/>
          </p:nvSpPr>
          <p:spPr bwMode="auto">
            <a:xfrm>
              <a:off x="4544" y="2456"/>
              <a:ext cx="632" cy="184"/>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p:txBody>
        </p:sp>
        <p:sp>
          <p:nvSpPr>
            <p:cNvPr id="213001" name="Rectangle 21"/>
            <p:cNvSpPr>
              <a:spLocks noChangeArrowheads="1"/>
            </p:cNvSpPr>
            <p:nvPr/>
          </p:nvSpPr>
          <p:spPr bwMode="auto">
            <a:xfrm>
              <a:off x="3680" y="2896"/>
              <a:ext cx="176" cy="664"/>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cxnSp>
          <p:nvCxnSpPr>
            <p:cNvPr id="213002" name="AutoShape 22"/>
            <p:cNvCxnSpPr>
              <a:cxnSpLocks noChangeShapeType="1"/>
              <a:stCxn id="213001" idx="0"/>
              <a:endCxn id="212999" idx="2"/>
            </p:cNvCxnSpPr>
            <p:nvPr/>
          </p:nvCxnSpPr>
          <p:spPr bwMode="auto">
            <a:xfrm rot="-5400000">
              <a:off x="3638" y="2762"/>
              <a:ext cx="264" cy="4"/>
            </a:xfrm>
            <a:prstGeom prst="bentConnector3">
              <a:avLst>
                <a:gd name="adj1" fmla="val 50000"/>
              </a:avLst>
            </a:prstGeom>
            <a:noFill/>
            <a:ln w="12700">
              <a:solidFill>
                <a:schemeClr val="tx1"/>
              </a:solidFill>
              <a:miter lim="800000"/>
              <a:headEnd/>
              <a:tailEnd/>
            </a:ln>
          </p:spPr>
        </p:cxnSp>
        <p:sp>
          <p:nvSpPr>
            <p:cNvPr id="213003" name="Rectangle 23"/>
            <p:cNvSpPr>
              <a:spLocks noChangeArrowheads="1"/>
            </p:cNvSpPr>
            <p:nvPr/>
          </p:nvSpPr>
          <p:spPr bwMode="auto">
            <a:xfrm>
              <a:off x="4776" y="3056"/>
              <a:ext cx="168" cy="416"/>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cxnSp>
          <p:nvCxnSpPr>
            <p:cNvPr id="213004" name="AutoShape 24"/>
            <p:cNvCxnSpPr>
              <a:cxnSpLocks noChangeShapeType="1"/>
              <a:stCxn id="213000" idx="2"/>
              <a:endCxn id="213003" idx="0"/>
            </p:cNvCxnSpPr>
            <p:nvPr/>
          </p:nvCxnSpPr>
          <p:spPr bwMode="auto">
            <a:xfrm rot="5400000">
              <a:off x="4652" y="2848"/>
              <a:ext cx="416" cy="0"/>
            </a:xfrm>
            <a:prstGeom prst="straightConnector1">
              <a:avLst/>
            </a:prstGeom>
            <a:noFill/>
            <a:ln w="12700">
              <a:solidFill>
                <a:schemeClr val="tx1"/>
              </a:solidFill>
              <a:round/>
              <a:headEnd/>
              <a:tailEnd/>
            </a:ln>
          </p:spPr>
        </p:cxnSp>
        <p:sp>
          <p:nvSpPr>
            <p:cNvPr id="213005" name="Line 26"/>
            <p:cNvSpPr>
              <a:spLocks noChangeShapeType="1"/>
            </p:cNvSpPr>
            <p:nvPr/>
          </p:nvSpPr>
          <p:spPr bwMode="auto">
            <a:xfrm flipH="1">
              <a:off x="3816" y="2896"/>
              <a:ext cx="1032" cy="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cxnSp>
          <p:nvCxnSpPr>
            <p:cNvPr id="213006" name="AutoShape 27"/>
            <p:cNvCxnSpPr>
              <a:cxnSpLocks noChangeShapeType="1"/>
              <a:stCxn id="213003" idx="2"/>
            </p:cNvCxnSpPr>
            <p:nvPr/>
          </p:nvCxnSpPr>
          <p:spPr bwMode="auto">
            <a:xfrm flipH="1">
              <a:off x="4856" y="3472"/>
              <a:ext cx="4" cy="360"/>
            </a:xfrm>
            <a:prstGeom prst="straightConnector1">
              <a:avLst/>
            </a:prstGeom>
            <a:noFill/>
            <a:ln w="12700">
              <a:solidFill>
                <a:schemeClr val="tx1"/>
              </a:solidFill>
              <a:round/>
              <a:headEnd/>
              <a:tailEnd/>
            </a:ln>
          </p:spPr>
        </p:cxnSp>
        <p:cxnSp>
          <p:nvCxnSpPr>
            <p:cNvPr id="213007" name="AutoShape 28"/>
            <p:cNvCxnSpPr>
              <a:cxnSpLocks noChangeShapeType="1"/>
              <a:stCxn id="213001" idx="2"/>
            </p:cNvCxnSpPr>
            <p:nvPr/>
          </p:nvCxnSpPr>
          <p:spPr bwMode="auto">
            <a:xfrm>
              <a:off x="3768" y="3560"/>
              <a:ext cx="0" cy="272"/>
            </a:xfrm>
            <a:prstGeom prst="straightConnector1">
              <a:avLst/>
            </a:prstGeom>
            <a:noFill/>
            <a:ln w="12700">
              <a:solidFill>
                <a:schemeClr val="tx1"/>
              </a:solidFill>
              <a:round/>
              <a:headEnd/>
              <a:tailEnd/>
            </a:ln>
          </p:spPr>
        </p:cxnSp>
        <p:sp>
          <p:nvSpPr>
            <p:cNvPr id="213008" name="Line 29"/>
            <p:cNvSpPr>
              <a:spLocks noChangeShapeType="1"/>
            </p:cNvSpPr>
            <p:nvPr/>
          </p:nvSpPr>
          <p:spPr bwMode="auto">
            <a:xfrm flipH="1">
              <a:off x="3824" y="3560"/>
              <a:ext cx="1032" cy="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cxnSp>
          <p:nvCxnSpPr>
            <p:cNvPr id="213009" name="AutoShape 30"/>
            <p:cNvCxnSpPr>
              <a:cxnSpLocks noChangeShapeType="1"/>
              <a:stCxn id="213003" idx="2"/>
              <a:endCxn id="213001" idx="2"/>
            </p:cNvCxnSpPr>
            <p:nvPr/>
          </p:nvCxnSpPr>
          <p:spPr bwMode="auto">
            <a:xfrm flipH="1">
              <a:off x="3768" y="3472"/>
              <a:ext cx="1092" cy="88"/>
            </a:xfrm>
            <a:prstGeom prst="straightConnector1">
              <a:avLst/>
            </a:prstGeom>
            <a:noFill/>
            <a:ln w="12700">
              <a:solidFill>
                <a:schemeClr val="tx1"/>
              </a:solidFill>
              <a:round/>
              <a:headEnd/>
              <a:tailEnd type="triangle" w="med" len="med"/>
            </a:ln>
          </p:spPr>
        </p:cxnSp>
        <p:cxnSp>
          <p:nvCxnSpPr>
            <p:cNvPr id="213010" name="AutoShape 31"/>
            <p:cNvCxnSpPr>
              <a:cxnSpLocks noChangeShapeType="1"/>
              <a:stCxn id="213001" idx="0"/>
              <a:endCxn id="213003" idx="0"/>
            </p:cNvCxnSpPr>
            <p:nvPr/>
          </p:nvCxnSpPr>
          <p:spPr bwMode="auto">
            <a:xfrm>
              <a:off x="3768" y="2896"/>
              <a:ext cx="1092" cy="160"/>
            </a:xfrm>
            <a:prstGeom prst="straightConnector1">
              <a:avLst/>
            </a:prstGeom>
            <a:noFill/>
            <a:ln w="12700">
              <a:solidFill>
                <a:schemeClr val="tx1"/>
              </a:solidFill>
              <a:round/>
              <a:headEnd/>
              <a:tailEnd type="triangle" w="med" len="med"/>
            </a:ln>
          </p:spPr>
        </p:cxnSp>
        <p:sp>
          <p:nvSpPr>
            <p:cNvPr id="213011" name="AutoShape 32"/>
            <p:cNvSpPr>
              <a:spLocks/>
            </p:cNvSpPr>
            <p:nvPr/>
          </p:nvSpPr>
          <p:spPr bwMode="auto">
            <a:xfrm>
              <a:off x="5008" y="3072"/>
              <a:ext cx="96" cy="392"/>
            </a:xfrm>
            <a:prstGeom prst="rightBrace">
              <a:avLst>
                <a:gd name="adj1" fmla="val 34028"/>
                <a:gd name="adj2" fmla="val 50000"/>
              </a:avLst>
            </a:prstGeom>
            <a:no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213012" name="Text Box 33"/>
            <p:cNvSpPr txBox="1">
              <a:spLocks noChangeArrowheads="1"/>
            </p:cNvSpPr>
            <p:nvPr/>
          </p:nvSpPr>
          <p:spPr bwMode="auto">
            <a:xfrm>
              <a:off x="5110" y="3163"/>
              <a:ext cx="204" cy="231"/>
            </a:xfrm>
            <a:prstGeom prst="rect">
              <a:avLst/>
            </a:prstGeom>
            <a:noFill/>
            <a:ln w="12700">
              <a:noFill/>
              <a:miter lim="800000"/>
              <a:headEnd/>
              <a:tailEnd/>
            </a:ln>
          </p:spPr>
          <p:txBody>
            <a:bodyPr wrap="none">
              <a:prstTxWarp prst="textNoShape">
                <a:avLst/>
              </a:prstTxWarp>
              <a:spAutoFit/>
            </a:bodyPr>
            <a:lstStyle/>
            <a:p>
              <a:pPr eaLnBrk="0" hangingPunct="0"/>
              <a:r>
                <a:rPr lang="en-US" sz="1800"/>
                <a:t>t</a:t>
              </a:r>
              <a:r>
                <a:rPr lang="en-US" sz="1800" baseline="-25000"/>
                <a:t>s</a:t>
              </a:r>
              <a:endParaRPr lang="en-US" sz="1800"/>
            </a:p>
          </p:txBody>
        </p:sp>
        <p:sp>
          <p:nvSpPr>
            <p:cNvPr id="213013" name="AutoShape 34"/>
            <p:cNvSpPr>
              <a:spLocks/>
            </p:cNvSpPr>
            <p:nvPr/>
          </p:nvSpPr>
          <p:spPr bwMode="auto">
            <a:xfrm>
              <a:off x="3560" y="2904"/>
              <a:ext cx="80" cy="656"/>
            </a:xfrm>
            <a:prstGeom prst="leftBrace">
              <a:avLst>
                <a:gd name="adj1" fmla="val 68333"/>
                <a:gd name="adj2" fmla="val 50000"/>
              </a:avLst>
            </a:prstGeom>
            <a:no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213014" name="Text Box 35"/>
            <p:cNvSpPr txBox="1">
              <a:spLocks noChangeArrowheads="1"/>
            </p:cNvSpPr>
            <p:nvPr/>
          </p:nvSpPr>
          <p:spPr bwMode="auto">
            <a:xfrm>
              <a:off x="3374" y="3123"/>
              <a:ext cx="204" cy="231"/>
            </a:xfrm>
            <a:prstGeom prst="rect">
              <a:avLst/>
            </a:prstGeom>
            <a:noFill/>
            <a:ln w="12700">
              <a:noFill/>
              <a:miter lim="800000"/>
              <a:headEnd/>
              <a:tailEnd/>
            </a:ln>
          </p:spPr>
          <p:txBody>
            <a:bodyPr wrap="none">
              <a:prstTxWarp prst="textNoShape">
                <a:avLst/>
              </a:prstTxWarp>
              <a:spAutoFit/>
            </a:bodyPr>
            <a:lstStyle/>
            <a:p>
              <a:pPr eaLnBrk="0" hangingPunct="0"/>
              <a:r>
                <a:rPr lang="en-US" sz="1800"/>
                <a:t>t</a:t>
              </a:r>
              <a:r>
                <a:rPr lang="en-US" sz="1800" baseline="-25000"/>
                <a:t>c</a:t>
              </a:r>
              <a:endParaRPr lang="en-US" sz="1800"/>
            </a:p>
          </p:txBody>
        </p:sp>
        <p:sp>
          <p:nvSpPr>
            <p:cNvPr id="213015" name="Text Box 36"/>
            <p:cNvSpPr txBox="1">
              <a:spLocks noChangeArrowheads="1"/>
            </p:cNvSpPr>
            <p:nvPr/>
          </p:nvSpPr>
          <p:spPr bwMode="auto">
            <a:xfrm>
              <a:off x="3104" y="3976"/>
              <a:ext cx="2369" cy="231"/>
            </a:xfrm>
            <a:prstGeom prst="rect">
              <a:avLst/>
            </a:prstGeom>
            <a:noFill/>
            <a:ln w="12700">
              <a:noFill/>
              <a:miter lim="800000"/>
              <a:headEnd/>
              <a:tailEnd/>
            </a:ln>
          </p:spPr>
          <p:txBody>
            <a:bodyPr wrap="none">
              <a:prstTxWarp prst="textNoShape">
                <a:avLst/>
              </a:prstTxWarp>
              <a:spAutoFit/>
            </a:bodyPr>
            <a:lstStyle/>
            <a:p>
              <a:pPr eaLnBrk="0" hangingPunct="0">
                <a:spcBef>
                  <a:spcPct val="50000"/>
                </a:spcBef>
              </a:pPr>
              <a:r>
                <a:rPr lang="en-US" sz="1800"/>
                <a:t>Communication Overhead t</a:t>
              </a:r>
              <a:r>
                <a:rPr lang="en-US" sz="1800" baseline="-25000"/>
                <a:t>r</a:t>
              </a:r>
              <a:r>
                <a:rPr lang="en-US" sz="1800"/>
                <a:t> = t</a:t>
              </a:r>
              <a:r>
                <a:rPr lang="en-US" sz="1800" baseline="-25000"/>
                <a:t>c</a:t>
              </a:r>
              <a:r>
                <a:rPr lang="en-US" sz="1800"/>
                <a:t> - t</a:t>
              </a:r>
              <a:r>
                <a:rPr lang="en-US" sz="1800" baseline="-25000"/>
                <a:t>s</a:t>
              </a:r>
              <a:endParaRPr lang="en-US" sz="1800"/>
            </a:p>
          </p:txBody>
        </p:sp>
      </p:grpSp>
      <p:sp>
        <p:nvSpPr>
          <p:cNvPr id="212998" name="Rectangle 28"/>
          <p:cNvSpPr>
            <a:spLocks noChangeArrowheads="1"/>
          </p:cNvSpPr>
          <p:nvPr/>
        </p:nvSpPr>
        <p:spPr bwMode="auto">
          <a:xfrm>
            <a:off x="195263" y="995363"/>
            <a:ext cx="5097462" cy="396875"/>
          </a:xfrm>
          <a:prstGeom prst="rect">
            <a:avLst/>
          </a:prstGeom>
          <a:noFill/>
          <a:ln w="9525">
            <a:noFill/>
            <a:miter lim="800000"/>
            <a:headEnd/>
            <a:tailEnd/>
          </a:ln>
        </p:spPr>
        <p:txBody>
          <a:bodyPr wrap="none">
            <a:prstTxWarp prst="textNoShape">
              <a:avLst/>
            </a:prstTxWarp>
            <a:spAutoFit/>
          </a:bodyPr>
          <a:lstStyle/>
          <a:p>
            <a:r>
              <a:rPr lang="en-US" sz="2000" b="1"/>
              <a:t>Experiment 1</a:t>
            </a:r>
            <a:r>
              <a:rPr lang="en-US" sz="2000"/>
              <a:t> - Overhead of Client Failover</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Footer Placeholder 3"/>
          <p:cNvSpPr txBox="1">
            <a:spLocks noGrp="1"/>
          </p:cNvSpPr>
          <p:nvPr/>
        </p:nvSpPr>
        <p:spPr bwMode="auto">
          <a:xfrm>
            <a:off x="7785100" y="6502400"/>
            <a:ext cx="1282700" cy="457200"/>
          </a:xfrm>
          <a:prstGeom prst="rect">
            <a:avLst/>
          </a:prstGeom>
          <a:noFill/>
          <a:ln w="12700">
            <a:noFill/>
            <a:miter lim="800000"/>
            <a:headEnd/>
            <a:tailEnd/>
          </a:ln>
        </p:spPr>
        <p:txBody>
          <a:bodyPr wrap="none">
            <a:prstTxWarp prst="textNoShape">
              <a:avLst/>
            </a:prstTxWarp>
          </a:bodyPr>
          <a:lstStyle/>
          <a:p>
            <a:pPr algn="r" eaLnBrk="0" hangingPunct="0"/>
            <a:fld id="{D6E0AF3A-C322-4E6C-9473-D169B72989BC}" type="slidenum">
              <a:rPr lang="en-US" sz="1400"/>
              <a:pPr algn="r" eaLnBrk="0" hangingPunct="0"/>
              <a:t>234</a:t>
            </a:fld>
            <a:endParaRPr lang="en-US" sz="1400"/>
          </a:p>
        </p:txBody>
      </p:sp>
      <p:sp>
        <p:nvSpPr>
          <p:cNvPr id="215042" name="Rectangle 2"/>
          <p:cNvSpPr>
            <a:spLocks noGrp="1" noChangeArrowheads="1"/>
          </p:cNvSpPr>
          <p:nvPr>
            <p:ph type="title" idx="4294967295"/>
          </p:nvPr>
        </p:nvSpPr>
        <p:spPr/>
        <p:txBody>
          <a:bodyPr/>
          <a:lstStyle/>
          <a:p>
            <a:r>
              <a:rPr lang="en-US"/>
              <a:t>Experimental Evaluation of CORFU</a:t>
            </a:r>
          </a:p>
        </p:txBody>
      </p:sp>
      <p:sp>
        <p:nvSpPr>
          <p:cNvPr id="215043" name="Rectangle 3"/>
          <p:cNvSpPr>
            <a:spLocks noGrp="1" noChangeArrowheads="1"/>
          </p:cNvSpPr>
          <p:nvPr>
            <p:ph type="body" idx="4294967295"/>
          </p:nvPr>
        </p:nvSpPr>
        <p:spPr>
          <a:xfrm>
            <a:off x="184150" y="1638300"/>
            <a:ext cx="4594225" cy="4576763"/>
          </a:xfrm>
        </p:spPr>
        <p:txBody>
          <a:bodyPr/>
          <a:lstStyle/>
          <a:p>
            <a:pPr marL="381000" indent="-381000">
              <a:buFont typeface="Arial" pitchFamily="-123" charset="0"/>
              <a:buAutoNum type="arabicPeriod"/>
            </a:pPr>
            <a:r>
              <a:rPr lang="en-US"/>
              <a:t>Two Setups: CORBA 2.x based </a:t>
            </a:r>
            <a:r>
              <a:rPr lang="en-US" smtClean="0"/>
              <a:t>executables &amp; components</a:t>
            </a:r>
            <a:endParaRPr lang="en-US"/>
          </a:p>
          <a:p>
            <a:pPr marL="381000" indent="-381000">
              <a:buFont typeface="Arial" pitchFamily="-123" charset="0"/>
              <a:buAutoNum type="arabicPeriod"/>
            </a:pPr>
            <a:r>
              <a:rPr lang="en-US"/>
              <a:t>After a defined number of calls a fault is injected in the server that causes it to </a:t>
            </a:r>
            <a:r>
              <a:rPr lang="en-US" smtClean="0"/>
              <a:t>finish</a:t>
            </a:r>
            <a:endParaRPr lang="en-US"/>
          </a:p>
          <a:p>
            <a:pPr marL="381000" indent="-381000">
              <a:buFont typeface="Arial" pitchFamily="-123" charset="0"/>
              <a:buAutoNum type="arabicPeriod"/>
            </a:pPr>
            <a:r>
              <a:rPr lang="en-US"/>
              <a:t>Measure server response times in the client during failover</a:t>
            </a:r>
          </a:p>
          <a:p>
            <a:pPr marL="381000" indent="-381000">
              <a:buFont typeface="Arial" pitchFamily="-123" charset="0"/>
              <a:buAutoNum type="arabicPeriod"/>
            </a:pPr>
            <a:r>
              <a:rPr lang="en-US"/>
              <a:t>Compare response times between both </a:t>
            </a:r>
            <a:r>
              <a:rPr lang="en-US" smtClean="0"/>
              <a:t>versions</a:t>
            </a:r>
            <a:endParaRPr lang="en-US"/>
          </a:p>
          <a:p>
            <a:pPr marL="381000" indent="-381000">
              <a:buFont typeface="Arial" pitchFamily="-123" charset="0"/>
              <a:buAutoNum type="arabicPeriod"/>
            </a:pPr>
            <a:r>
              <a:rPr lang="en-US"/>
              <a:t>Three experiment configurations:    1 server application (10% load),      2 server applications (20</a:t>
            </a:r>
            <a:r>
              <a:rPr lang="en-US" smtClean="0"/>
              <a:t>%) &amp;      </a:t>
            </a:r>
            <a:r>
              <a:rPr lang="en-US"/>
              <a:t>4 server applications (40%)</a:t>
            </a:r>
          </a:p>
        </p:txBody>
      </p:sp>
      <p:grpSp>
        <p:nvGrpSpPr>
          <p:cNvPr id="2" name="Group 32"/>
          <p:cNvGrpSpPr>
            <a:grpSpLocks/>
          </p:cNvGrpSpPr>
          <p:nvPr/>
        </p:nvGrpSpPr>
        <p:grpSpPr bwMode="auto">
          <a:xfrm>
            <a:off x="5280025" y="1701800"/>
            <a:ext cx="3089275" cy="1892300"/>
            <a:chOff x="3326" y="1072"/>
            <a:chExt cx="1946" cy="1192"/>
          </a:xfrm>
        </p:grpSpPr>
        <p:sp>
          <p:nvSpPr>
            <p:cNvPr id="215064" name="Rectangle 4"/>
            <p:cNvSpPr>
              <a:spLocks noChangeArrowheads="1"/>
            </p:cNvSpPr>
            <p:nvPr/>
          </p:nvSpPr>
          <p:spPr bwMode="auto">
            <a:xfrm flipH="1">
              <a:off x="3352" y="1392"/>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client</a:t>
              </a:r>
            </a:p>
          </p:txBody>
        </p:sp>
        <p:sp>
          <p:nvSpPr>
            <p:cNvPr id="215065" name="Rectangle 5"/>
            <p:cNvSpPr>
              <a:spLocks noChangeArrowheads="1"/>
            </p:cNvSpPr>
            <p:nvPr/>
          </p:nvSpPr>
          <p:spPr bwMode="auto">
            <a:xfrm flipH="1">
              <a:off x="4658" y="1072"/>
              <a:ext cx="606"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primary</a:t>
              </a:r>
            </a:p>
          </p:txBody>
        </p:sp>
        <p:sp>
          <p:nvSpPr>
            <p:cNvPr id="215066" name="Rectangle 6"/>
            <p:cNvSpPr>
              <a:spLocks noChangeArrowheads="1"/>
            </p:cNvSpPr>
            <p:nvPr/>
          </p:nvSpPr>
          <p:spPr bwMode="auto">
            <a:xfrm flipH="1">
              <a:off x="4665" y="1744"/>
              <a:ext cx="607" cy="52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a:p>
              <a:pPr algn="ctr" eaLnBrk="0" hangingPunct="0"/>
              <a:r>
                <a:rPr lang="en-US" sz="1800"/>
                <a:t>backup</a:t>
              </a:r>
            </a:p>
          </p:txBody>
        </p:sp>
        <p:cxnSp>
          <p:nvCxnSpPr>
            <p:cNvPr id="215067" name="AutoShape 7"/>
            <p:cNvCxnSpPr>
              <a:cxnSpLocks noChangeShapeType="1"/>
              <a:stCxn id="215064" idx="1"/>
              <a:endCxn id="215065" idx="3"/>
            </p:cNvCxnSpPr>
            <p:nvPr/>
          </p:nvCxnSpPr>
          <p:spPr bwMode="auto">
            <a:xfrm flipV="1">
              <a:off x="3960" y="1331"/>
              <a:ext cx="698" cy="320"/>
            </a:xfrm>
            <a:prstGeom prst="bentConnector3">
              <a:avLst>
                <a:gd name="adj1" fmla="val 49856"/>
              </a:avLst>
            </a:prstGeom>
            <a:noFill/>
            <a:ln w="19050">
              <a:solidFill>
                <a:schemeClr val="tx1"/>
              </a:solidFill>
              <a:miter lim="800000"/>
              <a:headEnd/>
              <a:tailEnd type="triangle" w="med" len="med"/>
            </a:ln>
          </p:spPr>
        </p:cxnSp>
        <p:cxnSp>
          <p:nvCxnSpPr>
            <p:cNvPr id="215068" name="AutoShape 8"/>
            <p:cNvCxnSpPr>
              <a:cxnSpLocks noChangeShapeType="1"/>
              <a:stCxn id="215064" idx="1"/>
              <a:endCxn id="215066" idx="3"/>
            </p:cNvCxnSpPr>
            <p:nvPr/>
          </p:nvCxnSpPr>
          <p:spPr bwMode="auto">
            <a:xfrm>
              <a:off x="3960" y="1651"/>
              <a:ext cx="706" cy="352"/>
            </a:xfrm>
            <a:prstGeom prst="bentConnector3">
              <a:avLst>
                <a:gd name="adj1" fmla="val 49856"/>
              </a:avLst>
            </a:prstGeom>
            <a:noFill/>
            <a:ln w="19050">
              <a:solidFill>
                <a:schemeClr val="tx1"/>
              </a:solidFill>
              <a:prstDash val="dash"/>
              <a:miter lim="800000"/>
              <a:headEnd/>
              <a:tailEnd type="triangle" w="med" len="med"/>
            </a:ln>
          </p:spPr>
        </p:cxnSp>
        <p:sp>
          <p:nvSpPr>
            <p:cNvPr id="215069" name="Text Box 16"/>
            <p:cNvSpPr txBox="1">
              <a:spLocks noChangeArrowheads="1"/>
            </p:cNvSpPr>
            <p:nvPr/>
          </p:nvSpPr>
          <p:spPr bwMode="auto">
            <a:xfrm>
              <a:off x="3326" y="1163"/>
              <a:ext cx="116" cy="231"/>
            </a:xfrm>
            <a:prstGeom prst="rect">
              <a:avLst/>
            </a:prstGeom>
            <a:noFill/>
            <a:ln w="12700">
              <a:noFill/>
              <a:miter lim="800000"/>
              <a:headEnd/>
              <a:tailEnd/>
            </a:ln>
          </p:spPr>
          <p:txBody>
            <a:bodyPr wrap="none">
              <a:prstTxWarp prst="textNoShape">
                <a:avLst/>
              </a:prstTxWarp>
              <a:spAutoFit/>
            </a:bodyPr>
            <a:lstStyle/>
            <a:p>
              <a:pPr eaLnBrk="0" hangingPunct="0"/>
              <a:endParaRPr lang="en-US" sz="1800"/>
            </a:p>
          </p:txBody>
        </p:sp>
      </p:grpSp>
      <p:grpSp>
        <p:nvGrpSpPr>
          <p:cNvPr id="3" name="Group 31"/>
          <p:cNvGrpSpPr>
            <a:grpSpLocks/>
          </p:cNvGrpSpPr>
          <p:nvPr/>
        </p:nvGrpSpPr>
        <p:grpSpPr bwMode="auto">
          <a:xfrm>
            <a:off x="4927600" y="3886200"/>
            <a:ext cx="3760788" cy="2792413"/>
            <a:chOff x="3104" y="2448"/>
            <a:chExt cx="2369" cy="1759"/>
          </a:xfrm>
        </p:grpSpPr>
        <p:sp>
          <p:nvSpPr>
            <p:cNvPr id="215047" name="Rectangle 19"/>
            <p:cNvSpPr>
              <a:spLocks noChangeArrowheads="1"/>
            </p:cNvSpPr>
            <p:nvPr/>
          </p:nvSpPr>
          <p:spPr bwMode="auto">
            <a:xfrm>
              <a:off x="3456" y="2448"/>
              <a:ext cx="632" cy="184"/>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client</a:t>
              </a:r>
            </a:p>
          </p:txBody>
        </p:sp>
        <p:sp>
          <p:nvSpPr>
            <p:cNvPr id="215048" name="Rectangle 20"/>
            <p:cNvSpPr>
              <a:spLocks noChangeArrowheads="1"/>
            </p:cNvSpPr>
            <p:nvPr/>
          </p:nvSpPr>
          <p:spPr bwMode="auto">
            <a:xfrm>
              <a:off x="4544" y="2456"/>
              <a:ext cx="632" cy="184"/>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algn="ctr" eaLnBrk="0" hangingPunct="0"/>
              <a:r>
                <a:rPr lang="en-US" sz="1800"/>
                <a:t>server</a:t>
              </a:r>
            </a:p>
          </p:txBody>
        </p:sp>
        <p:sp>
          <p:nvSpPr>
            <p:cNvPr id="215049" name="Rectangle 21"/>
            <p:cNvSpPr>
              <a:spLocks noChangeArrowheads="1"/>
            </p:cNvSpPr>
            <p:nvPr/>
          </p:nvSpPr>
          <p:spPr bwMode="auto">
            <a:xfrm>
              <a:off x="3680" y="2896"/>
              <a:ext cx="176" cy="664"/>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cxnSp>
          <p:nvCxnSpPr>
            <p:cNvPr id="215050" name="AutoShape 22"/>
            <p:cNvCxnSpPr>
              <a:cxnSpLocks noChangeShapeType="1"/>
              <a:stCxn id="215049" idx="0"/>
              <a:endCxn id="215047" idx="2"/>
            </p:cNvCxnSpPr>
            <p:nvPr/>
          </p:nvCxnSpPr>
          <p:spPr bwMode="auto">
            <a:xfrm rot="-5400000">
              <a:off x="3638" y="2762"/>
              <a:ext cx="264" cy="4"/>
            </a:xfrm>
            <a:prstGeom prst="bentConnector3">
              <a:avLst>
                <a:gd name="adj1" fmla="val 50000"/>
              </a:avLst>
            </a:prstGeom>
            <a:noFill/>
            <a:ln w="12700">
              <a:solidFill>
                <a:schemeClr val="tx1"/>
              </a:solidFill>
              <a:miter lim="800000"/>
              <a:headEnd/>
              <a:tailEnd/>
            </a:ln>
          </p:spPr>
        </p:cxnSp>
        <p:sp>
          <p:nvSpPr>
            <p:cNvPr id="215051" name="Rectangle 23"/>
            <p:cNvSpPr>
              <a:spLocks noChangeArrowheads="1"/>
            </p:cNvSpPr>
            <p:nvPr/>
          </p:nvSpPr>
          <p:spPr bwMode="auto">
            <a:xfrm>
              <a:off x="4776" y="3056"/>
              <a:ext cx="168" cy="416"/>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cxnSp>
          <p:nvCxnSpPr>
            <p:cNvPr id="215052" name="AutoShape 24"/>
            <p:cNvCxnSpPr>
              <a:cxnSpLocks noChangeShapeType="1"/>
              <a:stCxn id="215048" idx="2"/>
              <a:endCxn id="215051" idx="0"/>
            </p:cNvCxnSpPr>
            <p:nvPr/>
          </p:nvCxnSpPr>
          <p:spPr bwMode="auto">
            <a:xfrm rot="5400000">
              <a:off x="4652" y="2848"/>
              <a:ext cx="416" cy="0"/>
            </a:xfrm>
            <a:prstGeom prst="straightConnector1">
              <a:avLst/>
            </a:prstGeom>
            <a:noFill/>
            <a:ln w="12700">
              <a:solidFill>
                <a:schemeClr val="tx1"/>
              </a:solidFill>
              <a:round/>
              <a:headEnd/>
              <a:tailEnd/>
            </a:ln>
          </p:spPr>
        </p:cxnSp>
        <p:sp>
          <p:nvSpPr>
            <p:cNvPr id="215053" name="Line 26"/>
            <p:cNvSpPr>
              <a:spLocks noChangeShapeType="1"/>
            </p:cNvSpPr>
            <p:nvPr/>
          </p:nvSpPr>
          <p:spPr bwMode="auto">
            <a:xfrm flipH="1">
              <a:off x="3816" y="2896"/>
              <a:ext cx="1032" cy="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cxnSp>
          <p:nvCxnSpPr>
            <p:cNvPr id="215054" name="AutoShape 27"/>
            <p:cNvCxnSpPr>
              <a:cxnSpLocks noChangeShapeType="1"/>
              <a:stCxn id="215051" idx="2"/>
            </p:cNvCxnSpPr>
            <p:nvPr/>
          </p:nvCxnSpPr>
          <p:spPr bwMode="auto">
            <a:xfrm flipH="1">
              <a:off x="4856" y="3472"/>
              <a:ext cx="4" cy="360"/>
            </a:xfrm>
            <a:prstGeom prst="straightConnector1">
              <a:avLst/>
            </a:prstGeom>
            <a:noFill/>
            <a:ln w="12700">
              <a:solidFill>
                <a:schemeClr val="tx1"/>
              </a:solidFill>
              <a:round/>
              <a:headEnd/>
              <a:tailEnd/>
            </a:ln>
          </p:spPr>
        </p:cxnSp>
        <p:cxnSp>
          <p:nvCxnSpPr>
            <p:cNvPr id="215055" name="AutoShape 28"/>
            <p:cNvCxnSpPr>
              <a:cxnSpLocks noChangeShapeType="1"/>
              <a:stCxn id="215049" idx="2"/>
            </p:cNvCxnSpPr>
            <p:nvPr/>
          </p:nvCxnSpPr>
          <p:spPr bwMode="auto">
            <a:xfrm>
              <a:off x="3768" y="3560"/>
              <a:ext cx="0" cy="272"/>
            </a:xfrm>
            <a:prstGeom prst="straightConnector1">
              <a:avLst/>
            </a:prstGeom>
            <a:noFill/>
            <a:ln w="12700">
              <a:solidFill>
                <a:schemeClr val="tx1"/>
              </a:solidFill>
              <a:round/>
              <a:headEnd/>
              <a:tailEnd/>
            </a:ln>
          </p:spPr>
        </p:cxnSp>
        <p:sp>
          <p:nvSpPr>
            <p:cNvPr id="215056" name="Line 29"/>
            <p:cNvSpPr>
              <a:spLocks noChangeShapeType="1"/>
            </p:cNvSpPr>
            <p:nvPr/>
          </p:nvSpPr>
          <p:spPr bwMode="auto">
            <a:xfrm flipH="1">
              <a:off x="3824" y="3560"/>
              <a:ext cx="1032" cy="0"/>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cxnSp>
          <p:nvCxnSpPr>
            <p:cNvPr id="215057" name="AutoShape 30"/>
            <p:cNvCxnSpPr>
              <a:cxnSpLocks noChangeShapeType="1"/>
              <a:stCxn id="215051" idx="2"/>
              <a:endCxn id="215049" idx="2"/>
            </p:cNvCxnSpPr>
            <p:nvPr/>
          </p:nvCxnSpPr>
          <p:spPr bwMode="auto">
            <a:xfrm flipH="1">
              <a:off x="3768" y="3472"/>
              <a:ext cx="1092" cy="88"/>
            </a:xfrm>
            <a:prstGeom prst="straightConnector1">
              <a:avLst/>
            </a:prstGeom>
            <a:noFill/>
            <a:ln w="12700">
              <a:solidFill>
                <a:schemeClr val="tx1"/>
              </a:solidFill>
              <a:round/>
              <a:headEnd/>
              <a:tailEnd type="triangle" w="med" len="med"/>
            </a:ln>
          </p:spPr>
        </p:cxnSp>
        <p:cxnSp>
          <p:nvCxnSpPr>
            <p:cNvPr id="215058" name="AutoShape 31"/>
            <p:cNvCxnSpPr>
              <a:cxnSpLocks noChangeShapeType="1"/>
              <a:stCxn id="215049" idx="0"/>
              <a:endCxn id="215051" idx="0"/>
            </p:cNvCxnSpPr>
            <p:nvPr/>
          </p:nvCxnSpPr>
          <p:spPr bwMode="auto">
            <a:xfrm>
              <a:off x="3768" y="2896"/>
              <a:ext cx="1092" cy="160"/>
            </a:xfrm>
            <a:prstGeom prst="straightConnector1">
              <a:avLst/>
            </a:prstGeom>
            <a:noFill/>
            <a:ln w="12700">
              <a:solidFill>
                <a:schemeClr val="tx1"/>
              </a:solidFill>
              <a:round/>
              <a:headEnd/>
              <a:tailEnd type="triangle" w="med" len="med"/>
            </a:ln>
          </p:spPr>
        </p:cxnSp>
        <p:sp>
          <p:nvSpPr>
            <p:cNvPr id="215059" name="AutoShape 32"/>
            <p:cNvSpPr>
              <a:spLocks/>
            </p:cNvSpPr>
            <p:nvPr/>
          </p:nvSpPr>
          <p:spPr bwMode="auto">
            <a:xfrm>
              <a:off x="5008" y="3072"/>
              <a:ext cx="96" cy="392"/>
            </a:xfrm>
            <a:prstGeom prst="rightBrace">
              <a:avLst>
                <a:gd name="adj1" fmla="val 34028"/>
                <a:gd name="adj2" fmla="val 50000"/>
              </a:avLst>
            </a:prstGeom>
            <a:no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215060" name="Text Box 33"/>
            <p:cNvSpPr txBox="1">
              <a:spLocks noChangeArrowheads="1"/>
            </p:cNvSpPr>
            <p:nvPr/>
          </p:nvSpPr>
          <p:spPr bwMode="auto">
            <a:xfrm>
              <a:off x="5110" y="3163"/>
              <a:ext cx="204" cy="231"/>
            </a:xfrm>
            <a:prstGeom prst="rect">
              <a:avLst/>
            </a:prstGeom>
            <a:noFill/>
            <a:ln w="12700">
              <a:noFill/>
              <a:miter lim="800000"/>
              <a:headEnd/>
              <a:tailEnd/>
            </a:ln>
          </p:spPr>
          <p:txBody>
            <a:bodyPr wrap="none">
              <a:prstTxWarp prst="textNoShape">
                <a:avLst/>
              </a:prstTxWarp>
              <a:spAutoFit/>
            </a:bodyPr>
            <a:lstStyle/>
            <a:p>
              <a:pPr eaLnBrk="0" hangingPunct="0"/>
              <a:r>
                <a:rPr lang="en-US" sz="1800"/>
                <a:t>t</a:t>
              </a:r>
              <a:r>
                <a:rPr lang="en-US" sz="1800" baseline="-25000"/>
                <a:t>s</a:t>
              </a:r>
              <a:endParaRPr lang="en-US" sz="1800"/>
            </a:p>
          </p:txBody>
        </p:sp>
        <p:sp>
          <p:nvSpPr>
            <p:cNvPr id="215061" name="AutoShape 34"/>
            <p:cNvSpPr>
              <a:spLocks/>
            </p:cNvSpPr>
            <p:nvPr/>
          </p:nvSpPr>
          <p:spPr bwMode="auto">
            <a:xfrm>
              <a:off x="3560" y="2904"/>
              <a:ext cx="80" cy="656"/>
            </a:xfrm>
            <a:prstGeom prst="leftBrace">
              <a:avLst>
                <a:gd name="adj1" fmla="val 68333"/>
                <a:gd name="adj2" fmla="val 50000"/>
              </a:avLst>
            </a:prstGeom>
            <a:noFill/>
            <a:ln w="12700">
              <a:solidFill>
                <a:schemeClr val="tx1"/>
              </a:solidFill>
              <a:round/>
              <a:headEnd/>
              <a:tailEnd/>
            </a:ln>
          </p:spPr>
          <p:txBody>
            <a:bodyPr wrap="none" anchor="ctr">
              <a:prstTxWarp prst="textNoShape">
                <a:avLst/>
              </a:prstTxWarp>
            </a:bodyPr>
            <a:lstStyle/>
            <a:p>
              <a:pPr eaLnBrk="0" hangingPunct="0"/>
              <a:endParaRPr lang="en-US" sz="1800" u="sng"/>
            </a:p>
          </p:txBody>
        </p:sp>
        <p:sp>
          <p:nvSpPr>
            <p:cNvPr id="215062" name="Text Box 35"/>
            <p:cNvSpPr txBox="1">
              <a:spLocks noChangeArrowheads="1"/>
            </p:cNvSpPr>
            <p:nvPr/>
          </p:nvSpPr>
          <p:spPr bwMode="auto">
            <a:xfrm>
              <a:off x="3374" y="3123"/>
              <a:ext cx="204" cy="231"/>
            </a:xfrm>
            <a:prstGeom prst="rect">
              <a:avLst/>
            </a:prstGeom>
            <a:noFill/>
            <a:ln w="12700">
              <a:noFill/>
              <a:miter lim="800000"/>
              <a:headEnd/>
              <a:tailEnd/>
            </a:ln>
          </p:spPr>
          <p:txBody>
            <a:bodyPr wrap="none">
              <a:prstTxWarp prst="textNoShape">
                <a:avLst/>
              </a:prstTxWarp>
              <a:spAutoFit/>
            </a:bodyPr>
            <a:lstStyle/>
            <a:p>
              <a:pPr eaLnBrk="0" hangingPunct="0"/>
              <a:r>
                <a:rPr lang="en-US" sz="1800"/>
                <a:t>t</a:t>
              </a:r>
              <a:r>
                <a:rPr lang="en-US" sz="1800" baseline="-25000"/>
                <a:t>c</a:t>
              </a:r>
              <a:endParaRPr lang="en-US" sz="1800"/>
            </a:p>
          </p:txBody>
        </p:sp>
        <p:sp>
          <p:nvSpPr>
            <p:cNvPr id="215063" name="Text Box 36"/>
            <p:cNvSpPr txBox="1">
              <a:spLocks noChangeArrowheads="1"/>
            </p:cNvSpPr>
            <p:nvPr/>
          </p:nvSpPr>
          <p:spPr bwMode="auto">
            <a:xfrm>
              <a:off x="3104" y="3976"/>
              <a:ext cx="2369" cy="231"/>
            </a:xfrm>
            <a:prstGeom prst="rect">
              <a:avLst/>
            </a:prstGeom>
            <a:noFill/>
            <a:ln w="12700">
              <a:noFill/>
              <a:miter lim="800000"/>
              <a:headEnd/>
              <a:tailEnd/>
            </a:ln>
          </p:spPr>
          <p:txBody>
            <a:bodyPr wrap="none">
              <a:prstTxWarp prst="textNoShape">
                <a:avLst/>
              </a:prstTxWarp>
              <a:spAutoFit/>
            </a:bodyPr>
            <a:lstStyle/>
            <a:p>
              <a:pPr eaLnBrk="0" hangingPunct="0">
                <a:spcBef>
                  <a:spcPct val="50000"/>
                </a:spcBef>
              </a:pPr>
              <a:r>
                <a:rPr lang="en-US" sz="1800"/>
                <a:t>Communication Overhead t</a:t>
              </a:r>
              <a:r>
                <a:rPr lang="en-US" sz="1800" baseline="-25000"/>
                <a:t>r</a:t>
              </a:r>
              <a:r>
                <a:rPr lang="en-US" sz="1800"/>
                <a:t> = t</a:t>
              </a:r>
              <a:r>
                <a:rPr lang="en-US" sz="1800" baseline="-25000"/>
                <a:t>c</a:t>
              </a:r>
              <a:r>
                <a:rPr lang="en-US" sz="1800"/>
                <a:t> - t</a:t>
              </a:r>
              <a:r>
                <a:rPr lang="en-US" sz="1800" baseline="-25000"/>
                <a:t>s</a:t>
              </a:r>
              <a:endParaRPr lang="en-US" sz="1800"/>
            </a:p>
          </p:txBody>
        </p:sp>
      </p:grpSp>
      <p:sp>
        <p:nvSpPr>
          <p:cNvPr id="215046" name="Rectangle 28"/>
          <p:cNvSpPr>
            <a:spLocks noChangeArrowheads="1"/>
          </p:cNvSpPr>
          <p:nvPr/>
        </p:nvSpPr>
        <p:spPr bwMode="auto">
          <a:xfrm>
            <a:off x="195263" y="995363"/>
            <a:ext cx="5097462" cy="396875"/>
          </a:xfrm>
          <a:prstGeom prst="rect">
            <a:avLst/>
          </a:prstGeom>
          <a:noFill/>
          <a:ln w="9525">
            <a:noFill/>
            <a:miter lim="800000"/>
            <a:headEnd/>
            <a:tailEnd/>
          </a:ln>
        </p:spPr>
        <p:txBody>
          <a:bodyPr wrap="none">
            <a:prstTxWarp prst="textNoShape">
              <a:avLst/>
            </a:prstTxWarp>
            <a:spAutoFit/>
          </a:bodyPr>
          <a:lstStyle/>
          <a:p>
            <a:r>
              <a:rPr lang="en-US" sz="2000" b="1"/>
              <a:t>Experiment 1</a:t>
            </a:r>
            <a:r>
              <a:rPr lang="en-US" sz="2000"/>
              <a:t> - Overhead of Client Failover</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Footer Placeholder 4"/>
          <p:cNvSpPr txBox="1">
            <a:spLocks noGrp="1"/>
          </p:cNvSpPr>
          <p:nvPr/>
        </p:nvSpPr>
        <p:spPr bwMode="auto">
          <a:xfrm>
            <a:off x="7480300" y="6502400"/>
            <a:ext cx="1587500" cy="457200"/>
          </a:xfrm>
          <a:prstGeom prst="rect">
            <a:avLst/>
          </a:prstGeom>
          <a:noFill/>
          <a:ln w="12700">
            <a:noFill/>
            <a:miter lim="800000"/>
            <a:headEnd/>
            <a:tailEnd/>
          </a:ln>
        </p:spPr>
        <p:txBody>
          <a:bodyPr wrap="none">
            <a:prstTxWarp prst="textNoShape">
              <a:avLst/>
            </a:prstTxWarp>
          </a:bodyPr>
          <a:lstStyle/>
          <a:p>
            <a:pPr algn="r" eaLnBrk="0" hangingPunct="0"/>
            <a:fld id="{23DD1CA4-C92F-4F18-843E-B2859D38B398}" type="slidenum">
              <a:rPr lang="en-US" sz="1400"/>
              <a:pPr algn="r" eaLnBrk="0" hangingPunct="0"/>
              <a:t>235</a:t>
            </a:fld>
            <a:endParaRPr lang="en-US" sz="1400"/>
          </a:p>
        </p:txBody>
      </p:sp>
      <p:sp>
        <p:nvSpPr>
          <p:cNvPr id="217090" name="Rectangle 2"/>
          <p:cNvSpPr>
            <a:spLocks noGrp="1" noChangeArrowheads="1"/>
          </p:cNvSpPr>
          <p:nvPr>
            <p:ph type="title" idx="4294967295"/>
          </p:nvPr>
        </p:nvSpPr>
        <p:spPr/>
        <p:txBody>
          <a:bodyPr/>
          <a:lstStyle/>
          <a:p>
            <a:r>
              <a:rPr lang="en-US"/>
              <a:t>Experiment 1 - Results</a:t>
            </a:r>
          </a:p>
        </p:txBody>
      </p:sp>
      <p:pic>
        <p:nvPicPr>
          <p:cNvPr id="217091" name="Picture 7" descr="Picture 6"/>
          <p:cNvPicPr>
            <a:picLocks noChangeAspect="1" noChangeArrowheads="1"/>
          </p:cNvPicPr>
          <p:nvPr/>
        </p:nvPicPr>
        <p:blipFill>
          <a:blip r:embed="rId3" cstate="print"/>
          <a:srcRect/>
          <a:stretch>
            <a:fillRect/>
          </a:stretch>
        </p:blipFill>
        <p:spPr bwMode="auto">
          <a:xfrm>
            <a:off x="863600" y="1395413"/>
            <a:ext cx="7165975" cy="4891087"/>
          </a:xfrm>
          <a:prstGeom prst="rect">
            <a:avLst/>
          </a:prstGeom>
          <a:noFill/>
          <a:ln w="9525">
            <a:solidFill>
              <a:schemeClr val="tx1"/>
            </a:solidFill>
            <a:miter lim="800000"/>
            <a:headEnd/>
            <a:tailEnd/>
          </a:ln>
        </p:spPr>
      </p:pic>
      <p:sp>
        <p:nvSpPr>
          <p:cNvPr id="217092" name="AutoShape 6"/>
          <p:cNvSpPr>
            <a:spLocks noChangeArrowheads="1"/>
          </p:cNvSpPr>
          <p:nvPr/>
        </p:nvSpPr>
        <p:spPr bwMode="auto">
          <a:xfrm>
            <a:off x="1993900" y="3022600"/>
            <a:ext cx="2222500" cy="1143000"/>
          </a:xfrm>
          <a:prstGeom prst="wedgeRectCallout">
            <a:avLst>
              <a:gd name="adj1" fmla="val -37144"/>
              <a:gd name="adj2" fmla="val 106667"/>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dirty="0"/>
              <a:t>Default Communication Overhead is between 0 &amp; 1ms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2"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Footer Placeholder 4"/>
          <p:cNvSpPr txBox="1">
            <a:spLocks noGrp="1"/>
          </p:cNvSpPr>
          <p:nvPr/>
        </p:nvSpPr>
        <p:spPr bwMode="auto">
          <a:xfrm>
            <a:off x="7632700" y="6502400"/>
            <a:ext cx="1435100" cy="457200"/>
          </a:xfrm>
          <a:prstGeom prst="rect">
            <a:avLst/>
          </a:prstGeom>
          <a:noFill/>
          <a:ln w="12700">
            <a:noFill/>
            <a:miter lim="800000"/>
            <a:headEnd/>
            <a:tailEnd/>
          </a:ln>
        </p:spPr>
        <p:txBody>
          <a:bodyPr wrap="none">
            <a:prstTxWarp prst="textNoShape">
              <a:avLst/>
            </a:prstTxWarp>
          </a:bodyPr>
          <a:lstStyle/>
          <a:p>
            <a:pPr algn="r" eaLnBrk="0" hangingPunct="0"/>
            <a:fld id="{E17A2AC0-95E8-4961-8791-2AB2F23417A9}" type="slidenum">
              <a:rPr lang="en-US" sz="1400"/>
              <a:pPr algn="r" eaLnBrk="0" hangingPunct="0"/>
              <a:t>236</a:t>
            </a:fld>
            <a:endParaRPr lang="en-US" sz="1400"/>
          </a:p>
        </p:txBody>
      </p:sp>
      <p:sp>
        <p:nvSpPr>
          <p:cNvPr id="219138" name="Rectangle 2"/>
          <p:cNvSpPr>
            <a:spLocks noGrp="1" noChangeArrowheads="1"/>
          </p:cNvSpPr>
          <p:nvPr>
            <p:ph type="title" idx="4294967295"/>
          </p:nvPr>
        </p:nvSpPr>
        <p:spPr/>
        <p:txBody>
          <a:bodyPr/>
          <a:lstStyle/>
          <a:p>
            <a:r>
              <a:rPr lang="en-US"/>
              <a:t>Experiment 1 - Results</a:t>
            </a:r>
          </a:p>
        </p:txBody>
      </p:sp>
      <p:pic>
        <p:nvPicPr>
          <p:cNvPr id="219139" name="Picture 7" descr="Picture 6"/>
          <p:cNvPicPr>
            <a:picLocks noChangeAspect="1" noChangeArrowheads="1"/>
          </p:cNvPicPr>
          <p:nvPr/>
        </p:nvPicPr>
        <p:blipFill>
          <a:blip r:embed="rId3" cstate="print"/>
          <a:srcRect/>
          <a:stretch>
            <a:fillRect/>
          </a:stretch>
        </p:blipFill>
        <p:spPr bwMode="auto">
          <a:xfrm>
            <a:off x="863600" y="1395413"/>
            <a:ext cx="7165975" cy="4891087"/>
          </a:xfrm>
          <a:prstGeom prst="rect">
            <a:avLst/>
          </a:prstGeom>
          <a:noFill/>
          <a:ln w="9525">
            <a:solidFill>
              <a:schemeClr val="tx1"/>
            </a:solidFill>
            <a:miter lim="800000"/>
            <a:headEnd/>
            <a:tailEnd/>
          </a:ln>
        </p:spPr>
      </p:pic>
      <p:sp>
        <p:nvSpPr>
          <p:cNvPr id="275462" name="AutoShape 7"/>
          <p:cNvSpPr>
            <a:spLocks noChangeArrowheads="1"/>
          </p:cNvSpPr>
          <p:nvPr/>
        </p:nvSpPr>
        <p:spPr bwMode="auto">
          <a:xfrm>
            <a:off x="1778000" y="2844800"/>
            <a:ext cx="2578100" cy="1143000"/>
          </a:xfrm>
          <a:prstGeom prst="wedgeRectCallout">
            <a:avLst>
              <a:gd name="adj1" fmla="val 64042"/>
              <a:gd name="adj2" fmla="val -34444"/>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dirty="0"/>
              <a:t>After 10 invocations the server shuts down &amp; a failover with 4ms latency occurs</a:t>
            </a: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Footer Placeholder 4"/>
          <p:cNvSpPr txBox="1">
            <a:spLocks noGrp="1"/>
          </p:cNvSpPr>
          <p:nvPr/>
        </p:nvSpPr>
        <p:spPr bwMode="auto">
          <a:xfrm>
            <a:off x="7708900" y="6502400"/>
            <a:ext cx="1358900" cy="457200"/>
          </a:xfrm>
          <a:prstGeom prst="rect">
            <a:avLst/>
          </a:prstGeom>
          <a:noFill/>
          <a:ln w="12700">
            <a:noFill/>
            <a:miter lim="800000"/>
            <a:headEnd/>
            <a:tailEnd/>
          </a:ln>
        </p:spPr>
        <p:txBody>
          <a:bodyPr wrap="none">
            <a:prstTxWarp prst="textNoShape">
              <a:avLst/>
            </a:prstTxWarp>
          </a:bodyPr>
          <a:lstStyle/>
          <a:p>
            <a:pPr algn="r" eaLnBrk="0" hangingPunct="0"/>
            <a:fld id="{3A02ABC5-D4AE-400A-BA04-357EDE9AAFD4}" type="slidenum">
              <a:rPr lang="en-US" sz="1400"/>
              <a:pPr algn="r" eaLnBrk="0" hangingPunct="0"/>
              <a:t>237</a:t>
            </a:fld>
            <a:endParaRPr lang="en-US" sz="1400"/>
          </a:p>
        </p:txBody>
      </p:sp>
      <p:sp>
        <p:nvSpPr>
          <p:cNvPr id="221186" name="Rectangle 2"/>
          <p:cNvSpPr>
            <a:spLocks noGrp="1" noChangeArrowheads="1"/>
          </p:cNvSpPr>
          <p:nvPr>
            <p:ph type="title" idx="4294967295"/>
          </p:nvPr>
        </p:nvSpPr>
        <p:spPr/>
        <p:txBody>
          <a:bodyPr/>
          <a:lstStyle/>
          <a:p>
            <a:r>
              <a:rPr lang="en-US"/>
              <a:t>Experiment 1 - Results</a:t>
            </a:r>
          </a:p>
        </p:txBody>
      </p:sp>
      <p:pic>
        <p:nvPicPr>
          <p:cNvPr id="221187" name="Picture 7" descr="Picture 6"/>
          <p:cNvPicPr>
            <a:picLocks noChangeAspect="1" noChangeArrowheads="1"/>
          </p:cNvPicPr>
          <p:nvPr/>
        </p:nvPicPr>
        <p:blipFill>
          <a:blip r:embed="rId3" cstate="print"/>
          <a:srcRect/>
          <a:stretch>
            <a:fillRect/>
          </a:stretch>
        </p:blipFill>
        <p:spPr bwMode="auto">
          <a:xfrm>
            <a:off x="863600" y="1395413"/>
            <a:ext cx="7165975" cy="4891087"/>
          </a:xfrm>
          <a:prstGeom prst="rect">
            <a:avLst/>
          </a:prstGeom>
          <a:noFill/>
          <a:ln w="9525">
            <a:solidFill>
              <a:schemeClr val="tx1"/>
            </a:solidFill>
            <a:miter lim="800000"/>
            <a:headEnd/>
            <a:tailEnd/>
          </a:ln>
        </p:spPr>
      </p:pic>
      <p:sp>
        <p:nvSpPr>
          <p:cNvPr id="277511" name="AutoShape 8"/>
          <p:cNvSpPr>
            <a:spLocks noChangeArrowheads="1"/>
          </p:cNvSpPr>
          <p:nvPr/>
        </p:nvSpPr>
        <p:spPr bwMode="auto">
          <a:xfrm>
            <a:off x="5283200" y="2933700"/>
            <a:ext cx="2578100" cy="1143000"/>
          </a:xfrm>
          <a:prstGeom prst="wedgeRectCallout">
            <a:avLst>
              <a:gd name="adj1" fmla="val -41380"/>
              <a:gd name="adj2" fmla="val 117778"/>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a:t>The backup server responds in the same interval as the primary</a:t>
            </a: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Footer Placeholder 4"/>
          <p:cNvSpPr txBox="1">
            <a:spLocks noGrp="1"/>
          </p:cNvSpPr>
          <p:nvPr/>
        </p:nvSpPr>
        <p:spPr bwMode="auto">
          <a:xfrm>
            <a:off x="7645400" y="6502400"/>
            <a:ext cx="1422400" cy="457200"/>
          </a:xfrm>
          <a:prstGeom prst="rect">
            <a:avLst/>
          </a:prstGeom>
          <a:noFill/>
          <a:ln w="12700">
            <a:noFill/>
            <a:miter lim="800000"/>
            <a:headEnd/>
            <a:tailEnd/>
          </a:ln>
        </p:spPr>
        <p:txBody>
          <a:bodyPr wrap="none">
            <a:prstTxWarp prst="textNoShape">
              <a:avLst/>
            </a:prstTxWarp>
          </a:bodyPr>
          <a:lstStyle/>
          <a:p>
            <a:pPr algn="r" eaLnBrk="0" hangingPunct="0"/>
            <a:fld id="{6C6A256D-A706-488C-AD89-BA93E7B62E15}" type="slidenum">
              <a:rPr lang="en-US" sz="1400"/>
              <a:pPr algn="r" eaLnBrk="0" hangingPunct="0"/>
              <a:t>238</a:t>
            </a:fld>
            <a:endParaRPr lang="en-US" sz="1400"/>
          </a:p>
        </p:txBody>
      </p:sp>
      <p:sp>
        <p:nvSpPr>
          <p:cNvPr id="223234" name="Rectangle 2"/>
          <p:cNvSpPr>
            <a:spLocks noGrp="1" noChangeArrowheads="1"/>
          </p:cNvSpPr>
          <p:nvPr>
            <p:ph type="title" idx="4294967295"/>
          </p:nvPr>
        </p:nvSpPr>
        <p:spPr/>
        <p:txBody>
          <a:bodyPr/>
          <a:lstStyle/>
          <a:p>
            <a:r>
              <a:rPr lang="en-US"/>
              <a:t>Experiment 1 - Results</a:t>
            </a:r>
          </a:p>
        </p:txBody>
      </p:sp>
      <p:pic>
        <p:nvPicPr>
          <p:cNvPr id="223235" name="Picture 6" descr="Picture 5"/>
          <p:cNvPicPr>
            <a:picLocks noChangeAspect="1" noChangeArrowheads="1"/>
          </p:cNvPicPr>
          <p:nvPr/>
        </p:nvPicPr>
        <p:blipFill>
          <a:blip r:embed="rId3" cstate="print"/>
          <a:srcRect/>
          <a:stretch>
            <a:fillRect/>
          </a:stretch>
        </p:blipFill>
        <p:spPr bwMode="auto">
          <a:xfrm>
            <a:off x="1122363" y="1028700"/>
            <a:ext cx="6478587" cy="5394325"/>
          </a:xfrm>
          <a:prstGeom prst="rect">
            <a:avLst/>
          </a:prstGeom>
          <a:noFill/>
          <a:ln w="9525">
            <a:noFill/>
            <a:miter lim="800000"/>
            <a:headEnd/>
            <a:tailEnd/>
          </a:ln>
        </p:spPr>
      </p:pic>
      <p:sp>
        <p:nvSpPr>
          <p:cNvPr id="219140" name="AutoShape 7"/>
          <p:cNvSpPr>
            <a:spLocks noChangeArrowheads="1"/>
          </p:cNvSpPr>
          <p:nvPr/>
        </p:nvSpPr>
        <p:spPr bwMode="auto">
          <a:xfrm>
            <a:off x="5080000" y="3563938"/>
            <a:ext cx="1866900" cy="830262"/>
          </a:xfrm>
          <a:prstGeom prst="wedgeRectCallout">
            <a:avLst>
              <a:gd name="adj1" fmla="val -125083"/>
              <a:gd name="adj2" fmla="val 48181"/>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a:t>CORBA 2.x scenarios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Footer Placeholder 4"/>
          <p:cNvSpPr txBox="1">
            <a:spLocks noGrp="1"/>
          </p:cNvSpPr>
          <p:nvPr/>
        </p:nvSpPr>
        <p:spPr bwMode="auto">
          <a:xfrm>
            <a:off x="7683500" y="6502400"/>
            <a:ext cx="1384300" cy="457200"/>
          </a:xfrm>
          <a:prstGeom prst="rect">
            <a:avLst/>
          </a:prstGeom>
          <a:noFill/>
          <a:ln w="12700">
            <a:noFill/>
            <a:miter lim="800000"/>
            <a:headEnd/>
            <a:tailEnd/>
          </a:ln>
        </p:spPr>
        <p:txBody>
          <a:bodyPr wrap="none">
            <a:prstTxWarp prst="textNoShape">
              <a:avLst/>
            </a:prstTxWarp>
          </a:bodyPr>
          <a:lstStyle/>
          <a:p>
            <a:pPr algn="r" eaLnBrk="0" hangingPunct="0"/>
            <a:fld id="{DA905058-9A34-42BE-86FD-0D764C173122}" type="slidenum">
              <a:rPr lang="en-US" sz="1400"/>
              <a:pPr algn="r" eaLnBrk="0" hangingPunct="0"/>
              <a:t>239</a:t>
            </a:fld>
            <a:endParaRPr lang="en-US" sz="1400"/>
          </a:p>
        </p:txBody>
      </p:sp>
      <p:sp>
        <p:nvSpPr>
          <p:cNvPr id="225282" name="Rectangle 2"/>
          <p:cNvSpPr>
            <a:spLocks noGrp="1" noChangeArrowheads="1"/>
          </p:cNvSpPr>
          <p:nvPr>
            <p:ph type="title" idx="4294967295"/>
          </p:nvPr>
        </p:nvSpPr>
        <p:spPr/>
        <p:txBody>
          <a:bodyPr/>
          <a:lstStyle/>
          <a:p>
            <a:r>
              <a:rPr lang="en-US"/>
              <a:t>Experiment 1 - Results</a:t>
            </a:r>
          </a:p>
        </p:txBody>
      </p:sp>
      <p:pic>
        <p:nvPicPr>
          <p:cNvPr id="225283" name="Picture 6" descr="Picture 5"/>
          <p:cNvPicPr>
            <a:picLocks noChangeAspect="1" noChangeArrowheads="1"/>
          </p:cNvPicPr>
          <p:nvPr/>
        </p:nvPicPr>
        <p:blipFill>
          <a:blip r:embed="rId3" cstate="print"/>
          <a:srcRect/>
          <a:stretch>
            <a:fillRect/>
          </a:stretch>
        </p:blipFill>
        <p:spPr bwMode="auto">
          <a:xfrm>
            <a:off x="1122363" y="1028700"/>
            <a:ext cx="6478587" cy="5394325"/>
          </a:xfrm>
          <a:prstGeom prst="rect">
            <a:avLst/>
          </a:prstGeom>
          <a:noFill/>
          <a:ln w="9525">
            <a:noFill/>
            <a:miter lim="800000"/>
            <a:headEnd/>
            <a:tailEnd/>
          </a:ln>
        </p:spPr>
      </p:pic>
      <p:sp>
        <p:nvSpPr>
          <p:cNvPr id="279558" name="AutoShape 8"/>
          <p:cNvSpPr>
            <a:spLocks noChangeArrowheads="1"/>
          </p:cNvSpPr>
          <p:nvPr/>
        </p:nvSpPr>
        <p:spPr bwMode="auto">
          <a:xfrm>
            <a:off x="2654300" y="2997200"/>
            <a:ext cx="1866900" cy="520700"/>
          </a:xfrm>
          <a:prstGeom prst="wedgeRectCallout">
            <a:avLst>
              <a:gd name="adj1" fmla="val 110372"/>
              <a:gd name="adj2" fmla="val 209712"/>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a:t>CCM scenarios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3810000" y="3505200"/>
            <a:ext cx="5230813" cy="3352800"/>
          </a:xfrm>
          <a:prstGeom prst="rect">
            <a:avLst/>
          </a:prstGeom>
          <a:noFill/>
          <a:ln w="38100" algn="ctr">
            <a:noFill/>
            <a:miter lim="800000"/>
            <a:headEnd/>
            <a:tailEnd/>
          </a:ln>
        </p:spPr>
      </p:pic>
      <p:sp>
        <p:nvSpPr>
          <p:cNvPr id="30723" name="Rectangle 8"/>
          <p:cNvSpPr>
            <a:spLocks noGrp="1" noChangeArrowheads="1"/>
          </p:cNvSpPr>
          <p:nvPr>
            <p:ph type="sldNum" sz="quarter" idx="12"/>
          </p:nvPr>
        </p:nvSpPr>
        <p:spPr>
          <a:noFill/>
        </p:spPr>
        <p:txBody>
          <a:bodyPr/>
          <a:lstStyle/>
          <a:p>
            <a:fld id="{DBCA0FE1-EFEB-4EA8-A228-E7FA1E68311C}" type="slidenum">
              <a:rPr lang="en-US" smtClean="0"/>
              <a:pPr/>
              <a:t>24</a:t>
            </a:fld>
            <a:endParaRPr lang="en-US" smtClean="0"/>
          </a:p>
        </p:txBody>
      </p:sp>
      <p:sp>
        <p:nvSpPr>
          <p:cNvPr id="30724"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Challenges in Deployment of Fault-tolerant DRE Systems</a:t>
            </a:r>
          </a:p>
        </p:txBody>
      </p:sp>
      <p:sp>
        <p:nvSpPr>
          <p:cNvPr id="18" name="Text Box 2"/>
          <p:cNvSpPr txBox="1">
            <a:spLocks noChangeArrowheads="1"/>
          </p:cNvSpPr>
          <p:nvPr/>
        </p:nvSpPr>
        <p:spPr bwMode="auto">
          <a:xfrm>
            <a:off x="0" y="479007"/>
            <a:ext cx="9144000" cy="5312193"/>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smtClean="0"/>
              <a:t>Ad-hoc allocation of applications &amp; replicas could provide FT</a:t>
            </a:r>
          </a:p>
          <a:p>
            <a:pPr marL="631825" lvl="1" indent="-174625" algn="l" eaLnBrk="0" hangingPunct="0">
              <a:spcBef>
                <a:spcPct val="30000"/>
              </a:spcBef>
              <a:buFontTx/>
              <a:buChar char="•"/>
              <a:defRPr/>
            </a:pPr>
            <a:r>
              <a:rPr lang="en-US" sz="2000" dirty="0" smtClean="0"/>
              <a:t>could lead to resource minimization, however,</a:t>
            </a:r>
          </a:p>
          <a:p>
            <a:pPr marL="1089025" lvl="2" indent="-174625" algn="l" eaLnBrk="0" hangingPunct="0">
              <a:spcBef>
                <a:spcPct val="30000"/>
              </a:spcBef>
              <a:buFontTx/>
              <a:buChar char="•"/>
              <a:defRPr/>
            </a:pPr>
            <a:r>
              <a:rPr lang="en-US" sz="2000" dirty="0" smtClean="0"/>
              <a:t>system might not be schedulable</a:t>
            </a:r>
          </a:p>
          <a:p>
            <a:pPr marL="631825" lvl="1" indent="-174625" algn="l" eaLnBrk="0" hangingPunct="0">
              <a:spcBef>
                <a:spcPct val="30000"/>
              </a:spcBef>
              <a:buFontTx/>
              <a:buChar char="•"/>
              <a:defRPr/>
            </a:pPr>
            <a:r>
              <a:rPr lang="en-US" sz="2000" dirty="0" smtClean="0"/>
              <a:t>could lead to system schedulability &amp; high availability, however,</a:t>
            </a:r>
          </a:p>
          <a:p>
            <a:pPr marL="1089025" lvl="2" indent="-174625" algn="l" eaLnBrk="0" hangingPunct="0">
              <a:spcBef>
                <a:spcPct val="30000"/>
              </a:spcBef>
              <a:buFontTx/>
              <a:buChar char="•"/>
              <a:defRPr/>
            </a:pPr>
            <a:r>
              <a:rPr lang="en-US" sz="2000" dirty="0" smtClean="0"/>
              <a:t>could miss collocation opportunities =&gt; performance suffers</a:t>
            </a:r>
          </a:p>
          <a:p>
            <a:pPr marL="1089025" lvl="2" indent="-174625" algn="l" eaLnBrk="0" hangingPunct="0">
              <a:spcBef>
                <a:spcPct val="30000"/>
              </a:spcBef>
              <a:buFontTx/>
              <a:buChar char="•"/>
              <a:defRPr/>
            </a:pPr>
            <a:r>
              <a:rPr lang="en-US" sz="2000" dirty="0" smtClean="0"/>
              <a:t>could cause inefficient resource utilization</a:t>
            </a:r>
            <a:endParaRPr lang="en-US" sz="2000" dirty="0">
              <a:latin typeface="+mn-lt"/>
            </a:endParaRPr>
          </a:p>
          <a:p>
            <a:pPr marL="174625" lvl="2" indent="-174625" algn="l" eaLnBrk="0" hangingPunct="0">
              <a:spcBef>
                <a:spcPct val="30000"/>
              </a:spcBef>
              <a:buFontTx/>
              <a:buChar char="•"/>
              <a:defRPr/>
            </a:pPr>
            <a:r>
              <a:rPr lang="en-US" sz="2000" dirty="0"/>
              <a:t>inefficient allocations – for both applications &amp; replicas – could lead to resource imbalance &amp; affect soft real-time performance</a:t>
            </a:r>
          </a:p>
          <a:p>
            <a:pPr marL="174625" lvl="2" indent="-174625" algn="l" eaLnBrk="0" hangingPunct="0">
              <a:spcBef>
                <a:spcPct val="30000"/>
              </a:spcBef>
              <a:buFontTx/>
              <a:buChar char="•"/>
              <a:defRPr/>
            </a:pPr>
            <a:r>
              <a:rPr lang="en-US" sz="2000" dirty="0"/>
              <a:t>applications &amp; their replicas must be                                                        deployed in their </a:t>
            </a:r>
            <a:r>
              <a:rPr lang="en-US" sz="2000" u="sng" dirty="0"/>
              <a:t>appropriate</a:t>
            </a:r>
            <a:r>
              <a:rPr lang="en-US" sz="2000" dirty="0"/>
              <a:t>                                                                                     physical hosts</a:t>
            </a:r>
          </a:p>
          <a:p>
            <a:pPr marL="631825" lvl="3" indent="-174625" algn="l" eaLnBrk="0" hangingPunct="0">
              <a:spcBef>
                <a:spcPct val="30000"/>
              </a:spcBef>
              <a:buFontTx/>
              <a:buChar char="•"/>
              <a:defRPr/>
            </a:pPr>
            <a:r>
              <a:rPr lang="en-US" sz="2000" b="1" i="1" dirty="0"/>
              <a:t>need for resource-aware                                                         deployment techniques</a:t>
            </a:r>
          </a:p>
          <a:p>
            <a:pPr marL="174625" indent="-174625" algn="l" eaLnBrk="0" hangingPunct="0">
              <a:spcBef>
                <a:spcPct val="30000"/>
              </a:spcBef>
              <a:buFontTx/>
              <a:buChar char="•"/>
              <a:defRPr/>
            </a:pPr>
            <a:endParaRPr lang="en-US" sz="2400" dirty="0">
              <a:latin typeface="+mn-lt"/>
            </a:endParaRPr>
          </a:p>
        </p:txBody>
      </p:sp>
      <p:sp>
        <p:nvSpPr>
          <p:cNvPr id="30726" name="Rectangle 8"/>
          <p:cNvSpPr>
            <a:spLocks noChangeArrowheads="1"/>
          </p:cNvSpPr>
          <p:nvPr/>
        </p:nvSpPr>
        <p:spPr bwMode="auto">
          <a:xfrm>
            <a:off x="381000" y="5334000"/>
            <a:ext cx="2971800" cy="1323409"/>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dirty="0" smtClean="0">
                <a:solidFill>
                  <a:srgbClr val="FF0000"/>
                </a:solidFill>
              </a:rPr>
              <a:t>Need for Real-time, Fault-aware and Resource-aware Allocation Algorithms</a:t>
            </a:r>
            <a:endParaRPr lang="en-US" sz="2000" b="1" i="1" dirty="0">
              <a:solidFill>
                <a:srgbClr val="336699"/>
              </a:solidFill>
            </a:endParaRPr>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Footer Placeholder 4"/>
          <p:cNvSpPr txBox="1">
            <a:spLocks noGrp="1"/>
          </p:cNvSpPr>
          <p:nvPr/>
        </p:nvSpPr>
        <p:spPr bwMode="auto">
          <a:xfrm>
            <a:off x="7797800" y="6502400"/>
            <a:ext cx="1270000" cy="457200"/>
          </a:xfrm>
          <a:prstGeom prst="rect">
            <a:avLst/>
          </a:prstGeom>
          <a:noFill/>
          <a:ln w="12700">
            <a:noFill/>
            <a:miter lim="800000"/>
            <a:headEnd/>
            <a:tailEnd/>
          </a:ln>
        </p:spPr>
        <p:txBody>
          <a:bodyPr wrap="none">
            <a:prstTxWarp prst="textNoShape">
              <a:avLst/>
            </a:prstTxWarp>
          </a:bodyPr>
          <a:lstStyle/>
          <a:p>
            <a:pPr algn="r" eaLnBrk="0" hangingPunct="0"/>
            <a:fld id="{D96716A7-E71A-4B66-BFF4-0CD767A31BBC}" type="slidenum">
              <a:rPr lang="en-US" sz="1400"/>
              <a:pPr algn="r" eaLnBrk="0" hangingPunct="0"/>
              <a:t>240</a:t>
            </a:fld>
            <a:endParaRPr lang="en-US" sz="1400"/>
          </a:p>
        </p:txBody>
      </p:sp>
      <p:sp>
        <p:nvSpPr>
          <p:cNvPr id="227330" name="Rectangle 2"/>
          <p:cNvSpPr>
            <a:spLocks noGrp="1" noChangeArrowheads="1"/>
          </p:cNvSpPr>
          <p:nvPr>
            <p:ph type="title" idx="4294967295"/>
          </p:nvPr>
        </p:nvSpPr>
        <p:spPr/>
        <p:txBody>
          <a:bodyPr/>
          <a:lstStyle/>
          <a:p>
            <a:r>
              <a:rPr lang="en-US"/>
              <a:t>Experiment 1 - Results</a:t>
            </a:r>
          </a:p>
        </p:txBody>
      </p:sp>
      <p:pic>
        <p:nvPicPr>
          <p:cNvPr id="227331" name="Picture 6" descr="Picture 5"/>
          <p:cNvPicPr>
            <a:picLocks noChangeAspect="1" noChangeArrowheads="1"/>
          </p:cNvPicPr>
          <p:nvPr/>
        </p:nvPicPr>
        <p:blipFill>
          <a:blip r:embed="rId3" cstate="print"/>
          <a:srcRect/>
          <a:stretch>
            <a:fillRect/>
          </a:stretch>
        </p:blipFill>
        <p:spPr bwMode="auto">
          <a:xfrm>
            <a:off x="1122363" y="1028700"/>
            <a:ext cx="6478587" cy="5394325"/>
          </a:xfrm>
          <a:prstGeom prst="rect">
            <a:avLst/>
          </a:prstGeom>
          <a:noFill/>
          <a:ln w="9525">
            <a:noFill/>
            <a:miter lim="800000"/>
            <a:headEnd/>
            <a:tailEnd/>
          </a:ln>
        </p:spPr>
      </p:pic>
      <p:sp>
        <p:nvSpPr>
          <p:cNvPr id="281607" name="AutoShape 9"/>
          <p:cNvSpPr>
            <a:spLocks noChangeArrowheads="1"/>
          </p:cNvSpPr>
          <p:nvPr/>
        </p:nvSpPr>
        <p:spPr bwMode="auto">
          <a:xfrm>
            <a:off x="3378200" y="1612900"/>
            <a:ext cx="1866900" cy="1397000"/>
          </a:xfrm>
          <a:prstGeom prst="wedgeRectCallout">
            <a:avLst>
              <a:gd name="adj1" fmla="val -72023"/>
              <a:gd name="adj2" fmla="val 146366"/>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a:t>3 ms failover latency with 10% load</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Footer Placeholder 4"/>
          <p:cNvSpPr txBox="1">
            <a:spLocks noGrp="1"/>
          </p:cNvSpPr>
          <p:nvPr/>
        </p:nvSpPr>
        <p:spPr bwMode="auto">
          <a:xfrm>
            <a:off x="8153400" y="6502400"/>
            <a:ext cx="914400" cy="457200"/>
          </a:xfrm>
          <a:prstGeom prst="rect">
            <a:avLst/>
          </a:prstGeom>
          <a:noFill/>
          <a:ln w="12700">
            <a:noFill/>
            <a:miter lim="800000"/>
            <a:headEnd/>
            <a:tailEnd/>
          </a:ln>
        </p:spPr>
        <p:txBody>
          <a:bodyPr wrap="none">
            <a:prstTxWarp prst="textNoShape">
              <a:avLst/>
            </a:prstTxWarp>
          </a:bodyPr>
          <a:lstStyle/>
          <a:p>
            <a:pPr algn="r" eaLnBrk="0" hangingPunct="0"/>
            <a:fld id="{2DC9FC04-6090-4321-9D2B-11F0364C4309}" type="slidenum">
              <a:rPr lang="en-US" sz="1400"/>
              <a:pPr algn="r" eaLnBrk="0" hangingPunct="0"/>
              <a:t>241</a:t>
            </a:fld>
            <a:endParaRPr lang="en-US" sz="1400"/>
          </a:p>
        </p:txBody>
      </p:sp>
      <p:sp>
        <p:nvSpPr>
          <p:cNvPr id="229378" name="Rectangle 2"/>
          <p:cNvSpPr>
            <a:spLocks noGrp="1" noChangeArrowheads="1"/>
          </p:cNvSpPr>
          <p:nvPr>
            <p:ph type="title" idx="4294967295"/>
          </p:nvPr>
        </p:nvSpPr>
        <p:spPr/>
        <p:txBody>
          <a:bodyPr/>
          <a:lstStyle/>
          <a:p>
            <a:r>
              <a:rPr lang="en-US"/>
              <a:t>Experiment 1 - Results</a:t>
            </a:r>
          </a:p>
        </p:txBody>
      </p:sp>
      <p:pic>
        <p:nvPicPr>
          <p:cNvPr id="229379" name="Picture 6" descr="Picture 5"/>
          <p:cNvPicPr>
            <a:picLocks noChangeAspect="1" noChangeArrowheads="1"/>
          </p:cNvPicPr>
          <p:nvPr/>
        </p:nvPicPr>
        <p:blipFill>
          <a:blip r:embed="rId3" cstate="print"/>
          <a:srcRect/>
          <a:stretch>
            <a:fillRect/>
          </a:stretch>
        </p:blipFill>
        <p:spPr bwMode="auto">
          <a:xfrm>
            <a:off x="1122363" y="1028700"/>
            <a:ext cx="6478587" cy="5394325"/>
          </a:xfrm>
          <a:prstGeom prst="rect">
            <a:avLst/>
          </a:prstGeom>
          <a:noFill/>
          <a:ln w="9525">
            <a:noFill/>
            <a:miter lim="800000"/>
            <a:headEnd/>
            <a:tailEnd/>
          </a:ln>
        </p:spPr>
      </p:pic>
      <p:sp>
        <p:nvSpPr>
          <p:cNvPr id="283655" name="AutoShape 9"/>
          <p:cNvSpPr>
            <a:spLocks noChangeArrowheads="1"/>
          </p:cNvSpPr>
          <p:nvPr/>
        </p:nvSpPr>
        <p:spPr bwMode="auto">
          <a:xfrm>
            <a:off x="3378200" y="1612900"/>
            <a:ext cx="1866900" cy="1397000"/>
          </a:xfrm>
          <a:prstGeom prst="wedgeRectCallout">
            <a:avLst>
              <a:gd name="adj1" fmla="val -72023"/>
              <a:gd name="adj2" fmla="val 146366"/>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a:t>3 ms failover latency with 10% load</a:t>
            </a:r>
          </a:p>
        </p:txBody>
      </p:sp>
      <p:sp>
        <p:nvSpPr>
          <p:cNvPr id="283656" name="AutoShape 10"/>
          <p:cNvSpPr>
            <a:spLocks noChangeArrowheads="1"/>
          </p:cNvSpPr>
          <p:nvPr/>
        </p:nvSpPr>
        <p:spPr bwMode="auto">
          <a:xfrm>
            <a:off x="5994400" y="2286000"/>
            <a:ext cx="2146300" cy="1397000"/>
          </a:xfrm>
          <a:prstGeom prst="wedgeRectCallout">
            <a:avLst>
              <a:gd name="adj1" fmla="val -92824"/>
              <a:gd name="adj2" fmla="val 101819"/>
            </a:avLst>
          </a:prstGeom>
          <a:gradFill rotWithShape="0">
            <a:gsLst>
              <a:gs pos="0">
                <a:schemeClr val="folHlink"/>
              </a:gs>
              <a:gs pos="100000">
                <a:schemeClr val="folHlink">
                  <a:gamma/>
                  <a:tint val="0"/>
                  <a:invGamma/>
                </a:schemeClr>
              </a:gs>
            </a:gsLst>
            <a:lin ang="2700000" scaled="1"/>
          </a:gradFill>
          <a:ln w="9525">
            <a:solidFill>
              <a:schemeClr val="tx1"/>
            </a:solidFill>
            <a:miter lim="800000"/>
            <a:headEnd/>
            <a:tailEnd/>
          </a:ln>
        </p:spPr>
        <p:txBody>
          <a:bodyPr anchor="ctr">
            <a:prstTxWarp prst="textNoShape">
              <a:avLst/>
            </a:prstTxWarp>
          </a:bodyPr>
          <a:lstStyle/>
          <a:p>
            <a:pPr algn="ctr">
              <a:defRPr/>
            </a:pPr>
            <a:r>
              <a:rPr lang="en-US" sz="1800"/>
              <a:t>4ms latency with 10% load</a:t>
            </a:r>
          </a:p>
          <a:p>
            <a:pPr algn="ctr">
              <a:defRPr/>
            </a:pPr>
            <a:endParaRPr lang="en-US" sz="1800"/>
          </a:p>
          <a:p>
            <a:pPr algn="ctr">
              <a:defRPr/>
            </a:pPr>
            <a:r>
              <a:rPr lang="en-US" sz="1800">
                <a:sym typeface="Symbol" pitchFamily="-123" charset="2"/>
              </a:rPr>
              <a:t> </a:t>
            </a:r>
            <a:r>
              <a:rPr lang="en-US" sz="1800"/>
              <a:t>1ms overhead</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Footer Placeholder 3"/>
          <p:cNvSpPr txBox="1">
            <a:spLocks noGrp="1"/>
          </p:cNvSpPr>
          <p:nvPr/>
        </p:nvSpPr>
        <p:spPr bwMode="auto">
          <a:xfrm>
            <a:off x="7708900" y="6502400"/>
            <a:ext cx="1358900" cy="457200"/>
          </a:xfrm>
          <a:prstGeom prst="rect">
            <a:avLst/>
          </a:prstGeom>
          <a:noFill/>
          <a:ln w="12700">
            <a:noFill/>
            <a:miter lim="800000"/>
            <a:headEnd/>
            <a:tailEnd/>
          </a:ln>
        </p:spPr>
        <p:txBody>
          <a:bodyPr wrap="none">
            <a:prstTxWarp prst="textNoShape">
              <a:avLst/>
            </a:prstTxWarp>
          </a:bodyPr>
          <a:lstStyle/>
          <a:p>
            <a:pPr algn="r" eaLnBrk="0" hangingPunct="0"/>
            <a:fld id="{1AB0F23B-68B0-4CC3-9A6C-BC2F31ED9880}" type="slidenum">
              <a:rPr lang="en-US" sz="1400"/>
              <a:pPr algn="r" eaLnBrk="0" hangingPunct="0"/>
              <a:t>242</a:t>
            </a:fld>
            <a:endParaRPr lang="en-US" sz="1400"/>
          </a:p>
        </p:txBody>
      </p:sp>
      <p:sp>
        <p:nvSpPr>
          <p:cNvPr id="231426" name="Rectangle 57"/>
          <p:cNvSpPr>
            <a:spLocks noChangeArrowheads="1"/>
          </p:cNvSpPr>
          <p:nvPr/>
        </p:nvSpPr>
        <p:spPr bwMode="auto">
          <a:xfrm>
            <a:off x="3594100" y="5449888"/>
            <a:ext cx="5321300" cy="925512"/>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1</a:t>
            </a:r>
          </a:p>
        </p:txBody>
      </p:sp>
      <p:sp>
        <p:nvSpPr>
          <p:cNvPr id="231427" name="Rectangle 6"/>
          <p:cNvSpPr>
            <a:spLocks noGrp="1" noChangeArrowheads="1"/>
          </p:cNvSpPr>
          <p:nvPr>
            <p:ph type="title" idx="4294967295"/>
          </p:nvPr>
        </p:nvSpPr>
        <p:spPr/>
        <p:txBody>
          <a:bodyPr/>
          <a:lstStyle/>
          <a:p>
            <a:r>
              <a:rPr lang="en-US"/>
              <a:t>Experimental Evaluation</a:t>
            </a:r>
          </a:p>
        </p:txBody>
      </p:sp>
      <p:sp>
        <p:nvSpPr>
          <p:cNvPr id="231428" name="Rectangle 7"/>
          <p:cNvSpPr>
            <a:spLocks noGrp="1" noChangeArrowheads="1"/>
          </p:cNvSpPr>
          <p:nvPr>
            <p:ph type="body" idx="4294967295"/>
          </p:nvPr>
        </p:nvSpPr>
        <p:spPr>
          <a:xfrm>
            <a:off x="387350" y="1028700"/>
            <a:ext cx="3194050" cy="1495425"/>
          </a:xfrm>
        </p:spPr>
        <p:txBody>
          <a:bodyPr/>
          <a:lstStyle/>
          <a:p>
            <a:pPr marL="342900" indent="-342900">
              <a:buFont typeface="Wingdings" pitchFamily="-123" charset="2"/>
              <a:buNone/>
            </a:pPr>
            <a:r>
              <a:rPr lang="en-US" sz="1800" b="1"/>
              <a:t>Experiment 2:</a:t>
            </a:r>
            <a:r>
              <a:rPr lang="en-US" sz="1800"/>
              <a:t> </a:t>
            </a:r>
          </a:p>
          <a:p>
            <a:pPr marL="342900" indent="-342900">
              <a:buFont typeface="Wingdings" pitchFamily="-123" charset="2"/>
              <a:buNone/>
            </a:pPr>
            <a:r>
              <a:rPr lang="en-US" sz="1800"/>
              <a:t>Fail-Stop shutdown latency</a:t>
            </a:r>
          </a:p>
          <a:p>
            <a:pPr marL="342900" indent="-342900"/>
            <a:r>
              <a:rPr lang="en-US" sz="1800"/>
              <a:t>Five Failover Units on Five Nodes</a:t>
            </a:r>
          </a:p>
        </p:txBody>
      </p:sp>
      <p:grpSp>
        <p:nvGrpSpPr>
          <p:cNvPr id="2" name="Group 83"/>
          <p:cNvGrpSpPr>
            <a:grpSpLocks/>
          </p:cNvGrpSpPr>
          <p:nvPr/>
        </p:nvGrpSpPr>
        <p:grpSpPr bwMode="auto">
          <a:xfrm>
            <a:off x="3581400" y="1054100"/>
            <a:ext cx="5321300" cy="4279900"/>
            <a:chOff x="2256" y="664"/>
            <a:chExt cx="3352" cy="2696"/>
          </a:xfrm>
        </p:grpSpPr>
        <p:sp>
          <p:nvSpPr>
            <p:cNvPr id="231477" name="Rectangle 39"/>
            <p:cNvSpPr>
              <a:spLocks noChangeArrowheads="1"/>
            </p:cNvSpPr>
            <p:nvPr/>
          </p:nvSpPr>
          <p:spPr bwMode="auto">
            <a:xfrm>
              <a:off x="2256" y="1720"/>
              <a:ext cx="3352" cy="487"/>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4</a:t>
              </a:r>
            </a:p>
          </p:txBody>
        </p:sp>
        <p:sp>
          <p:nvSpPr>
            <p:cNvPr id="231478" name="Rectangle 45"/>
            <p:cNvSpPr>
              <a:spLocks noChangeArrowheads="1"/>
            </p:cNvSpPr>
            <p:nvPr/>
          </p:nvSpPr>
          <p:spPr bwMode="auto">
            <a:xfrm>
              <a:off x="2256" y="1192"/>
              <a:ext cx="3352" cy="487"/>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5</a:t>
              </a:r>
            </a:p>
          </p:txBody>
        </p:sp>
        <p:sp>
          <p:nvSpPr>
            <p:cNvPr id="231479" name="Rectangle 51"/>
            <p:cNvSpPr>
              <a:spLocks noChangeArrowheads="1"/>
            </p:cNvSpPr>
            <p:nvPr/>
          </p:nvSpPr>
          <p:spPr bwMode="auto">
            <a:xfrm>
              <a:off x="2256" y="664"/>
              <a:ext cx="3352" cy="487"/>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6</a:t>
              </a:r>
            </a:p>
          </p:txBody>
        </p:sp>
        <p:sp>
          <p:nvSpPr>
            <p:cNvPr id="231480" name="Rectangle 2"/>
            <p:cNvSpPr>
              <a:spLocks noChangeArrowheads="1"/>
            </p:cNvSpPr>
            <p:nvPr/>
          </p:nvSpPr>
          <p:spPr bwMode="auto">
            <a:xfrm>
              <a:off x="2256" y="2777"/>
              <a:ext cx="3352" cy="583"/>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2</a:t>
              </a:r>
            </a:p>
          </p:txBody>
        </p:sp>
        <p:sp>
          <p:nvSpPr>
            <p:cNvPr id="231481" name="Rectangle 3"/>
            <p:cNvSpPr>
              <a:spLocks noChangeArrowheads="1"/>
            </p:cNvSpPr>
            <p:nvPr/>
          </p:nvSpPr>
          <p:spPr bwMode="auto">
            <a:xfrm>
              <a:off x="2256" y="2248"/>
              <a:ext cx="3352" cy="487"/>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3</a:t>
              </a:r>
            </a:p>
          </p:txBody>
        </p:sp>
      </p:grpSp>
      <p:sp>
        <p:nvSpPr>
          <p:cNvPr id="221198" name="Rectangle 5"/>
          <p:cNvSpPr>
            <a:spLocks noChangeArrowheads="1"/>
          </p:cNvSpPr>
          <p:nvPr/>
        </p:nvSpPr>
        <p:spPr bwMode="auto">
          <a:xfrm>
            <a:off x="4457700" y="1135063"/>
            <a:ext cx="787400" cy="4081462"/>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0</a:t>
            </a:r>
          </a:p>
        </p:txBody>
      </p:sp>
      <p:sp>
        <p:nvSpPr>
          <p:cNvPr id="221199" name="Rectangle 8"/>
          <p:cNvSpPr>
            <a:spLocks noChangeArrowheads="1"/>
          </p:cNvSpPr>
          <p:nvPr/>
        </p:nvSpPr>
        <p:spPr bwMode="auto">
          <a:xfrm>
            <a:off x="4600575" y="37290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0</a:t>
            </a:r>
            <a:endParaRPr lang="en-US"/>
          </a:p>
        </p:txBody>
      </p:sp>
      <p:sp>
        <p:nvSpPr>
          <p:cNvPr id="221200" name="Rectangle 9"/>
          <p:cNvSpPr>
            <a:spLocks noChangeArrowheads="1"/>
          </p:cNvSpPr>
          <p:nvPr/>
        </p:nvSpPr>
        <p:spPr bwMode="auto">
          <a:xfrm>
            <a:off x="4600575" y="4502150"/>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0</a:t>
            </a:r>
            <a:endParaRPr lang="en-US"/>
          </a:p>
        </p:txBody>
      </p:sp>
      <p:sp>
        <p:nvSpPr>
          <p:cNvPr id="221212" name="Rectangle 40"/>
          <p:cNvSpPr>
            <a:spLocks noChangeArrowheads="1"/>
          </p:cNvSpPr>
          <p:nvPr/>
        </p:nvSpPr>
        <p:spPr bwMode="auto">
          <a:xfrm>
            <a:off x="4600575" y="28908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0</a:t>
            </a:r>
            <a:endParaRPr lang="en-US"/>
          </a:p>
        </p:txBody>
      </p:sp>
      <p:sp>
        <p:nvSpPr>
          <p:cNvPr id="221217" name="Rectangle 46"/>
          <p:cNvSpPr>
            <a:spLocks noChangeArrowheads="1"/>
          </p:cNvSpPr>
          <p:nvPr/>
        </p:nvSpPr>
        <p:spPr bwMode="auto">
          <a:xfrm>
            <a:off x="4600575" y="20526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0</a:t>
            </a:r>
            <a:endParaRPr lang="en-US"/>
          </a:p>
        </p:txBody>
      </p:sp>
      <p:sp>
        <p:nvSpPr>
          <p:cNvPr id="221222" name="Rectangle 52"/>
          <p:cNvSpPr>
            <a:spLocks noChangeArrowheads="1"/>
          </p:cNvSpPr>
          <p:nvPr/>
        </p:nvSpPr>
        <p:spPr bwMode="auto">
          <a:xfrm>
            <a:off x="4600575" y="12144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0</a:t>
            </a:r>
            <a:endParaRPr lang="en-US"/>
          </a:p>
        </p:txBody>
      </p:sp>
      <p:sp>
        <p:nvSpPr>
          <p:cNvPr id="221197" name="Rectangle 4"/>
          <p:cNvSpPr>
            <a:spLocks noChangeArrowheads="1"/>
          </p:cNvSpPr>
          <p:nvPr/>
        </p:nvSpPr>
        <p:spPr bwMode="auto">
          <a:xfrm>
            <a:off x="5364163" y="1135063"/>
            <a:ext cx="788987" cy="4081462"/>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1</a:t>
            </a:r>
          </a:p>
        </p:txBody>
      </p:sp>
      <p:sp>
        <p:nvSpPr>
          <p:cNvPr id="221201" name="Rectangle 10"/>
          <p:cNvSpPr>
            <a:spLocks noChangeArrowheads="1"/>
          </p:cNvSpPr>
          <p:nvPr/>
        </p:nvSpPr>
        <p:spPr bwMode="auto">
          <a:xfrm>
            <a:off x="5508625" y="37290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1</a:t>
            </a:r>
            <a:endParaRPr lang="en-US"/>
          </a:p>
        </p:txBody>
      </p:sp>
      <p:sp>
        <p:nvSpPr>
          <p:cNvPr id="221202" name="Rectangle 11"/>
          <p:cNvSpPr>
            <a:spLocks noChangeArrowheads="1"/>
          </p:cNvSpPr>
          <p:nvPr/>
        </p:nvSpPr>
        <p:spPr bwMode="auto">
          <a:xfrm>
            <a:off x="5508625" y="4502150"/>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1</a:t>
            </a:r>
            <a:endParaRPr lang="en-US"/>
          </a:p>
        </p:txBody>
      </p:sp>
      <p:sp>
        <p:nvSpPr>
          <p:cNvPr id="221213" name="Rectangle 41"/>
          <p:cNvSpPr>
            <a:spLocks noChangeArrowheads="1"/>
          </p:cNvSpPr>
          <p:nvPr/>
        </p:nvSpPr>
        <p:spPr bwMode="auto">
          <a:xfrm>
            <a:off x="5508625" y="28908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1</a:t>
            </a:r>
            <a:endParaRPr lang="en-US"/>
          </a:p>
        </p:txBody>
      </p:sp>
      <p:sp>
        <p:nvSpPr>
          <p:cNvPr id="221218" name="Rectangle 47"/>
          <p:cNvSpPr>
            <a:spLocks noChangeArrowheads="1"/>
          </p:cNvSpPr>
          <p:nvPr/>
        </p:nvSpPr>
        <p:spPr bwMode="auto">
          <a:xfrm>
            <a:off x="5508625" y="20526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1</a:t>
            </a:r>
            <a:endParaRPr lang="en-US"/>
          </a:p>
        </p:txBody>
      </p:sp>
      <p:sp>
        <p:nvSpPr>
          <p:cNvPr id="221223" name="Rectangle 53"/>
          <p:cNvSpPr>
            <a:spLocks noChangeArrowheads="1"/>
          </p:cNvSpPr>
          <p:nvPr/>
        </p:nvSpPr>
        <p:spPr bwMode="auto">
          <a:xfrm>
            <a:off x="5508625" y="12144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1</a:t>
            </a:r>
            <a:endParaRPr lang="en-US"/>
          </a:p>
        </p:txBody>
      </p:sp>
      <p:grpSp>
        <p:nvGrpSpPr>
          <p:cNvPr id="3" name="Group 86"/>
          <p:cNvGrpSpPr>
            <a:grpSpLocks/>
          </p:cNvGrpSpPr>
          <p:nvPr/>
        </p:nvGrpSpPr>
        <p:grpSpPr bwMode="auto">
          <a:xfrm>
            <a:off x="6248400" y="1147763"/>
            <a:ext cx="787400" cy="4081462"/>
            <a:chOff x="3936" y="723"/>
            <a:chExt cx="496" cy="2571"/>
          </a:xfrm>
        </p:grpSpPr>
        <p:sp>
          <p:nvSpPr>
            <p:cNvPr id="231471" name="Rectangle 29"/>
            <p:cNvSpPr>
              <a:spLocks noChangeArrowheads="1"/>
            </p:cNvSpPr>
            <p:nvPr/>
          </p:nvSpPr>
          <p:spPr bwMode="auto">
            <a:xfrm>
              <a:off x="3936" y="723"/>
              <a:ext cx="496" cy="2571"/>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2</a:t>
              </a:r>
            </a:p>
          </p:txBody>
        </p:sp>
        <p:sp>
          <p:nvSpPr>
            <p:cNvPr id="231472" name="Rectangle 30"/>
            <p:cNvSpPr>
              <a:spLocks noChangeArrowheads="1"/>
            </p:cNvSpPr>
            <p:nvPr/>
          </p:nvSpPr>
          <p:spPr bwMode="auto">
            <a:xfrm>
              <a:off x="4026" y="2357"/>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2</a:t>
              </a:r>
              <a:endParaRPr lang="en-US"/>
            </a:p>
          </p:txBody>
        </p:sp>
        <p:sp>
          <p:nvSpPr>
            <p:cNvPr id="231473" name="Rectangle 31"/>
            <p:cNvSpPr>
              <a:spLocks noChangeArrowheads="1"/>
            </p:cNvSpPr>
            <p:nvPr/>
          </p:nvSpPr>
          <p:spPr bwMode="auto">
            <a:xfrm>
              <a:off x="4026" y="2844"/>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2</a:t>
              </a:r>
              <a:endParaRPr lang="en-US"/>
            </a:p>
          </p:txBody>
        </p:sp>
        <p:sp>
          <p:nvSpPr>
            <p:cNvPr id="231474" name="Rectangle 42"/>
            <p:cNvSpPr>
              <a:spLocks noChangeArrowheads="1"/>
            </p:cNvSpPr>
            <p:nvPr/>
          </p:nvSpPr>
          <p:spPr bwMode="auto">
            <a:xfrm>
              <a:off x="4026" y="1829"/>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2</a:t>
              </a:r>
              <a:endParaRPr lang="en-US"/>
            </a:p>
          </p:txBody>
        </p:sp>
        <p:sp>
          <p:nvSpPr>
            <p:cNvPr id="231475" name="Rectangle 48"/>
            <p:cNvSpPr>
              <a:spLocks noChangeArrowheads="1"/>
            </p:cNvSpPr>
            <p:nvPr/>
          </p:nvSpPr>
          <p:spPr bwMode="auto">
            <a:xfrm>
              <a:off x="4026" y="1301"/>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2</a:t>
              </a:r>
              <a:endParaRPr lang="en-US"/>
            </a:p>
          </p:txBody>
        </p:sp>
        <p:sp>
          <p:nvSpPr>
            <p:cNvPr id="231476" name="Rectangle 54"/>
            <p:cNvSpPr>
              <a:spLocks noChangeArrowheads="1"/>
            </p:cNvSpPr>
            <p:nvPr/>
          </p:nvSpPr>
          <p:spPr bwMode="auto">
            <a:xfrm>
              <a:off x="4026" y="773"/>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2</a:t>
              </a:r>
              <a:endParaRPr lang="en-US"/>
            </a:p>
          </p:txBody>
        </p:sp>
      </p:grpSp>
      <p:grpSp>
        <p:nvGrpSpPr>
          <p:cNvPr id="4" name="Group 87"/>
          <p:cNvGrpSpPr>
            <a:grpSpLocks/>
          </p:cNvGrpSpPr>
          <p:nvPr/>
        </p:nvGrpSpPr>
        <p:grpSpPr bwMode="auto">
          <a:xfrm>
            <a:off x="7143750" y="1135063"/>
            <a:ext cx="787400" cy="4081462"/>
            <a:chOff x="4500" y="715"/>
            <a:chExt cx="496" cy="2571"/>
          </a:xfrm>
        </p:grpSpPr>
        <p:sp>
          <p:nvSpPr>
            <p:cNvPr id="231465" name="Rectangle 32"/>
            <p:cNvSpPr>
              <a:spLocks noChangeArrowheads="1"/>
            </p:cNvSpPr>
            <p:nvPr/>
          </p:nvSpPr>
          <p:spPr bwMode="auto">
            <a:xfrm>
              <a:off x="4500" y="715"/>
              <a:ext cx="496" cy="2571"/>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3</a:t>
              </a:r>
            </a:p>
          </p:txBody>
        </p:sp>
        <p:sp>
          <p:nvSpPr>
            <p:cNvPr id="231466" name="Rectangle 33"/>
            <p:cNvSpPr>
              <a:spLocks noChangeArrowheads="1"/>
            </p:cNvSpPr>
            <p:nvPr/>
          </p:nvSpPr>
          <p:spPr bwMode="auto">
            <a:xfrm>
              <a:off x="4590" y="2349"/>
              <a:ext cx="315"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3</a:t>
              </a:r>
              <a:endParaRPr lang="en-US"/>
            </a:p>
          </p:txBody>
        </p:sp>
        <p:sp>
          <p:nvSpPr>
            <p:cNvPr id="231467" name="Rectangle 34"/>
            <p:cNvSpPr>
              <a:spLocks noChangeArrowheads="1"/>
            </p:cNvSpPr>
            <p:nvPr/>
          </p:nvSpPr>
          <p:spPr bwMode="auto">
            <a:xfrm>
              <a:off x="4590" y="2836"/>
              <a:ext cx="315"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3</a:t>
              </a:r>
              <a:endParaRPr lang="en-US"/>
            </a:p>
          </p:txBody>
        </p:sp>
        <p:sp>
          <p:nvSpPr>
            <p:cNvPr id="231468" name="Rectangle 43"/>
            <p:cNvSpPr>
              <a:spLocks noChangeArrowheads="1"/>
            </p:cNvSpPr>
            <p:nvPr/>
          </p:nvSpPr>
          <p:spPr bwMode="auto">
            <a:xfrm>
              <a:off x="4590" y="1821"/>
              <a:ext cx="315"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3</a:t>
              </a:r>
              <a:endParaRPr lang="en-US"/>
            </a:p>
          </p:txBody>
        </p:sp>
        <p:sp>
          <p:nvSpPr>
            <p:cNvPr id="231469" name="Rectangle 49"/>
            <p:cNvSpPr>
              <a:spLocks noChangeArrowheads="1"/>
            </p:cNvSpPr>
            <p:nvPr/>
          </p:nvSpPr>
          <p:spPr bwMode="auto">
            <a:xfrm>
              <a:off x="4590" y="1293"/>
              <a:ext cx="315"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3</a:t>
              </a:r>
              <a:endParaRPr lang="en-US"/>
            </a:p>
          </p:txBody>
        </p:sp>
        <p:sp>
          <p:nvSpPr>
            <p:cNvPr id="231470" name="Rectangle 55"/>
            <p:cNvSpPr>
              <a:spLocks noChangeArrowheads="1"/>
            </p:cNvSpPr>
            <p:nvPr/>
          </p:nvSpPr>
          <p:spPr bwMode="auto">
            <a:xfrm>
              <a:off x="4590" y="765"/>
              <a:ext cx="315"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3</a:t>
              </a:r>
              <a:endParaRPr lang="en-US"/>
            </a:p>
          </p:txBody>
        </p:sp>
      </p:grpSp>
      <p:grpSp>
        <p:nvGrpSpPr>
          <p:cNvPr id="5" name="Group 88"/>
          <p:cNvGrpSpPr>
            <a:grpSpLocks/>
          </p:cNvGrpSpPr>
          <p:nvPr/>
        </p:nvGrpSpPr>
        <p:grpSpPr bwMode="auto">
          <a:xfrm>
            <a:off x="8026400" y="1147763"/>
            <a:ext cx="787400" cy="4081462"/>
            <a:chOff x="5056" y="723"/>
            <a:chExt cx="496" cy="2571"/>
          </a:xfrm>
        </p:grpSpPr>
        <p:sp>
          <p:nvSpPr>
            <p:cNvPr id="231459" name="Rectangle 35"/>
            <p:cNvSpPr>
              <a:spLocks noChangeArrowheads="1"/>
            </p:cNvSpPr>
            <p:nvPr/>
          </p:nvSpPr>
          <p:spPr bwMode="auto">
            <a:xfrm>
              <a:off x="5056" y="723"/>
              <a:ext cx="496" cy="2571"/>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4</a:t>
              </a:r>
            </a:p>
          </p:txBody>
        </p:sp>
        <p:sp>
          <p:nvSpPr>
            <p:cNvPr id="231460" name="Rectangle 36"/>
            <p:cNvSpPr>
              <a:spLocks noChangeArrowheads="1"/>
            </p:cNvSpPr>
            <p:nvPr/>
          </p:nvSpPr>
          <p:spPr bwMode="auto">
            <a:xfrm>
              <a:off x="5146" y="2357"/>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4</a:t>
              </a:r>
              <a:endParaRPr lang="en-US"/>
            </a:p>
          </p:txBody>
        </p:sp>
        <p:sp>
          <p:nvSpPr>
            <p:cNvPr id="231461" name="Rectangle 37"/>
            <p:cNvSpPr>
              <a:spLocks noChangeArrowheads="1"/>
            </p:cNvSpPr>
            <p:nvPr/>
          </p:nvSpPr>
          <p:spPr bwMode="auto">
            <a:xfrm>
              <a:off x="5146" y="2844"/>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4</a:t>
              </a:r>
              <a:endParaRPr lang="en-US"/>
            </a:p>
          </p:txBody>
        </p:sp>
        <p:sp>
          <p:nvSpPr>
            <p:cNvPr id="231462" name="Rectangle 44"/>
            <p:cNvSpPr>
              <a:spLocks noChangeArrowheads="1"/>
            </p:cNvSpPr>
            <p:nvPr/>
          </p:nvSpPr>
          <p:spPr bwMode="auto">
            <a:xfrm>
              <a:off x="5146" y="1829"/>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4</a:t>
              </a:r>
              <a:endParaRPr lang="en-US"/>
            </a:p>
          </p:txBody>
        </p:sp>
        <p:sp>
          <p:nvSpPr>
            <p:cNvPr id="231463" name="Rectangle 50"/>
            <p:cNvSpPr>
              <a:spLocks noChangeArrowheads="1"/>
            </p:cNvSpPr>
            <p:nvPr/>
          </p:nvSpPr>
          <p:spPr bwMode="auto">
            <a:xfrm>
              <a:off x="5146" y="1301"/>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4</a:t>
              </a:r>
              <a:endParaRPr lang="en-US"/>
            </a:p>
          </p:txBody>
        </p:sp>
        <p:sp>
          <p:nvSpPr>
            <p:cNvPr id="231464" name="Rectangle 56"/>
            <p:cNvSpPr>
              <a:spLocks noChangeArrowheads="1"/>
            </p:cNvSpPr>
            <p:nvPr/>
          </p:nvSpPr>
          <p:spPr bwMode="auto">
            <a:xfrm>
              <a:off x="5146" y="773"/>
              <a:ext cx="316" cy="29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4</a:t>
              </a:r>
              <a:endParaRPr lang="en-US"/>
            </a:p>
          </p:txBody>
        </p:sp>
      </p:grpSp>
      <p:grpSp>
        <p:nvGrpSpPr>
          <p:cNvPr id="6" name="Group 84"/>
          <p:cNvGrpSpPr>
            <a:grpSpLocks/>
          </p:cNvGrpSpPr>
          <p:nvPr/>
        </p:nvGrpSpPr>
        <p:grpSpPr bwMode="auto">
          <a:xfrm>
            <a:off x="3746500" y="1143000"/>
            <a:ext cx="469900" cy="3810000"/>
            <a:chOff x="2360" y="720"/>
            <a:chExt cx="296" cy="2400"/>
          </a:xfrm>
        </p:grpSpPr>
        <p:sp>
          <p:nvSpPr>
            <p:cNvPr id="231454" name="Rectangle 58"/>
            <p:cNvSpPr>
              <a:spLocks noChangeArrowheads="1"/>
            </p:cNvSpPr>
            <p:nvPr/>
          </p:nvSpPr>
          <p:spPr bwMode="auto">
            <a:xfrm>
              <a:off x="2360" y="2880"/>
              <a:ext cx="288" cy="24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sp>
          <p:nvSpPr>
            <p:cNvPr id="231455" name="Rectangle 59"/>
            <p:cNvSpPr>
              <a:spLocks noChangeArrowheads="1"/>
            </p:cNvSpPr>
            <p:nvPr/>
          </p:nvSpPr>
          <p:spPr bwMode="auto">
            <a:xfrm>
              <a:off x="2368" y="2304"/>
              <a:ext cx="288" cy="24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sp>
          <p:nvSpPr>
            <p:cNvPr id="231456" name="Rectangle 60"/>
            <p:cNvSpPr>
              <a:spLocks noChangeArrowheads="1"/>
            </p:cNvSpPr>
            <p:nvPr/>
          </p:nvSpPr>
          <p:spPr bwMode="auto">
            <a:xfrm>
              <a:off x="2360" y="1776"/>
              <a:ext cx="288" cy="24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sp>
          <p:nvSpPr>
            <p:cNvPr id="231457" name="Rectangle 61"/>
            <p:cNvSpPr>
              <a:spLocks noChangeArrowheads="1"/>
            </p:cNvSpPr>
            <p:nvPr/>
          </p:nvSpPr>
          <p:spPr bwMode="auto">
            <a:xfrm>
              <a:off x="2360" y="1248"/>
              <a:ext cx="288" cy="24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sp>
          <p:nvSpPr>
            <p:cNvPr id="231458" name="Rectangle 62"/>
            <p:cNvSpPr>
              <a:spLocks noChangeArrowheads="1"/>
            </p:cNvSpPr>
            <p:nvPr/>
          </p:nvSpPr>
          <p:spPr bwMode="auto">
            <a:xfrm>
              <a:off x="2360" y="720"/>
              <a:ext cx="288" cy="24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grpSp>
      <p:grpSp>
        <p:nvGrpSpPr>
          <p:cNvPr id="7" name="Group 82"/>
          <p:cNvGrpSpPr>
            <a:grpSpLocks/>
          </p:cNvGrpSpPr>
          <p:nvPr/>
        </p:nvGrpSpPr>
        <p:grpSpPr bwMode="auto">
          <a:xfrm>
            <a:off x="4457700" y="5537200"/>
            <a:ext cx="3606800" cy="685800"/>
            <a:chOff x="2808" y="3488"/>
            <a:chExt cx="2272" cy="432"/>
          </a:xfrm>
        </p:grpSpPr>
        <p:sp>
          <p:nvSpPr>
            <p:cNvPr id="231447" name="Rectangle 14"/>
            <p:cNvSpPr>
              <a:spLocks noChangeArrowheads="1"/>
            </p:cNvSpPr>
            <p:nvPr/>
          </p:nvSpPr>
          <p:spPr bwMode="auto">
            <a:xfrm>
              <a:off x="2808" y="3528"/>
              <a:ext cx="432" cy="384"/>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RM</a:t>
              </a:r>
            </a:p>
          </p:txBody>
        </p:sp>
        <p:sp>
          <p:nvSpPr>
            <p:cNvPr id="231448" name="Rectangle 15"/>
            <p:cNvSpPr>
              <a:spLocks noChangeArrowheads="1"/>
            </p:cNvSpPr>
            <p:nvPr/>
          </p:nvSpPr>
          <p:spPr bwMode="auto">
            <a:xfrm>
              <a:off x="3648" y="3536"/>
              <a:ext cx="432" cy="384"/>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FCM</a:t>
              </a:r>
            </a:p>
          </p:txBody>
        </p:sp>
        <p:cxnSp>
          <p:nvCxnSpPr>
            <p:cNvPr id="231449" name="AutoShape 18"/>
            <p:cNvCxnSpPr>
              <a:cxnSpLocks noChangeShapeType="1"/>
              <a:stCxn id="231447" idx="3"/>
              <a:endCxn id="231448" idx="1"/>
            </p:cNvCxnSpPr>
            <p:nvPr/>
          </p:nvCxnSpPr>
          <p:spPr bwMode="auto">
            <a:xfrm>
              <a:off x="3240" y="3720"/>
              <a:ext cx="408" cy="8"/>
            </a:xfrm>
            <a:prstGeom prst="straightConnector1">
              <a:avLst/>
            </a:prstGeom>
            <a:noFill/>
            <a:ln w="9525">
              <a:solidFill>
                <a:schemeClr val="tx1"/>
              </a:solidFill>
              <a:round/>
              <a:headEnd/>
              <a:tailEnd type="triangle" w="med" len="med"/>
            </a:ln>
          </p:spPr>
        </p:cxnSp>
        <p:sp>
          <p:nvSpPr>
            <p:cNvPr id="231450" name="Rectangle 63"/>
            <p:cNvSpPr>
              <a:spLocks noChangeArrowheads="1"/>
            </p:cNvSpPr>
            <p:nvPr/>
          </p:nvSpPr>
          <p:spPr bwMode="auto">
            <a:xfrm>
              <a:off x="4648" y="3488"/>
              <a:ext cx="432" cy="384"/>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EM</a:t>
              </a:r>
            </a:p>
          </p:txBody>
        </p:sp>
        <p:sp>
          <p:nvSpPr>
            <p:cNvPr id="231451" name="Rectangle 64"/>
            <p:cNvSpPr>
              <a:spLocks noChangeArrowheads="1"/>
            </p:cNvSpPr>
            <p:nvPr/>
          </p:nvSpPr>
          <p:spPr bwMode="auto">
            <a:xfrm>
              <a:off x="4360" y="3608"/>
              <a:ext cx="368" cy="304"/>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DAM</a:t>
              </a:r>
            </a:p>
          </p:txBody>
        </p:sp>
        <p:sp>
          <p:nvSpPr>
            <p:cNvPr id="231452" name="Rectangle 65"/>
            <p:cNvSpPr>
              <a:spLocks noChangeArrowheads="1"/>
            </p:cNvSpPr>
            <p:nvPr/>
          </p:nvSpPr>
          <p:spPr bwMode="auto">
            <a:xfrm>
              <a:off x="4312" y="3576"/>
              <a:ext cx="368" cy="304"/>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DAM</a:t>
              </a:r>
            </a:p>
          </p:txBody>
        </p:sp>
        <p:cxnSp>
          <p:nvCxnSpPr>
            <p:cNvPr id="231453" name="AutoShape 66"/>
            <p:cNvCxnSpPr>
              <a:cxnSpLocks noChangeShapeType="1"/>
              <a:stCxn id="231448" idx="3"/>
              <a:endCxn id="231452" idx="1"/>
            </p:cNvCxnSpPr>
            <p:nvPr/>
          </p:nvCxnSpPr>
          <p:spPr bwMode="auto">
            <a:xfrm>
              <a:off x="4080" y="3728"/>
              <a:ext cx="232" cy="0"/>
            </a:xfrm>
            <a:prstGeom prst="straightConnector1">
              <a:avLst/>
            </a:prstGeom>
            <a:noFill/>
            <a:ln w="12700">
              <a:solidFill>
                <a:schemeClr val="tx1"/>
              </a:solidFill>
              <a:round/>
              <a:headEn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1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11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12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12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12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119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120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12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12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12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120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8" grpId="0" animBg="1"/>
      <p:bldP spid="221199" grpId="0" animBg="1"/>
      <p:bldP spid="221200" grpId="0" animBg="1"/>
      <p:bldP spid="221212" grpId="0" animBg="1"/>
      <p:bldP spid="221217" grpId="0" animBg="1"/>
      <p:bldP spid="221222" grpId="0" animBg="1"/>
      <p:bldP spid="221197" grpId="0" animBg="1"/>
      <p:bldP spid="221201" grpId="0" animBg="1"/>
      <p:bldP spid="221202" grpId="0" animBg="1"/>
      <p:bldP spid="221213" grpId="0" animBg="1"/>
      <p:bldP spid="221218" grpId="0" animBg="1"/>
      <p:bldP spid="221223"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Footer Placeholder 3"/>
          <p:cNvSpPr txBox="1">
            <a:spLocks noGrp="1"/>
          </p:cNvSpPr>
          <p:nvPr/>
        </p:nvSpPr>
        <p:spPr bwMode="auto">
          <a:xfrm>
            <a:off x="8204200" y="6502400"/>
            <a:ext cx="863600" cy="457200"/>
          </a:xfrm>
          <a:prstGeom prst="rect">
            <a:avLst/>
          </a:prstGeom>
          <a:noFill/>
          <a:ln w="12700">
            <a:noFill/>
            <a:miter lim="800000"/>
            <a:headEnd/>
            <a:tailEnd/>
          </a:ln>
        </p:spPr>
        <p:txBody>
          <a:bodyPr wrap="none">
            <a:prstTxWarp prst="textNoShape">
              <a:avLst/>
            </a:prstTxWarp>
          </a:bodyPr>
          <a:lstStyle/>
          <a:p>
            <a:pPr algn="r" eaLnBrk="0" hangingPunct="0"/>
            <a:fld id="{D6D9B46E-FEDF-4773-9A4E-E5AAAAA29C54}" type="slidenum">
              <a:rPr lang="en-US" sz="1400"/>
              <a:pPr algn="r" eaLnBrk="0" hangingPunct="0"/>
              <a:t>243</a:t>
            </a:fld>
            <a:endParaRPr lang="en-US" sz="1400"/>
          </a:p>
        </p:txBody>
      </p:sp>
      <p:sp>
        <p:nvSpPr>
          <p:cNvPr id="233474" name="Rectangle 57"/>
          <p:cNvSpPr>
            <a:spLocks noChangeArrowheads="1"/>
          </p:cNvSpPr>
          <p:nvPr/>
        </p:nvSpPr>
        <p:spPr bwMode="auto">
          <a:xfrm>
            <a:off x="3594100" y="5449888"/>
            <a:ext cx="5321300" cy="925512"/>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1</a:t>
            </a:r>
          </a:p>
        </p:txBody>
      </p:sp>
      <p:sp>
        <p:nvSpPr>
          <p:cNvPr id="233475" name="Rectangle 39"/>
          <p:cNvSpPr>
            <a:spLocks noChangeArrowheads="1"/>
          </p:cNvSpPr>
          <p:nvPr/>
        </p:nvSpPr>
        <p:spPr bwMode="auto">
          <a:xfrm>
            <a:off x="3581400" y="2730500"/>
            <a:ext cx="5321300" cy="773113"/>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4</a:t>
            </a:r>
          </a:p>
        </p:txBody>
      </p:sp>
      <p:sp>
        <p:nvSpPr>
          <p:cNvPr id="233476" name="Rectangle 45"/>
          <p:cNvSpPr>
            <a:spLocks noChangeArrowheads="1"/>
          </p:cNvSpPr>
          <p:nvPr/>
        </p:nvSpPr>
        <p:spPr bwMode="auto">
          <a:xfrm>
            <a:off x="3581400" y="1892300"/>
            <a:ext cx="5321300" cy="773113"/>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5</a:t>
            </a:r>
          </a:p>
        </p:txBody>
      </p:sp>
      <p:sp>
        <p:nvSpPr>
          <p:cNvPr id="233477" name="Rectangle 51"/>
          <p:cNvSpPr>
            <a:spLocks noChangeArrowheads="1"/>
          </p:cNvSpPr>
          <p:nvPr/>
        </p:nvSpPr>
        <p:spPr bwMode="auto">
          <a:xfrm>
            <a:off x="3581400" y="1054100"/>
            <a:ext cx="5321300" cy="773113"/>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6</a:t>
            </a:r>
          </a:p>
        </p:txBody>
      </p:sp>
      <p:sp>
        <p:nvSpPr>
          <p:cNvPr id="233478" name="Rectangle 6"/>
          <p:cNvSpPr>
            <a:spLocks noGrp="1" noChangeArrowheads="1"/>
          </p:cNvSpPr>
          <p:nvPr>
            <p:ph type="title" idx="4294967295"/>
          </p:nvPr>
        </p:nvSpPr>
        <p:spPr/>
        <p:txBody>
          <a:bodyPr/>
          <a:lstStyle/>
          <a:p>
            <a:r>
              <a:rPr lang="en-US"/>
              <a:t>Experimental Evaluation</a:t>
            </a:r>
          </a:p>
        </p:txBody>
      </p:sp>
      <p:sp>
        <p:nvSpPr>
          <p:cNvPr id="233479" name="Rectangle 7"/>
          <p:cNvSpPr>
            <a:spLocks noGrp="1" noChangeArrowheads="1"/>
          </p:cNvSpPr>
          <p:nvPr>
            <p:ph type="body" idx="4294967295"/>
          </p:nvPr>
        </p:nvSpPr>
        <p:spPr>
          <a:xfrm>
            <a:off x="387350" y="1028700"/>
            <a:ext cx="3143250" cy="3889375"/>
          </a:xfrm>
        </p:spPr>
        <p:txBody>
          <a:bodyPr/>
          <a:lstStyle/>
          <a:p>
            <a:pPr marL="342900" indent="-342900">
              <a:buFont typeface="Wingdings" pitchFamily="-123" charset="2"/>
              <a:buNone/>
            </a:pPr>
            <a:r>
              <a:rPr lang="en-US" sz="1800" b="1"/>
              <a:t>Experiment 2:</a:t>
            </a:r>
            <a:r>
              <a:rPr lang="en-US" sz="1800"/>
              <a:t> </a:t>
            </a:r>
          </a:p>
          <a:p>
            <a:pPr marL="342900" indent="-342900">
              <a:buFont typeface="Wingdings" pitchFamily="-123" charset="2"/>
              <a:buNone/>
            </a:pPr>
            <a:r>
              <a:rPr lang="en-US" sz="1800"/>
              <a:t>Fail-Stop shutdown latency</a:t>
            </a:r>
          </a:p>
          <a:p>
            <a:pPr marL="342900" indent="-342900"/>
            <a:r>
              <a:rPr lang="en-US" sz="1800"/>
              <a:t>Five Failover Units on Five Nodes</a:t>
            </a:r>
          </a:p>
          <a:p>
            <a:pPr marL="342900" indent="-342900"/>
            <a:r>
              <a:rPr lang="en-US" sz="1800"/>
              <a:t>Use ReplicationManager as point of measurement for ‘failure roundtrip’</a:t>
            </a:r>
          </a:p>
          <a:p>
            <a:pPr marL="342900" indent="-342900"/>
            <a:r>
              <a:rPr lang="en-US" sz="1800"/>
              <a:t>Measure time between detection of initial failure &amp; shutdown of components in the same failover unit.</a:t>
            </a:r>
          </a:p>
        </p:txBody>
      </p:sp>
      <p:sp>
        <p:nvSpPr>
          <p:cNvPr id="233480" name="Rectangle 2"/>
          <p:cNvSpPr>
            <a:spLocks noChangeArrowheads="1"/>
          </p:cNvSpPr>
          <p:nvPr/>
        </p:nvSpPr>
        <p:spPr bwMode="auto">
          <a:xfrm>
            <a:off x="3581400" y="4408488"/>
            <a:ext cx="5321300" cy="925512"/>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2</a:t>
            </a:r>
          </a:p>
        </p:txBody>
      </p:sp>
      <p:sp>
        <p:nvSpPr>
          <p:cNvPr id="233481" name="Rectangle 3"/>
          <p:cNvSpPr>
            <a:spLocks noChangeArrowheads="1"/>
          </p:cNvSpPr>
          <p:nvPr/>
        </p:nvSpPr>
        <p:spPr bwMode="auto">
          <a:xfrm>
            <a:off x="3581400" y="3568700"/>
            <a:ext cx="5321300" cy="773113"/>
          </a:xfrm>
          <a:prstGeom prst="rect">
            <a:avLst/>
          </a:prstGeom>
          <a:solidFill>
            <a:schemeClr val="bg1"/>
          </a:solidFill>
          <a:ln w="9525">
            <a:solidFill>
              <a:schemeClr val="tx1"/>
            </a:solidFill>
            <a:miter lim="800000"/>
            <a:headEnd/>
            <a:tailEnd/>
          </a:ln>
        </p:spPr>
        <p:txBody>
          <a:bodyPr wrap="none" anchor="b">
            <a:prstTxWarp prst="textNoShape">
              <a:avLst/>
            </a:prstTxWarp>
          </a:bodyPr>
          <a:lstStyle/>
          <a:p>
            <a:pPr eaLnBrk="0" hangingPunct="0"/>
            <a:r>
              <a:rPr lang="en-US" sz="1400"/>
              <a:t>Node 3</a:t>
            </a:r>
          </a:p>
        </p:txBody>
      </p:sp>
      <p:sp>
        <p:nvSpPr>
          <p:cNvPr id="233482" name="Rectangle 14"/>
          <p:cNvSpPr>
            <a:spLocks noChangeArrowheads="1"/>
          </p:cNvSpPr>
          <p:nvPr/>
        </p:nvSpPr>
        <p:spPr bwMode="auto">
          <a:xfrm>
            <a:off x="4457700" y="5600700"/>
            <a:ext cx="685800" cy="6096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RM</a:t>
            </a:r>
          </a:p>
        </p:txBody>
      </p:sp>
      <p:sp>
        <p:nvSpPr>
          <p:cNvPr id="233483" name="Rectangle 15"/>
          <p:cNvSpPr>
            <a:spLocks noChangeArrowheads="1"/>
          </p:cNvSpPr>
          <p:nvPr/>
        </p:nvSpPr>
        <p:spPr bwMode="auto">
          <a:xfrm>
            <a:off x="5791200" y="5613400"/>
            <a:ext cx="685800" cy="6096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FCM</a:t>
            </a:r>
          </a:p>
        </p:txBody>
      </p:sp>
      <p:cxnSp>
        <p:nvCxnSpPr>
          <p:cNvPr id="233484" name="AutoShape 18"/>
          <p:cNvCxnSpPr>
            <a:cxnSpLocks noChangeShapeType="1"/>
            <a:stCxn id="233482" idx="3"/>
            <a:endCxn id="233483" idx="1"/>
          </p:cNvCxnSpPr>
          <p:nvPr/>
        </p:nvCxnSpPr>
        <p:spPr bwMode="auto">
          <a:xfrm>
            <a:off x="5143500" y="5905500"/>
            <a:ext cx="647700" cy="12700"/>
          </a:xfrm>
          <a:prstGeom prst="straightConnector1">
            <a:avLst/>
          </a:prstGeom>
          <a:noFill/>
          <a:ln w="9525">
            <a:solidFill>
              <a:schemeClr val="tx1"/>
            </a:solidFill>
            <a:round/>
            <a:headEnd/>
            <a:tailEnd type="triangle" w="med" len="med"/>
          </a:ln>
        </p:spPr>
      </p:cxnSp>
      <p:sp>
        <p:nvSpPr>
          <p:cNvPr id="233485" name="Rectangle 4"/>
          <p:cNvSpPr>
            <a:spLocks noChangeArrowheads="1"/>
          </p:cNvSpPr>
          <p:nvPr/>
        </p:nvSpPr>
        <p:spPr bwMode="auto">
          <a:xfrm>
            <a:off x="5364163" y="1135063"/>
            <a:ext cx="788987" cy="4081462"/>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1</a:t>
            </a:r>
          </a:p>
        </p:txBody>
      </p:sp>
      <p:sp>
        <p:nvSpPr>
          <p:cNvPr id="233486" name="Rectangle 5"/>
          <p:cNvSpPr>
            <a:spLocks noChangeArrowheads="1"/>
          </p:cNvSpPr>
          <p:nvPr/>
        </p:nvSpPr>
        <p:spPr bwMode="auto">
          <a:xfrm>
            <a:off x="4457700" y="1135063"/>
            <a:ext cx="787400" cy="4081462"/>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0</a:t>
            </a:r>
          </a:p>
        </p:txBody>
      </p:sp>
      <p:sp>
        <p:nvSpPr>
          <p:cNvPr id="233487" name="Rectangle 8"/>
          <p:cNvSpPr>
            <a:spLocks noChangeArrowheads="1"/>
          </p:cNvSpPr>
          <p:nvPr/>
        </p:nvSpPr>
        <p:spPr bwMode="auto">
          <a:xfrm>
            <a:off x="4600575" y="37290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0</a:t>
            </a:r>
            <a:endParaRPr lang="en-US"/>
          </a:p>
        </p:txBody>
      </p:sp>
      <p:sp>
        <p:nvSpPr>
          <p:cNvPr id="233488" name="Rectangle 9"/>
          <p:cNvSpPr>
            <a:spLocks noChangeArrowheads="1"/>
          </p:cNvSpPr>
          <p:nvPr/>
        </p:nvSpPr>
        <p:spPr bwMode="auto">
          <a:xfrm>
            <a:off x="4600575" y="4502150"/>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0</a:t>
            </a:r>
            <a:endParaRPr lang="en-US"/>
          </a:p>
        </p:txBody>
      </p:sp>
      <p:sp>
        <p:nvSpPr>
          <p:cNvPr id="233489" name="Rectangle 10"/>
          <p:cNvSpPr>
            <a:spLocks noChangeArrowheads="1"/>
          </p:cNvSpPr>
          <p:nvPr/>
        </p:nvSpPr>
        <p:spPr bwMode="auto">
          <a:xfrm>
            <a:off x="5508625" y="37290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1</a:t>
            </a:r>
            <a:endParaRPr lang="en-US"/>
          </a:p>
        </p:txBody>
      </p:sp>
      <p:sp>
        <p:nvSpPr>
          <p:cNvPr id="233490" name="Rectangle 11"/>
          <p:cNvSpPr>
            <a:spLocks noChangeArrowheads="1"/>
          </p:cNvSpPr>
          <p:nvPr/>
        </p:nvSpPr>
        <p:spPr bwMode="auto">
          <a:xfrm>
            <a:off x="5508625" y="4502150"/>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1</a:t>
            </a:r>
            <a:endParaRPr lang="en-US"/>
          </a:p>
        </p:txBody>
      </p:sp>
      <p:sp>
        <p:nvSpPr>
          <p:cNvPr id="233491" name="Rectangle 29"/>
          <p:cNvSpPr>
            <a:spLocks noChangeArrowheads="1"/>
          </p:cNvSpPr>
          <p:nvPr/>
        </p:nvSpPr>
        <p:spPr bwMode="auto">
          <a:xfrm>
            <a:off x="6248400" y="1147763"/>
            <a:ext cx="787400" cy="4081462"/>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2</a:t>
            </a:r>
          </a:p>
        </p:txBody>
      </p:sp>
      <p:sp>
        <p:nvSpPr>
          <p:cNvPr id="233492" name="Rectangle 30"/>
          <p:cNvSpPr>
            <a:spLocks noChangeArrowheads="1"/>
          </p:cNvSpPr>
          <p:nvPr/>
        </p:nvSpPr>
        <p:spPr bwMode="auto">
          <a:xfrm>
            <a:off x="6391275" y="37417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2</a:t>
            </a:r>
            <a:endParaRPr lang="en-US"/>
          </a:p>
        </p:txBody>
      </p:sp>
      <p:sp>
        <p:nvSpPr>
          <p:cNvPr id="233493" name="Rectangle 31"/>
          <p:cNvSpPr>
            <a:spLocks noChangeArrowheads="1"/>
          </p:cNvSpPr>
          <p:nvPr/>
        </p:nvSpPr>
        <p:spPr bwMode="auto">
          <a:xfrm>
            <a:off x="6391275" y="4514850"/>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2</a:t>
            </a:r>
            <a:endParaRPr lang="en-US"/>
          </a:p>
        </p:txBody>
      </p:sp>
      <p:sp>
        <p:nvSpPr>
          <p:cNvPr id="233494" name="Rectangle 32"/>
          <p:cNvSpPr>
            <a:spLocks noChangeArrowheads="1"/>
          </p:cNvSpPr>
          <p:nvPr/>
        </p:nvSpPr>
        <p:spPr bwMode="auto">
          <a:xfrm>
            <a:off x="7143750" y="1135063"/>
            <a:ext cx="787400" cy="4081462"/>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3</a:t>
            </a:r>
          </a:p>
        </p:txBody>
      </p:sp>
      <p:sp>
        <p:nvSpPr>
          <p:cNvPr id="233495" name="Rectangle 33"/>
          <p:cNvSpPr>
            <a:spLocks noChangeArrowheads="1"/>
          </p:cNvSpPr>
          <p:nvPr/>
        </p:nvSpPr>
        <p:spPr bwMode="auto">
          <a:xfrm>
            <a:off x="7286625" y="37290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3</a:t>
            </a:r>
            <a:endParaRPr lang="en-US"/>
          </a:p>
        </p:txBody>
      </p:sp>
      <p:sp>
        <p:nvSpPr>
          <p:cNvPr id="233496" name="Rectangle 34"/>
          <p:cNvSpPr>
            <a:spLocks noChangeArrowheads="1"/>
          </p:cNvSpPr>
          <p:nvPr/>
        </p:nvSpPr>
        <p:spPr bwMode="auto">
          <a:xfrm>
            <a:off x="7286625" y="4502150"/>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3</a:t>
            </a:r>
            <a:endParaRPr lang="en-US"/>
          </a:p>
        </p:txBody>
      </p:sp>
      <p:sp>
        <p:nvSpPr>
          <p:cNvPr id="233497" name="Rectangle 35"/>
          <p:cNvSpPr>
            <a:spLocks noChangeArrowheads="1"/>
          </p:cNvSpPr>
          <p:nvPr/>
        </p:nvSpPr>
        <p:spPr bwMode="auto">
          <a:xfrm>
            <a:off x="8026400" y="1147763"/>
            <a:ext cx="787400" cy="4081462"/>
          </a:xfrm>
          <a:prstGeom prst="rect">
            <a:avLst/>
          </a:prstGeom>
          <a:solidFill>
            <a:srgbClr val="E6E6E6">
              <a:alpha val="43137"/>
            </a:srgbClr>
          </a:solidFill>
          <a:ln w="9525">
            <a:solidFill>
              <a:schemeClr val="tx1"/>
            </a:solidFill>
            <a:miter lim="800000"/>
            <a:headEnd/>
            <a:tailEnd/>
          </a:ln>
        </p:spPr>
        <p:txBody>
          <a:bodyPr wrap="none" anchor="b">
            <a:prstTxWarp prst="textNoShape">
              <a:avLst/>
            </a:prstTxWarp>
          </a:bodyPr>
          <a:lstStyle/>
          <a:p>
            <a:pPr algn="ctr" eaLnBrk="0" hangingPunct="0"/>
            <a:r>
              <a:rPr lang="en-US" sz="1200"/>
              <a:t>FOU 4</a:t>
            </a:r>
          </a:p>
        </p:txBody>
      </p:sp>
      <p:sp>
        <p:nvSpPr>
          <p:cNvPr id="233498" name="Rectangle 36"/>
          <p:cNvSpPr>
            <a:spLocks noChangeArrowheads="1"/>
          </p:cNvSpPr>
          <p:nvPr/>
        </p:nvSpPr>
        <p:spPr bwMode="auto">
          <a:xfrm>
            <a:off x="8169275" y="37417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4</a:t>
            </a:r>
            <a:endParaRPr lang="en-US"/>
          </a:p>
        </p:txBody>
      </p:sp>
      <p:sp>
        <p:nvSpPr>
          <p:cNvPr id="233499" name="Rectangle 37"/>
          <p:cNvSpPr>
            <a:spLocks noChangeArrowheads="1"/>
          </p:cNvSpPr>
          <p:nvPr/>
        </p:nvSpPr>
        <p:spPr bwMode="auto">
          <a:xfrm>
            <a:off x="8169275" y="4514850"/>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4</a:t>
            </a:r>
            <a:endParaRPr lang="en-US"/>
          </a:p>
        </p:txBody>
      </p:sp>
      <p:sp>
        <p:nvSpPr>
          <p:cNvPr id="233500" name="Rectangle 40"/>
          <p:cNvSpPr>
            <a:spLocks noChangeArrowheads="1"/>
          </p:cNvSpPr>
          <p:nvPr/>
        </p:nvSpPr>
        <p:spPr bwMode="auto">
          <a:xfrm>
            <a:off x="4600575" y="28908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0</a:t>
            </a:r>
            <a:endParaRPr lang="en-US"/>
          </a:p>
        </p:txBody>
      </p:sp>
      <p:sp>
        <p:nvSpPr>
          <p:cNvPr id="233501" name="Rectangle 41"/>
          <p:cNvSpPr>
            <a:spLocks noChangeArrowheads="1"/>
          </p:cNvSpPr>
          <p:nvPr/>
        </p:nvSpPr>
        <p:spPr bwMode="auto">
          <a:xfrm>
            <a:off x="5508625" y="28908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1</a:t>
            </a:r>
            <a:endParaRPr lang="en-US"/>
          </a:p>
        </p:txBody>
      </p:sp>
      <p:sp>
        <p:nvSpPr>
          <p:cNvPr id="233502" name="Rectangle 42"/>
          <p:cNvSpPr>
            <a:spLocks noChangeArrowheads="1"/>
          </p:cNvSpPr>
          <p:nvPr/>
        </p:nvSpPr>
        <p:spPr bwMode="auto">
          <a:xfrm>
            <a:off x="6391275" y="29035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2</a:t>
            </a:r>
            <a:endParaRPr lang="en-US"/>
          </a:p>
        </p:txBody>
      </p:sp>
      <p:sp>
        <p:nvSpPr>
          <p:cNvPr id="233503" name="Rectangle 43"/>
          <p:cNvSpPr>
            <a:spLocks noChangeArrowheads="1"/>
          </p:cNvSpPr>
          <p:nvPr/>
        </p:nvSpPr>
        <p:spPr bwMode="auto">
          <a:xfrm>
            <a:off x="7286625" y="28908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3</a:t>
            </a:r>
            <a:endParaRPr lang="en-US"/>
          </a:p>
        </p:txBody>
      </p:sp>
      <p:sp>
        <p:nvSpPr>
          <p:cNvPr id="233504" name="Rectangle 44"/>
          <p:cNvSpPr>
            <a:spLocks noChangeArrowheads="1"/>
          </p:cNvSpPr>
          <p:nvPr/>
        </p:nvSpPr>
        <p:spPr bwMode="auto">
          <a:xfrm>
            <a:off x="8169275" y="29035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4</a:t>
            </a:r>
            <a:endParaRPr lang="en-US"/>
          </a:p>
        </p:txBody>
      </p:sp>
      <p:sp>
        <p:nvSpPr>
          <p:cNvPr id="233505" name="Rectangle 46"/>
          <p:cNvSpPr>
            <a:spLocks noChangeArrowheads="1"/>
          </p:cNvSpPr>
          <p:nvPr/>
        </p:nvSpPr>
        <p:spPr bwMode="auto">
          <a:xfrm>
            <a:off x="4600575" y="20526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0</a:t>
            </a:r>
            <a:endParaRPr lang="en-US"/>
          </a:p>
        </p:txBody>
      </p:sp>
      <p:sp>
        <p:nvSpPr>
          <p:cNvPr id="233506" name="Rectangle 47"/>
          <p:cNvSpPr>
            <a:spLocks noChangeArrowheads="1"/>
          </p:cNvSpPr>
          <p:nvPr/>
        </p:nvSpPr>
        <p:spPr bwMode="auto">
          <a:xfrm>
            <a:off x="5508625" y="20526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1</a:t>
            </a:r>
            <a:endParaRPr lang="en-US"/>
          </a:p>
        </p:txBody>
      </p:sp>
      <p:sp>
        <p:nvSpPr>
          <p:cNvPr id="233507" name="Rectangle 48"/>
          <p:cNvSpPr>
            <a:spLocks noChangeArrowheads="1"/>
          </p:cNvSpPr>
          <p:nvPr/>
        </p:nvSpPr>
        <p:spPr bwMode="auto">
          <a:xfrm>
            <a:off x="6391275" y="20653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2</a:t>
            </a:r>
            <a:endParaRPr lang="en-US"/>
          </a:p>
        </p:txBody>
      </p:sp>
      <p:sp>
        <p:nvSpPr>
          <p:cNvPr id="233508" name="Rectangle 49"/>
          <p:cNvSpPr>
            <a:spLocks noChangeArrowheads="1"/>
          </p:cNvSpPr>
          <p:nvPr/>
        </p:nvSpPr>
        <p:spPr bwMode="auto">
          <a:xfrm>
            <a:off x="7286625" y="20526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3</a:t>
            </a:r>
            <a:endParaRPr lang="en-US"/>
          </a:p>
        </p:txBody>
      </p:sp>
      <p:sp>
        <p:nvSpPr>
          <p:cNvPr id="233509" name="Rectangle 50"/>
          <p:cNvSpPr>
            <a:spLocks noChangeArrowheads="1"/>
          </p:cNvSpPr>
          <p:nvPr/>
        </p:nvSpPr>
        <p:spPr bwMode="auto">
          <a:xfrm>
            <a:off x="8169275" y="20653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4</a:t>
            </a:r>
            <a:endParaRPr lang="en-US"/>
          </a:p>
        </p:txBody>
      </p:sp>
      <p:sp>
        <p:nvSpPr>
          <p:cNvPr id="233510" name="Rectangle 52"/>
          <p:cNvSpPr>
            <a:spLocks noChangeArrowheads="1"/>
          </p:cNvSpPr>
          <p:nvPr/>
        </p:nvSpPr>
        <p:spPr bwMode="auto">
          <a:xfrm>
            <a:off x="4600575" y="12144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E</a:t>
            </a:r>
            <a:r>
              <a:rPr lang="en-US" baseline="-25000"/>
              <a:t>0</a:t>
            </a:r>
            <a:endParaRPr lang="en-US"/>
          </a:p>
        </p:txBody>
      </p:sp>
      <p:sp>
        <p:nvSpPr>
          <p:cNvPr id="233511" name="Rectangle 53"/>
          <p:cNvSpPr>
            <a:spLocks noChangeArrowheads="1"/>
          </p:cNvSpPr>
          <p:nvPr/>
        </p:nvSpPr>
        <p:spPr bwMode="auto">
          <a:xfrm>
            <a:off x="5508625" y="12144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D</a:t>
            </a:r>
            <a:r>
              <a:rPr lang="en-US" baseline="-25000"/>
              <a:t>1</a:t>
            </a:r>
            <a:endParaRPr lang="en-US"/>
          </a:p>
        </p:txBody>
      </p:sp>
      <p:sp>
        <p:nvSpPr>
          <p:cNvPr id="233512" name="Rectangle 54"/>
          <p:cNvSpPr>
            <a:spLocks noChangeArrowheads="1"/>
          </p:cNvSpPr>
          <p:nvPr/>
        </p:nvSpPr>
        <p:spPr bwMode="auto">
          <a:xfrm>
            <a:off x="6391275" y="12271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C</a:t>
            </a:r>
            <a:r>
              <a:rPr lang="en-US" baseline="-25000"/>
              <a:t>2</a:t>
            </a:r>
            <a:endParaRPr lang="en-US"/>
          </a:p>
        </p:txBody>
      </p:sp>
      <p:sp>
        <p:nvSpPr>
          <p:cNvPr id="233513" name="Rectangle 55"/>
          <p:cNvSpPr>
            <a:spLocks noChangeArrowheads="1"/>
          </p:cNvSpPr>
          <p:nvPr/>
        </p:nvSpPr>
        <p:spPr bwMode="auto">
          <a:xfrm>
            <a:off x="7286625" y="1214438"/>
            <a:ext cx="500063"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B</a:t>
            </a:r>
            <a:r>
              <a:rPr lang="en-US" baseline="-25000"/>
              <a:t>3</a:t>
            </a:r>
            <a:endParaRPr lang="en-US"/>
          </a:p>
        </p:txBody>
      </p:sp>
      <p:sp>
        <p:nvSpPr>
          <p:cNvPr id="233514" name="Rectangle 56"/>
          <p:cNvSpPr>
            <a:spLocks noChangeArrowheads="1"/>
          </p:cNvSpPr>
          <p:nvPr/>
        </p:nvSpPr>
        <p:spPr bwMode="auto">
          <a:xfrm>
            <a:off x="8169275" y="1227138"/>
            <a:ext cx="501650" cy="4635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a:t>A</a:t>
            </a:r>
            <a:r>
              <a:rPr lang="en-US" baseline="-25000"/>
              <a:t>4</a:t>
            </a:r>
            <a:endParaRPr lang="en-US"/>
          </a:p>
        </p:txBody>
      </p:sp>
      <p:sp>
        <p:nvSpPr>
          <p:cNvPr id="233515" name="Rectangle 58"/>
          <p:cNvSpPr>
            <a:spLocks noChangeArrowheads="1"/>
          </p:cNvSpPr>
          <p:nvPr/>
        </p:nvSpPr>
        <p:spPr bwMode="auto">
          <a:xfrm>
            <a:off x="3746500" y="4572000"/>
            <a:ext cx="457200" cy="3810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sp>
        <p:nvSpPr>
          <p:cNvPr id="233516" name="Rectangle 59"/>
          <p:cNvSpPr>
            <a:spLocks noChangeArrowheads="1"/>
          </p:cNvSpPr>
          <p:nvPr/>
        </p:nvSpPr>
        <p:spPr bwMode="auto">
          <a:xfrm>
            <a:off x="3759200" y="3657600"/>
            <a:ext cx="457200" cy="3810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sp>
        <p:nvSpPr>
          <p:cNvPr id="233517" name="Rectangle 60"/>
          <p:cNvSpPr>
            <a:spLocks noChangeArrowheads="1"/>
          </p:cNvSpPr>
          <p:nvPr/>
        </p:nvSpPr>
        <p:spPr bwMode="auto">
          <a:xfrm>
            <a:off x="3746500" y="2819400"/>
            <a:ext cx="457200" cy="3810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sp>
        <p:nvSpPr>
          <p:cNvPr id="233518" name="Rectangle 61"/>
          <p:cNvSpPr>
            <a:spLocks noChangeArrowheads="1"/>
          </p:cNvSpPr>
          <p:nvPr/>
        </p:nvSpPr>
        <p:spPr bwMode="auto">
          <a:xfrm>
            <a:off x="3746500" y="1981200"/>
            <a:ext cx="457200" cy="3810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sp>
        <p:nvSpPr>
          <p:cNvPr id="233519" name="Rectangle 62"/>
          <p:cNvSpPr>
            <a:spLocks noChangeArrowheads="1"/>
          </p:cNvSpPr>
          <p:nvPr/>
        </p:nvSpPr>
        <p:spPr bwMode="auto">
          <a:xfrm>
            <a:off x="3746500" y="1143000"/>
            <a:ext cx="457200" cy="3810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HM</a:t>
            </a:r>
          </a:p>
        </p:txBody>
      </p:sp>
      <p:sp>
        <p:nvSpPr>
          <p:cNvPr id="233520" name="Rectangle 63"/>
          <p:cNvSpPr>
            <a:spLocks noChangeArrowheads="1"/>
          </p:cNvSpPr>
          <p:nvPr/>
        </p:nvSpPr>
        <p:spPr bwMode="auto">
          <a:xfrm>
            <a:off x="7378700" y="5537200"/>
            <a:ext cx="685800" cy="6096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EM</a:t>
            </a:r>
          </a:p>
        </p:txBody>
      </p:sp>
      <p:sp>
        <p:nvSpPr>
          <p:cNvPr id="233521" name="Rectangle 64"/>
          <p:cNvSpPr>
            <a:spLocks noChangeArrowheads="1"/>
          </p:cNvSpPr>
          <p:nvPr/>
        </p:nvSpPr>
        <p:spPr bwMode="auto">
          <a:xfrm>
            <a:off x="6921500" y="5727700"/>
            <a:ext cx="584200" cy="4826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DAM</a:t>
            </a:r>
          </a:p>
        </p:txBody>
      </p:sp>
      <p:sp>
        <p:nvSpPr>
          <p:cNvPr id="233522" name="Rectangle 65"/>
          <p:cNvSpPr>
            <a:spLocks noChangeArrowheads="1"/>
          </p:cNvSpPr>
          <p:nvPr/>
        </p:nvSpPr>
        <p:spPr bwMode="auto">
          <a:xfrm>
            <a:off x="6845300" y="5676900"/>
            <a:ext cx="584200" cy="482600"/>
          </a:xfrm>
          <a:prstGeom prst="rect">
            <a:avLst/>
          </a:prstGeom>
          <a:solidFill>
            <a:srgbClr val="C0C0C0"/>
          </a:solidFill>
          <a:ln w="9525">
            <a:solidFill>
              <a:schemeClr val="tx1"/>
            </a:solidFill>
            <a:miter lim="800000"/>
            <a:headEnd/>
            <a:tailEnd/>
          </a:ln>
        </p:spPr>
        <p:txBody>
          <a:bodyPr wrap="none" anchor="ctr">
            <a:prstTxWarp prst="textNoShape">
              <a:avLst/>
            </a:prstTxWarp>
          </a:bodyPr>
          <a:lstStyle/>
          <a:p>
            <a:pPr algn="ctr" eaLnBrk="0" hangingPunct="0"/>
            <a:r>
              <a:rPr lang="en-US" sz="1600"/>
              <a:t>DAM</a:t>
            </a:r>
          </a:p>
        </p:txBody>
      </p:sp>
      <p:cxnSp>
        <p:nvCxnSpPr>
          <p:cNvPr id="233523" name="AutoShape 66"/>
          <p:cNvCxnSpPr>
            <a:cxnSpLocks noChangeShapeType="1"/>
            <a:stCxn id="233483" idx="3"/>
            <a:endCxn id="233522" idx="1"/>
          </p:cNvCxnSpPr>
          <p:nvPr/>
        </p:nvCxnSpPr>
        <p:spPr bwMode="auto">
          <a:xfrm>
            <a:off x="6477000" y="5918200"/>
            <a:ext cx="368300" cy="0"/>
          </a:xfrm>
          <a:prstGeom prst="straightConnector1">
            <a:avLst/>
          </a:prstGeom>
          <a:noFill/>
          <a:ln w="12700">
            <a:solidFill>
              <a:schemeClr val="tx1"/>
            </a:solidFill>
            <a:round/>
            <a:headEnd/>
            <a:tailEnd type="triangle" w="med" len="med"/>
          </a:ln>
        </p:spPr>
      </p:cxnSp>
      <p:sp>
        <p:nvSpPr>
          <p:cNvPr id="83012" name="AutoShape 68"/>
          <p:cNvSpPr>
            <a:spLocks noChangeArrowheads="1"/>
          </p:cNvSpPr>
          <p:nvPr/>
        </p:nvSpPr>
        <p:spPr bwMode="auto">
          <a:xfrm>
            <a:off x="4254500" y="4660900"/>
            <a:ext cx="304800" cy="203200"/>
          </a:xfrm>
          <a:prstGeom prst="leftArrow">
            <a:avLst>
              <a:gd name="adj1" fmla="val 50000"/>
              <a:gd name="adj2" fmla="val 37500"/>
            </a:avLst>
          </a:pr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83013" name="AutoShape 69"/>
          <p:cNvSpPr>
            <a:spLocks noChangeArrowheads="1"/>
          </p:cNvSpPr>
          <p:nvPr/>
        </p:nvSpPr>
        <p:spPr bwMode="auto">
          <a:xfrm flipV="1">
            <a:off x="3962400" y="5257800"/>
            <a:ext cx="381000" cy="609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305 h 21600"/>
              <a:gd name="T14" fmla="*/ 17414 w 21600"/>
              <a:gd name="T15" fmla="*/ 8853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305"/>
                </a:lnTo>
                <a:cubicBezTo>
                  <a:pt x="5564" y="3305"/>
                  <a:pt x="0" y="7269"/>
                  <a:pt x="0" y="12158"/>
                </a:cubicBezTo>
                <a:lnTo>
                  <a:pt x="0" y="21600"/>
                </a:lnTo>
                <a:lnTo>
                  <a:pt x="5671" y="21600"/>
                </a:lnTo>
                <a:lnTo>
                  <a:pt x="5671" y="12158"/>
                </a:lnTo>
                <a:cubicBezTo>
                  <a:pt x="5671" y="10333"/>
                  <a:pt x="8696" y="8853"/>
                  <a:pt x="12427" y="8853"/>
                </a:cubicBezTo>
                <a:lnTo>
                  <a:pt x="12427" y="12158"/>
                </a:lnTo>
                <a:close/>
              </a:path>
            </a:pathLst>
          </a:cu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83014" name="AutoShape 70"/>
          <p:cNvSpPr>
            <a:spLocks noChangeArrowheads="1"/>
          </p:cNvSpPr>
          <p:nvPr/>
        </p:nvSpPr>
        <p:spPr bwMode="auto">
          <a:xfrm flipH="1">
            <a:off x="5232400" y="5638800"/>
            <a:ext cx="469900" cy="241300"/>
          </a:xfrm>
          <a:prstGeom prst="leftArrow">
            <a:avLst>
              <a:gd name="adj1" fmla="val 50000"/>
              <a:gd name="adj2" fmla="val 48684"/>
            </a:avLst>
          </a:pr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grpSp>
        <p:nvGrpSpPr>
          <p:cNvPr id="3" name="Group 75"/>
          <p:cNvGrpSpPr>
            <a:grpSpLocks/>
          </p:cNvGrpSpPr>
          <p:nvPr/>
        </p:nvGrpSpPr>
        <p:grpSpPr bwMode="auto">
          <a:xfrm>
            <a:off x="5102225" y="1446213"/>
            <a:ext cx="2047875" cy="4230687"/>
            <a:chOff x="3214" y="911"/>
            <a:chExt cx="650" cy="2625"/>
          </a:xfrm>
        </p:grpSpPr>
        <p:cxnSp>
          <p:nvCxnSpPr>
            <p:cNvPr id="233550" name="AutoShape 71"/>
            <p:cNvCxnSpPr>
              <a:cxnSpLocks noChangeShapeType="1"/>
              <a:stCxn id="233483" idx="0"/>
              <a:endCxn id="233487" idx="3"/>
            </p:cNvCxnSpPr>
            <p:nvPr/>
          </p:nvCxnSpPr>
          <p:spPr bwMode="auto">
            <a:xfrm rot="5400000" flipH="1">
              <a:off x="3018" y="2691"/>
              <a:ext cx="1041" cy="650"/>
            </a:xfrm>
            <a:prstGeom prst="curvedConnector2">
              <a:avLst/>
            </a:prstGeom>
            <a:noFill/>
            <a:ln w="57150">
              <a:solidFill>
                <a:srgbClr val="FF0000"/>
              </a:solidFill>
              <a:round/>
              <a:headEnd/>
              <a:tailEnd type="triangle" w="med" len="med"/>
            </a:ln>
          </p:spPr>
        </p:cxnSp>
        <p:cxnSp>
          <p:nvCxnSpPr>
            <p:cNvPr id="233551" name="AutoShape 72"/>
            <p:cNvCxnSpPr>
              <a:cxnSpLocks noChangeShapeType="1"/>
              <a:stCxn id="233483" idx="0"/>
              <a:endCxn id="233500" idx="3"/>
            </p:cNvCxnSpPr>
            <p:nvPr/>
          </p:nvCxnSpPr>
          <p:spPr bwMode="auto">
            <a:xfrm rot="5400000" flipH="1">
              <a:off x="2754" y="2427"/>
              <a:ext cx="1569" cy="650"/>
            </a:xfrm>
            <a:prstGeom prst="curvedConnector2">
              <a:avLst/>
            </a:prstGeom>
            <a:noFill/>
            <a:ln w="57150">
              <a:solidFill>
                <a:srgbClr val="FF0000"/>
              </a:solidFill>
              <a:round/>
              <a:headEnd/>
              <a:tailEnd type="triangle" w="med" len="med"/>
            </a:ln>
          </p:spPr>
        </p:cxnSp>
        <p:cxnSp>
          <p:nvCxnSpPr>
            <p:cNvPr id="233552" name="AutoShape 73"/>
            <p:cNvCxnSpPr>
              <a:cxnSpLocks noChangeShapeType="1"/>
              <a:stCxn id="233483" idx="0"/>
              <a:endCxn id="233505" idx="3"/>
            </p:cNvCxnSpPr>
            <p:nvPr/>
          </p:nvCxnSpPr>
          <p:spPr bwMode="auto">
            <a:xfrm rot="5400000" flipH="1">
              <a:off x="2490" y="2163"/>
              <a:ext cx="2097" cy="650"/>
            </a:xfrm>
            <a:prstGeom prst="curvedConnector2">
              <a:avLst/>
            </a:prstGeom>
            <a:noFill/>
            <a:ln w="57150">
              <a:solidFill>
                <a:srgbClr val="FF0000"/>
              </a:solidFill>
              <a:round/>
              <a:headEnd/>
              <a:tailEnd type="triangle" w="med" len="med"/>
            </a:ln>
          </p:spPr>
        </p:cxnSp>
        <p:cxnSp>
          <p:nvCxnSpPr>
            <p:cNvPr id="233553" name="AutoShape 74"/>
            <p:cNvCxnSpPr>
              <a:cxnSpLocks noChangeShapeType="1"/>
              <a:stCxn id="233483" idx="0"/>
              <a:endCxn id="233510" idx="3"/>
            </p:cNvCxnSpPr>
            <p:nvPr/>
          </p:nvCxnSpPr>
          <p:spPr bwMode="auto">
            <a:xfrm rot="5400000" flipH="1">
              <a:off x="2226" y="1899"/>
              <a:ext cx="2625" cy="650"/>
            </a:xfrm>
            <a:prstGeom prst="curvedConnector2">
              <a:avLst/>
            </a:prstGeom>
            <a:noFill/>
            <a:ln w="57150">
              <a:solidFill>
                <a:srgbClr val="FF0000"/>
              </a:solidFill>
              <a:round/>
              <a:headEnd/>
              <a:tailEnd type="triangle" w="med" len="med"/>
            </a:ln>
          </p:spPr>
        </p:cxnSp>
      </p:grpSp>
      <p:grpSp>
        <p:nvGrpSpPr>
          <p:cNvPr id="4" name="Group 80"/>
          <p:cNvGrpSpPr>
            <a:grpSpLocks/>
          </p:cNvGrpSpPr>
          <p:nvPr/>
        </p:nvGrpSpPr>
        <p:grpSpPr bwMode="auto">
          <a:xfrm>
            <a:off x="4241800" y="1270000"/>
            <a:ext cx="317500" cy="2794000"/>
            <a:chOff x="2672" y="800"/>
            <a:chExt cx="200" cy="1760"/>
          </a:xfrm>
        </p:grpSpPr>
        <p:sp>
          <p:nvSpPr>
            <p:cNvPr id="233546" name="AutoShape 76"/>
            <p:cNvSpPr>
              <a:spLocks noChangeArrowheads="1"/>
            </p:cNvSpPr>
            <p:nvPr/>
          </p:nvSpPr>
          <p:spPr bwMode="auto">
            <a:xfrm>
              <a:off x="2680" y="800"/>
              <a:ext cx="192" cy="128"/>
            </a:xfrm>
            <a:prstGeom prst="leftArrow">
              <a:avLst>
                <a:gd name="adj1" fmla="val 50000"/>
                <a:gd name="adj2" fmla="val 37500"/>
              </a:avLst>
            </a:pr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233547" name="AutoShape 77"/>
            <p:cNvSpPr>
              <a:spLocks noChangeArrowheads="1"/>
            </p:cNvSpPr>
            <p:nvPr/>
          </p:nvSpPr>
          <p:spPr bwMode="auto">
            <a:xfrm>
              <a:off x="2680" y="1328"/>
              <a:ext cx="192" cy="128"/>
            </a:xfrm>
            <a:prstGeom prst="leftArrow">
              <a:avLst>
                <a:gd name="adj1" fmla="val 50000"/>
                <a:gd name="adj2" fmla="val 37500"/>
              </a:avLst>
            </a:pr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233548" name="AutoShape 78"/>
            <p:cNvSpPr>
              <a:spLocks noChangeArrowheads="1"/>
            </p:cNvSpPr>
            <p:nvPr/>
          </p:nvSpPr>
          <p:spPr bwMode="auto">
            <a:xfrm>
              <a:off x="2672" y="1904"/>
              <a:ext cx="192" cy="128"/>
            </a:xfrm>
            <a:prstGeom prst="leftArrow">
              <a:avLst>
                <a:gd name="adj1" fmla="val 50000"/>
                <a:gd name="adj2" fmla="val 37500"/>
              </a:avLst>
            </a:pr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233549" name="AutoShape 79"/>
            <p:cNvSpPr>
              <a:spLocks noChangeArrowheads="1"/>
            </p:cNvSpPr>
            <p:nvPr/>
          </p:nvSpPr>
          <p:spPr bwMode="auto">
            <a:xfrm>
              <a:off x="2672" y="2432"/>
              <a:ext cx="192" cy="128"/>
            </a:xfrm>
            <a:prstGeom prst="leftArrow">
              <a:avLst>
                <a:gd name="adj1" fmla="val 50000"/>
                <a:gd name="adj2" fmla="val 37500"/>
              </a:avLst>
            </a:pr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grpSp>
      <p:grpSp>
        <p:nvGrpSpPr>
          <p:cNvPr id="5" name="Group 86"/>
          <p:cNvGrpSpPr>
            <a:grpSpLocks/>
          </p:cNvGrpSpPr>
          <p:nvPr/>
        </p:nvGrpSpPr>
        <p:grpSpPr bwMode="auto">
          <a:xfrm>
            <a:off x="3746500" y="1320800"/>
            <a:ext cx="685800" cy="4597400"/>
            <a:chOff x="2360" y="832"/>
            <a:chExt cx="432" cy="2896"/>
          </a:xfrm>
        </p:grpSpPr>
        <p:cxnSp>
          <p:nvCxnSpPr>
            <p:cNvPr id="233542" name="AutoShape 81"/>
            <p:cNvCxnSpPr>
              <a:cxnSpLocks noChangeShapeType="1"/>
            </p:cNvCxnSpPr>
            <p:nvPr/>
          </p:nvCxnSpPr>
          <p:spPr bwMode="auto">
            <a:xfrm rot="10800000" flipH="1" flipV="1">
              <a:off x="2360" y="832"/>
              <a:ext cx="424" cy="2888"/>
            </a:xfrm>
            <a:prstGeom prst="curvedConnector3">
              <a:avLst>
                <a:gd name="adj1" fmla="val -90806"/>
              </a:avLst>
            </a:prstGeom>
            <a:noFill/>
            <a:ln w="57150">
              <a:solidFill>
                <a:srgbClr val="FF0000"/>
              </a:solidFill>
              <a:round/>
              <a:headEnd/>
              <a:tailEnd type="triangle" w="med" len="med"/>
            </a:ln>
          </p:spPr>
        </p:cxnSp>
        <p:cxnSp>
          <p:nvCxnSpPr>
            <p:cNvPr id="233543" name="AutoShape 82"/>
            <p:cNvCxnSpPr>
              <a:cxnSpLocks noChangeShapeType="1"/>
            </p:cNvCxnSpPr>
            <p:nvPr/>
          </p:nvCxnSpPr>
          <p:spPr bwMode="auto">
            <a:xfrm rot="10800000" flipH="1" flipV="1">
              <a:off x="2360" y="1360"/>
              <a:ext cx="424" cy="2360"/>
            </a:xfrm>
            <a:prstGeom prst="curvedConnector3">
              <a:avLst>
                <a:gd name="adj1" fmla="val -70051"/>
              </a:avLst>
            </a:prstGeom>
            <a:noFill/>
            <a:ln w="57150">
              <a:solidFill>
                <a:srgbClr val="FF0000"/>
              </a:solidFill>
              <a:round/>
              <a:headEnd/>
              <a:tailEnd type="triangle" w="med" len="med"/>
            </a:ln>
          </p:spPr>
        </p:cxnSp>
        <p:cxnSp>
          <p:nvCxnSpPr>
            <p:cNvPr id="233544" name="AutoShape 83"/>
            <p:cNvCxnSpPr>
              <a:cxnSpLocks noChangeShapeType="1"/>
            </p:cNvCxnSpPr>
            <p:nvPr/>
          </p:nvCxnSpPr>
          <p:spPr bwMode="auto">
            <a:xfrm rot="10800000" flipH="1" flipV="1">
              <a:off x="2368" y="1896"/>
              <a:ext cx="424" cy="1832"/>
            </a:xfrm>
            <a:prstGeom prst="curvedConnector3">
              <a:avLst>
                <a:gd name="adj1" fmla="val -55190"/>
              </a:avLst>
            </a:prstGeom>
            <a:noFill/>
            <a:ln w="57150">
              <a:solidFill>
                <a:srgbClr val="FF0000"/>
              </a:solidFill>
              <a:round/>
              <a:headEnd/>
              <a:tailEnd type="triangle" w="med" len="med"/>
            </a:ln>
          </p:spPr>
        </p:cxnSp>
        <p:cxnSp>
          <p:nvCxnSpPr>
            <p:cNvPr id="233545" name="AutoShape 84"/>
            <p:cNvCxnSpPr>
              <a:cxnSpLocks noChangeShapeType="1"/>
            </p:cNvCxnSpPr>
            <p:nvPr/>
          </p:nvCxnSpPr>
          <p:spPr bwMode="auto">
            <a:xfrm rot="10800000" flipH="1" flipV="1">
              <a:off x="2368" y="2424"/>
              <a:ext cx="416" cy="1304"/>
            </a:xfrm>
            <a:prstGeom prst="curvedConnector3">
              <a:avLst>
                <a:gd name="adj1" fmla="val -42792"/>
              </a:avLst>
            </a:prstGeom>
            <a:noFill/>
            <a:ln w="57150">
              <a:solidFill>
                <a:srgbClr val="FF0000"/>
              </a:solidFill>
              <a:round/>
              <a:headEnd/>
              <a:tailEnd type="triangle" w="med" len="med"/>
            </a:ln>
          </p:spPr>
        </p:cxnSp>
      </p:grpSp>
      <p:sp>
        <p:nvSpPr>
          <p:cNvPr id="83031" name="AutoShape 87"/>
          <p:cNvSpPr>
            <a:spLocks noChangeArrowheads="1"/>
          </p:cNvSpPr>
          <p:nvPr/>
        </p:nvSpPr>
        <p:spPr bwMode="auto">
          <a:xfrm>
            <a:off x="4229100" y="5956300"/>
            <a:ext cx="571500" cy="431800"/>
          </a:xfrm>
          <a:prstGeom prst="star16">
            <a:avLst>
              <a:gd name="adj" fmla="val 37500"/>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4</a:t>
            </a:r>
          </a:p>
        </p:txBody>
      </p:sp>
      <p:sp>
        <p:nvSpPr>
          <p:cNvPr id="83032" name="AutoShape 88"/>
          <p:cNvSpPr>
            <a:spLocks noChangeArrowheads="1"/>
          </p:cNvSpPr>
          <p:nvPr/>
        </p:nvSpPr>
        <p:spPr bwMode="auto">
          <a:xfrm>
            <a:off x="4381500" y="5308600"/>
            <a:ext cx="571500" cy="431800"/>
          </a:xfrm>
          <a:prstGeom prst="star16">
            <a:avLst>
              <a:gd name="adj" fmla="val 37500"/>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1</a:t>
            </a:r>
          </a:p>
        </p:txBody>
      </p:sp>
      <p:sp>
        <p:nvSpPr>
          <p:cNvPr id="83033" name="AutoShape 89"/>
          <p:cNvSpPr>
            <a:spLocks noChangeArrowheads="1"/>
          </p:cNvSpPr>
          <p:nvPr/>
        </p:nvSpPr>
        <p:spPr bwMode="auto">
          <a:xfrm>
            <a:off x="5499100" y="5435600"/>
            <a:ext cx="571500" cy="431800"/>
          </a:xfrm>
          <a:prstGeom prst="star16">
            <a:avLst>
              <a:gd name="adj" fmla="val 37500"/>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2</a:t>
            </a:r>
          </a:p>
        </p:txBody>
      </p:sp>
      <p:sp>
        <p:nvSpPr>
          <p:cNvPr id="2" name="AutoShape 70"/>
          <p:cNvSpPr>
            <a:spLocks noChangeArrowheads="1"/>
          </p:cNvSpPr>
          <p:nvPr/>
        </p:nvSpPr>
        <p:spPr bwMode="auto">
          <a:xfrm flipH="1">
            <a:off x="6553200" y="5651500"/>
            <a:ext cx="241300" cy="241300"/>
          </a:xfrm>
          <a:prstGeom prst="leftArrow">
            <a:avLst>
              <a:gd name="adj1" fmla="val 50000"/>
              <a:gd name="adj2" fmla="val 25000"/>
            </a:avLst>
          </a:pr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83034" name="AutoShape 90"/>
          <p:cNvSpPr>
            <a:spLocks noChangeArrowheads="1"/>
          </p:cNvSpPr>
          <p:nvPr/>
        </p:nvSpPr>
        <p:spPr bwMode="auto">
          <a:xfrm>
            <a:off x="6197600" y="5435600"/>
            <a:ext cx="571500" cy="431800"/>
          </a:xfrm>
          <a:prstGeom prst="star16">
            <a:avLst>
              <a:gd name="adj" fmla="val 37500"/>
            </a:avLst>
          </a:prstGeom>
          <a:solidFill>
            <a:schemeClr val="accent2"/>
          </a:solidFill>
          <a:ln w="12700">
            <a:solidFill>
              <a:schemeClr val="tx1"/>
            </a:solidFill>
            <a:miter lim="800000"/>
            <a:headEnd/>
            <a:tailEnd/>
          </a:ln>
        </p:spPr>
        <p:txBody>
          <a:bodyPr wrap="none" anchor="ctr">
            <a:prstTxWarp prst="textNoShape">
              <a:avLst/>
            </a:prstTxWarp>
          </a:bodyPr>
          <a:lstStyle/>
          <a:p>
            <a:pPr algn="ctr" eaLnBrk="0" hangingPunct="0"/>
            <a:r>
              <a:rPr lang="en-US" sz="1800"/>
              <a:t>3</a:t>
            </a:r>
          </a:p>
        </p:txBody>
      </p:sp>
      <p:sp>
        <p:nvSpPr>
          <p:cNvPr id="83011" name="AutoShape 67"/>
          <p:cNvSpPr>
            <a:spLocks noChangeArrowheads="1"/>
          </p:cNvSpPr>
          <p:nvPr/>
        </p:nvSpPr>
        <p:spPr bwMode="auto">
          <a:xfrm>
            <a:off x="4686300" y="4533900"/>
            <a:ext cx="431800" cy="406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grpSp>
        <p:nvGrpSpPr>
          <p:cNvPr id="6" name="Group 82"/>
          <p:cNvGrpSpPr>
            <a:grpSpLocks/>
          </p:cNvGrpSpPr>
          <p:nvPr/>
        </p:nvGrpSpPr>
        <p:grpSpPr bwMode="auto">
          <a:xfrm>
            <a:off x="4635500" y="1244600"/>
            <a:ext cx="457200" cy="2959100"/>
            <a:chOff x="2920" y="784"/>
            <a:chExt cx="288" cy="1864"/>
          </a:xfrm>
        </p:grpSpPr>
        <p:sp>
          <p:nvSpPr>
            <p:cNvPr id="233538" name="AutoShape 67"/>
            <p:cNvSpPr>
              <a:spLocks noChangeArrowheads="1"/>
            </p:cNvSpPr>
            <p:nvPr/>
          </p:nvSpPr>
          <p:spPr bwMode="auto">
            <a:xfrm>
              <a:off x="2928" y="2392"/>
              <a:ext cx="272" cy="2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22 h 21600"/>
                <a:gd name="T26" fmla="*/ 18424 w 21600"/>
                <a:gd name="T27" fmla="*/ 184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233539" name="AutoShape 67"/>
            <p:cNvSpPr>
              <a:spLocks noChangeArrowheads="1"/>
            </p:cNvSpPr>
            <p:nvPr/>
          </p:nvSpPr>
          <p:spPr bwMode="auto">
            <a:xfrm>
              <a:off x="2936" y="1856"/>
              <a:ext cx="272" cy="2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22 h 21600"/>
                <a:gd name="T26" fmla="*/ 18424 w 21600"/>
                <a:gd name="T27" fmla="*/ 184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233540" name="AutoShape 67"/>
            <p:cNvSpPr>
              <a:spLocks noChangeArrowheads="1"/>
            </p:cNvSpPr>
            <p:nvPr/>
          </p:nvSpPr>
          <p:spPr bwMode="auto">
            <a:xfrm>
              <a:off x="2928" y="1296"/>
              <a:ext cx="272" cy="2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22 h 21600"/>
                <a:gd name="T26" fmla="*/ 18424 w 21600"/>
                <a:gd name="T27" fmla="*/ 184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sp>
          <p:nvSpPr>
            <p:cNvPr id="233541" name="AutoShape 67"/>
            <p:cNvSpPr>
              <a:spLocks noChangeArrowheads="1"/>
            </p:cNvSpPr>
            <p:nvPr/>
          </p:nvSpPr>
          <p:spPr bwMode="auto">
            <a:xfrm>
              <a:off x="2920" y="784"/>
              <a:ext cx="272" cy="2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22 h 21600"/>
                <a:gd name="T26" fmla="*/ 18424 w 21600"/>
                <a:gd name="T27" fmla="*/ 184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12700">
              <a:solidFill>
                <a:schemeClr val="tx1"/>
              </a:solidFill>
              <a:miter lim="800000"/>
              <a:headEnd/>
              <a:tailEnd/>
            </a:ln>
          </p:spPr>
          <p:txBody>
            <a:bodyPr wrap="none" anchor="ctr">
              <a:prstTxWarp prst="textNoShape">
                <a:avLst/>
              </a:prstTxWarp>
            </a:bodyPr>
            <a:lstStyle/>
            <a:p>
              <a:pPr eaLnBrk="0" hangingPunct="0"/>
              <a:endParaRPr lang="en-US" sz="1800" u="sng"/>
            </a:p>
          </p:txBody>
        </p:sp>
      </p:grpSp>
      <p:sp>
        <p:nvSpPr>
          <p:cNvPr id="287827" name="Text Box 92"/>
          <p:cNvSpPr txBox="1">
            <a:spLocks noChangeArrowheads="1"/>
          </p:cNvSpPr>
          <p:nvPr/>
        </p:nvSpPr>
        <p:spPr bwMode="auto">
          <a:xfrm>
            <a:off x="914400" y="5303838"/>
            <a:ext cx="2281238" cy="792162"/>
          </a:xfrm>
          <a:prstGeom prst="rect">
            <a:avLst/>
          </a:prstGeom>
          <a:noFill/>
          <a:ln w="12700">
            <a:solidFill>
              <a:schemeClr val="tx1"/>
            </a:solidFill>
            <a:miter lim="800000"/>
            <a:headEnd/>
            <a:tailEnd/>
          </a:ln>
        </p:spPr>
        <p:txBody>
          <a:bodyPr wrap="none">
            <a:prstTxWarp prst="textNoShape">
              <a:avLst/>
            </a:prstTxWarp>
            <a:spAutoFit/>
          </a:bodyPr>
          <a:lstStyle/>
          <a:p>
            <a:pPr eaLnBrk="0" hangingPunct="0">
              <a:spcBef>
                <a:spcPct val="50000"/>
              </a:spcBef>
            </a:pPr>
            <a:r>
              <a:rPr lang="en-US" sz="1800"/>
              <a:t>t</a:t>
            </a:r>
            <a:r>
              <a:rPr lang="en-US" sz="1800" baseline="-25000"/>
              <a:t>4</a:t>
            </a:r>
            <a:r>
              <a:rPr lang="en-US" sz="1800"/>
              <a:t>-t</a:t>
            </a:r>
            <a:r>
              <a:rPr lang="en-US" sz="1800" baseline="-25000"/>
              <a:t>1</a:t>
            </a:r>
            <a:r>
              <a:rPr lang="en-US" sz="1800"/>
              <a:t> = t</a:t>
            </a:r>
            <a:r>
              <a:rPr lang="en-US" sz="1800" baseline="-25000"/>
              <a:t>roundtrip</a:t>
            </a:r>
            <a:r>
              <a:rPr lang="en-US" sz="1800"/>
              <a:t> ~70ms</a:t>
            </a:r>
          </a:p>
          <a:p>
            <a:pPr eaLnBrk="0" hangingPunct="0">
              <a:spcBef>
                <a:spcPct val="50000"/>
              </a:spcBef>
            </a:pPr>
            <a:r>
              <a:rPr lang="en-US" sz="1800"/>
              <a:t>t</a:t>
            </a:r>
            <a:r>
              <a:rPr lang="en-US" sz="1800" baseline="-25000"/>
              <a:t>3</a:t>
            </a:r>
            <a:r>
              <a:rPr lang="en-US" sz="1800"/>
              <a:t>-t</a:t>
            </a:r>
            <a:r>
              <a:rPr lang="en-US" sz="1800" baseline="-25000"/>
              <a:t>2</a:t>
            </a:r>
            <a:r>
              <a:rPr lang="en-US" sz="1800"/>
              <a:t> = t</a:t>
            </a:r>
            <a:r>
              <a:rPr lang="en-US" sz="1800" baseline="-25000"/>
              <a:t>shutdown </a:t>
            </a:r>
            <a:r>
              <a:rPr lang="en-US" sz="1800"/>
              <a:t>~56ms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83012"/>
                                        </p:tgtEl>
                                        <p:attrNameLst>
                                          <p:attrName>style.visibility</p:attrName>
                                        </p:attrNameLst>
                                      </p:cBhvr>
                                      <p:to>
                                        <p:strVal val="visible"/>
                                      </p:to>
                                    </p:set>
                                    <p:animEffect transition="in" filter="wipe(right)">
                                      <p:cBhvr>
                                        <p:cTn id="11" dur="500"/>
                                        <p:tgtEl>
                                          <p:spTgt spid="830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3013"/>
                                        </p:tgtEl>
                                        <p:attrNameLst>
                                          <p:attrName>style.visibility</p:attrName>
                                        </p:attrNameLst>
                                      </p:cBhvr>
                                      <p:to>
                                        <p:strVal val="visible"/>
                                      </p:to>
                                    </p:set>
                                    <p:animEffect transition="in" filter="wipe(up)">
                                      <p:cBhvr>
                                        <p:cTn id="16" dur="500"/>
                                        <p:tgtEl>
                                          <p:spTgt spid="830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3014"/>
                                        </p:tgtEl>
                                        <p:attrNameLst>
                                          <p:attrName>style.visibility</p:attrName>
                                        </p:attrNameLst>
                                      </p:cBhvr>
                                      <p:to>
                                        <p:strVal val="visible"/>
                                      </p:to>
                                    </p:set>
                                    <p:animEffect transition="in" filter="wipe(left)">
                                      <p:cBhvr>
                                        <p:cTn id="25" dur="500"/>
                                        <p:tgtEl>
                                          <p:spTgt spid="8301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30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303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right)">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up)">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303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87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11" grpId="0" animBg="1"/>
      <p:bldP spid="287827"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244</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Presentation Road Map</a:t>
            </a:r>
          </a:p>
        </p:txBody>
      </p:sp>
      <p:sp>
        <p:nvSpPr>
          <p:cNvPr id="16388" name="Rectangle 3"/>
          <p:cNvSpPr>
            <a:spLocks noGrp="1" noChangeArrowheads="1"/>
          </p:cNvSpPr>
          <p:nvPr>
            <p:ph type="body" idx="4294967295"/>
          </p:nvPr>
        </p:nvSpPr>
        <p:spPr>
          <a:xfrm>
            <a:off x="228600" y="636588"/>
            <a:ext cx="8763000" cy="5761037"/>
          </a:xfrm>
        </p:spPr>
        <p:txBody>
          <a:bodyPr/>
          <a:lstStyle/>
          <a:p>
            <a:pPr marL="466725" indent="-466725"/>
            <a:r>
              <a:rPr lang="en-US" sz="2800" b="1" dirty="0" smtClean="0">
                <a:solidFill>
                  <a:schemeClr val="tx1">
                    <a:lumMod val="50000"/>
                    <a:lumOff val="50000"/>
                  </a:schemeClr>
                </a:solidFill>
              </a:rPr>
              <a:t>Technology Context: DRE Systems</a:t>
            </a:r>
          </a:p>
          <a:p>
            <a:pPr marL="466725" indent="-466725"/>
            <a:r>
              <a:rPr lang="en-US" sz="2800" b="1" dirty="0" smtClean="0">
                <a:solidFill>
                  <a:schemeClr val="tx1">
                    <a:lumMod val="50000"/>
                    <a:lumOff val="50000"/>
                  </a:schemeClr>
                </a:solidFill>
              </a:rPr>
              <a:t>DRE System Lifecycle &amp; FT-RT Challenges</a:t>
            </a:r>
          </a:p>
          <a:p>
            <a:pPr marL="466725" indent="-466725"/>
            <a:r>
              <a:rPr lang="en-US" sz="2800" b="1" dirty="0" smtClean="0">
                <a:solidFill>
                  <a:schemeClr val="tx1">
                    <a:lumMod val="50000"/>
                    <a:lumOff val="50000"/>
                  </a:schemeClr>
                </a:solidFill>
              </a:rPr>
              <a:t>Design-time Solutions</a:t>
            </a:r>
          </a:p>
          <a:p>
            <a:pPr marL="466725" indent="-466725"/>
            <a:r>
              <a:rPr lang="en-US" sz="2800" b="1" dirty="0" smtClean="0">
                <a:solidFill>
                  <a:schemeClr val="tx1">
                    <a:lumMod val="50000"/>
                    <a:lumOff val="50000"/>
                  </a:schemeClr>
                </a:solidFill>
              </a:rPr>
              <a:t>Deployment &amp; Configuration-time Solutions</a:t>
            </a:r>
          </a:p>
          <a:p>
            <a:pPr marL="466725" indent="-466725"/>
            <a:r>
              <a:rPr lang="en-US" sz="2800" b="1" dirty="0" smtClean="0">
                <a:solidFill>
                  <a:schemeClr val="tx1">
                    <a:lumMod val="50000"/>
                    <a:lumOff val="50000"/>
                  </a:schemeClr>
                </a:solidFill>
              </a:rPr>
              <a:t>Runtime Solutions</a:t>
            </a:r>
          </a:p>
          <a:p>
            <a:pPr marL="466725" indent="-466725"/>
            <a:r>
              <a:rPr lang="en-US" sz="2800" b="1" dirty="0" smtClean="0"/>
              <a:t>Ongoing Work</a:t>
            </a:r>
          </a:p>
          <a:p>
            <a:pPr marL="466725" indent="-466725"/>
            <a:r>
              <a:rPr lang="en-US" sz="2800" b="1" dirty="0" smtClean="0">
                <a:solidFill>
                  <a:schemeClr val="tx1">
                    <a:lumMod val="50000"/>
                    <a:lumOff val="50000"/>
                  </a:schemeClr>
                </a:solidFill>
              </a:rPr>
              <a:t>Concluding Remarks</a:t>
            </a:r>
            <a:endParaRPr lang="en-US" sz="2800" dirty="0" smtClean="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245</a:t>
            </a:fld>
            <a:endParaRPr lang="en-US" dirty="0"/>
          </a:p>
        </p:txBody>
      </p:sp>
      <p:grpSp>
        <p:nvGrpSpPr>
          <p:cNvPr id="4" name="Group 29"/>
          <p:cNvGrpSpPr/>
          <p:nvPr/>
        </p:nvGrpSpPr>
        <p:grpSpPr>
          <a:xfrm>
            <a:off x="76200" y="762000"/>
            <a:ext cx="1905000" cy="5943600"/>
            <a:chOff x="76200" y="533400"/>
            <a:chExt cx="1905000" cy="6172200"/>
          </a:xfrm>
        </p:grpSpPr>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27" name="Content Placeholder 2"/>
          <p:cNvSpPr txBox="1">
            <a:spLocks/>
          </p:cNvSpPr>
          <p:nvPr/>
        </p:nvSpPr>
        <p:spPr>
          <a:xfrm>
            <a:off x="2895600" y="4038600"/>
            <a:ext cx="5257800" cy="1371600"/>
          </a:xfrm>
          <a:prstGeom prst="rect">
            <a:avLst/>
          </a:prstGeom>
          <a:solidFill>
            <a:schemeClr val="accent6">
              <a:lumMod val="20000"/>
              <a:lumOff val="80000"/>
            </a:schemeClr>
          </a:solidFill>
          <a:ln cap="flat">
            <a:solidFill>
              <a:schemeClr val="tx1"/>
            </a:solidFill>
            <a:round/>
          </a:ln>
        </p:spPr>
        <p:txBody>
          <a:bodyPr/>
          <a:lstStyle/>
          <a:p>
            <a:pPr marL="160338" lvl="0" indent="-160338" algn="l" defTabSz="850900" eaLnBrk="0" hangingPunct="0">
              <a:spcBef>
                <a:spcPct val="20000"/>
              </a:spcBef>
              <a:buClr>
                <a:schemeClr val="tx1"/>
              </a:buClr>
              <a:buFontTx/>
              <a:buChar char="•"/>
            </a:pPr>
            <a:r>
              <a:rPr lang="en-US" sz="2000" dirty="0" smtClean="0">
                <a:solidFill>
                  <a:srgbClr val="FF0000"/>
                </a:solidFill>
              </a:rPr>
              <a:t>TACOMA  Adaptive State Consistency Middleware</a:t>
            </a:r>
          </a:p>
          <a:p>
            <a:pPr marL="617538" lvl="1" indent="-160338" algn="l" defTabSz="850900" eaLnBrk="0" hangingPunct="0">
              <a:spcBef>
                <a:spcPct val="20000"/>
              </a:spcBef>
              <a:buClr>
                <a:schemeClr val="tx1"/>
              </a:buClr>
              <a:buFontTx/>
              <a:buChar char="•"/>
            </a:pPr>
            <a:r>
              <a:rPr lang="en-US" sz="1800" dirty="0" smtClean="0"/>
              <a:t>Tune frequency of update and number of replicas with which state is made consistent</a:t>
            </a:r>
            <a:endParaRPr kumimoji="0" lang="en-US" sz="1800" i="0" u="none" strike="noStrike" kern="0" cap="none" spc="0" normalizeH="0" noProof="0" dirty="0" smtClean="0">
              <a:ln>
                <a:noFill/>
              </a:ln>
              <a:solidFill>
                <a:schemeClr val="tx1"/>
              </a:solidFill>
              <a:effectLst/>
              <a:uLnTx/>
              <a:uFillTx/>
              <a:latin typeface="+mn-lt"/>
              <a:ea typeface="+mn-ea"/>
              <a:cs typeface="+mn-cs"/>
            </a:endParaRPr>
          </a:p>
        </p:txBody>
      </p:sp>
      <p:cxnSp>
        <p:nvCxnSpPr>
          <p:cNvPr id="28" name="Straight Connector 27"/>
          <p:cNvCxnSpPr/>
          <p:nvPr/>
        </p:nvCxnSpPr>
        <p:spPr bwMode="auto">
          <a:xfrm rot="5400000" flipH="1" flipV="1">
            <a:off x="1409700" y="4533900"/>
            <a:ext cx="1981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rot="5400000" flipH="1" flipV="1">
            <a:off x="1790700" y="5295900"/>
            <a:ext cx="1219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3" name="Rectangle 2"/>
          <p:cNvSpPr txBox="1">
            <a:spLocks noChangeArrowheads="1"/>
          </p:cNvSpPr>
          <p:nvPr/>
        </p:nvSpPr>
        <p:spPr bwMode="auto">
          <a:xfrm>
            <a:off x="4572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lang="en-US" sz="2800" b="1" kern="0" dirty="0" smtClean="0">
                <a:solidFill>
                  <a:srgbClr val="FF0000"/>
                </a:solidFill>
                <a:latin typeface="+mj-lt"/>
                <a:ea typeface="+mj-ea"/>
              </a:rPr>
              <a:t>Ongoing Work </a:t>
            </a:r>
            <a:r>
              <a:rPr lang="en-US" sz="2800" b="1" kern="0" dirty="0" smtClean="0">
                <a:solidFill>
                  <a:srgbClr val="FF0000"/>
                </a:solidFill>
                <a:latin typeface="+mj-lt"/>
                <a:ea typeface="+mj-ea"/>
              </a:rPr>
              <a:t>(1)</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Tunable State Consistency</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sldNum" sz="quarter" idx="12"/>
          </p:nvPr>
        </p:nvSpPr>
        <p:spPr>
          <a:noFill/>
        </p:spPr>
        <p:txBody>
          <a:bodyPr/>
          <a:lstStyle/>
          <a:p>
            <a:fld id="{BF18EBD1-BF84-485A-A4F6-BBC21CCF7196}" type="slidenum">
              <a:rPr lang="en-US"/>
              <a:pPr/>
              <a:t>246</a:t>
            </a:fld>
            <a:endParaRPr lang="en-US"/>
          </a:p>
        </p:txBody>
      </p:sp>
      <p:sp>
        <p:nvSpPr>
          <p:cNvPr id="41987" name="Rectangle 2"/>
          <p:cNvSpPr>
            <a:spLocks noGrp="1" noChangeArrowheads="1"/>
          </p:cNvSpPr>
          <p:nvPr>
            <p:ph type="title"/>
          </p:nvPr>
        </p:nvSpPr>
        <p:spPr/>
        <p:txBody>
          <a:bodyPr/>
          <a:lstStyle/>
          <a:p>
            <a:r>
              <a:rPr lang="en-US" smtClean="0"/>
              <a:t>Related Research</a:t>
            </a:r>
          </a:p>
        </p:txBody>
      </p:sp>
      <p:graphicFrame>
        <p:nvGraphicFramePr>
          <p:cNvPr id="61467" name="Group 27"/>
          <p:cNvGraphicFramePr>
            <a:graphicFrameLocks noGrp="1"/>
          </p:cNvGraphicFramePr>
          <p:nvPr>
            <p:ph idx="1"/>
          </p:nvPr>
        </p:nvGraphicFramePr>
        <p:xfrm>
          <a:off x="111125" y="533400"/>
          <a:ext cx="8880475" cy="6217603"/>
        </p:xfrm>
        <a:graphic>
          <a:graphicData uri="http://schemas.openxmlformats.org/drawingml/2006/table">
            <a:tbl>
              <a:tblPr/>
              <a:tblGrid>
                <a:gridCol w="1447800"/>
                <a:gridCol w="7432675"/>
              </a:tblGrid>
              <a:tr h="3349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18573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Optimizations in Real-time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H. Zou et. al., </a:t>
                      </a:r>
                      <a:r>
                        <a:rPr kumimoji="0" lang="en-US" sz="1600" b="0" i="1" u="none" strike="noStrike" cap="none" normalizeH="0" baseline="0" smtClean="0">
                          <a:ln>
                            <a:noFill/>
                          </a:ln>
                          <a:solidFill>
                            <a:srgbClr val="000000"/>
                          </a:solidFill>
                          <a:effectLst/>
                          <a:latin typeface="Arial Unicode"/>
                          <a:cs typeface="Arial" pitchFamily="34" charset="0"/>
                        </a:rPr>
                        <a:t>A Real-time Primary Backup Replication Service</a:t>
                      </a:r>
                      <a:r>
                        <a:rPr kumimoji="0" lang="en-US" sz="1600" b="0" i="0" u="none" strike="noStrike" cap="none" normalizeH="0" baseline="0" smtClean="0">
                          <a:ln>
                            <a:noFill/>
                          </a:ln>
                          <a:solidFill>
                            <a:srgbClr val="000000"/>
                          </a:solidFill>
                          <a:effectLst/>
                          <a:latin typeface="Arial Unicode"/>
                          <a:cs typeface="Arial" pitchFamily="34" charset="0"/>
                        </a:rPr>
                        <a:t>, in IEEE Transactions on Parallel &amp; Distributed Systems (IEEE TPDS), 1999</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S. Krishnamurthy et. al., </a:t>
                      </a:r>
                      <a:r>
                        <a:rPr kumimoji="0" lang="en-US" sz="1600" b="0" i="1" u="none" strike="noStrike" cap="none" normalizeH="0" baseline="0" smtClean="0">
                          <a:ln>
                            <a:noFill/>
                          </a:ln>
                          <a:solidFill>
                            <a:srgbClr val="000000"/>
                          </a:solidFill>
                          <a:effectLst/>
                          <a:latin typeface="Arial Unicode"/>
                          <a:cs typeface="Arial" pitchFamily="34" charset="0"/>
                        </a:rPr>
                        <a:t>An Adaptive Quality of Service Aware Middleware for Replicated Services</a:t>
                      </a:r>
                      <a:r>
                        <a:rPr kumimoji="0" lang="en-US" sz="1600" b="0" i="0" u="none" strike="noStrike" cap="none" normalizeH="0" baseline="0" smtClean="0">
                          <a:ln>
                            <a:noFill/>
                          </a:ln>
                          <a:solidFill>
                            <a:srgbClr val="000000"/>
                          </a:solidFill>
                          <a:effectLst/>
                          <a:latin typeface="Arial Unicode"/>
                          <a:cs typeface="Arial" pitchFamily="34" charset="0"/>
                        </a:rPr>
                        <a:t>, in IEEE Transactions on Parallel &amp; Distributed Systems (IEEE TPDS), 2003</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T. Dumitras et. al., </a:t>
                      </a:r>
                      <a:r>
                        <a:rPr kumimoji="0" lang="en-US" sz="1600" b="0" i="1" u="none" strike="noStrike" cap="none" normalizeH="0" baseline="0" smtClean="0">
                          <a:ln>
                            <a:noFill/>
                          </a:ln>
                          <a:solidFill>
                            <a:srgbClr val="000000"/>
                          </a:solidFill>
                          <a:effectLst/>
                          <a:latin typeface="Arial Unicode"/>
                          <a:cs typeface="Arial" pitchFamily="34" charset="0"/>
                        </a:rPr>
                        <a:t>Architecting &amp; Implementing Versatile Dependability</a:t>
                      </a:r>
                      <a:r>
                        <a:rPr kumimoji="0" lang="en-US" sz="1600" b="0" i="0" u="none" strike="noStrike" cap="none" normalizeH="0" baseline="0" smtClean="0">
                          <a:ln>
                            <a:noFill/>
                          </a:ln>
                          <a:solidFill>
                            <a:srgbClr val="000000"/>
                          </a:solidFill>
                          <a:effectLst/>
                          <a:latin typeface="Arial Unicode"/>
                          <a:cs typeface="Arial" pitchFamily="34" charset="0"/>
                        </a:rPr>
                        <a:t>, in Architecting Dependable Systems Vol. III, 2005</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8923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Optimizations in Distributed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T. Marian et. al., </a:t>
                      </a:r>
                      <a:r>
                        <a:rPr kumimoji="0" lang="en-US" sz="1600" b="0" i="1" u="none" strike="noStrike" cap="none" normalizeH="0" baseline="0" smtClean="0">
                          <a:ln>
                            <a:noFill/>
                          </a:ln>
                          <a:solidFill>
                            <a:srgbClr val="000000"/>
                          </a:solidFill>
                          <a:effectLst/>
                          <a:latin typeface="Arial Unicode"/>
                          <a:cs typeface="Arial" pitchFamily="34" charset="0"/>
                        </a:rPr>
                        <a:t>A Scalable Services Architecture</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Symposium on Reliable Distributed Systems (SRDS 2006), Leeds, UK, 2006</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Z. Cai et. al., </a:t>
                      </a:r>
                      <a:r>
                        <a:rPr kumimoji="0" lang="en-US" sz="1600" b="0" i="1" u="none" strike="noStrike" cap="none" normalizeH="0" baseline="0" smtClean="0">
                          <a:ln>
                            <a:noFill/>
                          </a:ln>
                          <a:solidFill>
                            <a:srgbClr val="000000"/>
                          </a:solidFill>
                          <a:effectLst/>
                          <a:latin typeface="Arial Unicode"/>
                          <a:cs typeface="Arial" pitchFamily="34" charset="0"/>
                        </a:rPr>
                        <a:t>Utility-driven Proactive Management of Availability in Enterprise-scale Information Flows</a:t>
                      </a:r>
                      <a:r>
                        <a:rPr kumimoji="0" lang="en-US" sz="1600" b="0" i="0" u="none" strike="noStrike" cap="none" normalizeH="0" baseline="0" smtClean="0">
                          <a:ln>
                            <a:noFill/>
                          </a:ln>
                          <a:solidFill>
                            <a:srgbClr val="000000"/>
                          </a:solidFill>
                          <a:effectLst/>
                          <a:latin typeface="Arial Unicode"/>
                          <a:cs typeface="Arial" pitchFamily="34" charset="0"/>
                        </a:rPr>
                        <a:t>, In Proceedings of the ACM/IFIP/USENIX Middleware Conference (Middleware 2006), Melbourne, Australia, November 2006</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X. Zhang et. al., </a:t>
                      </a:r>
                      <a:r>
                        <a:rPr kumimoji="0" lang="en-US" sz="1600" b="0" i="1" u="none" strike="noStrike" cap="none" normalizeH="0" baseline="0" smtClean="0">
                          <a:ln>
                            <a:noFill/>
                          </a:ln>
                          <a:solidFill>
                            <a:srgbClr val="000000"/>
                          </a:solidFill>
                          <a:effectLst/>
                          <a:latin typeface="Arial Unicode"/>
                          <a:cs typeface="Arial" pitchFamily="34" charset="0"/>
                        </a:rPr>
                        <a:t>Customizable Service State Durability for Service-Oriented Architectures</a:t>
                      </a:r>
                      <a:r>
                        <a:rPr kumimoji="0" lang="en-US" sz="1600" b="0" i="0" u="none" strike="noStrike" cap="none" normalizeH="0" baseline="0" smtClean="0">
                          <a:ln>
                            <a:noFill/>
                          </a:ln>
                          <a:solidFill>
                            <a:srgbClr val="000000"/>
                          </a:solidFill>
                          <a:effectLst/>
                          <a:latin typeface="Arial Unicode"/>
                          <a:cs typeface="Arial" pitchFamily="34" charset="0"/>
                        </a:rPr>
                        <a:t>, In Proceedings of the 6</a:t>
                      </a:r>
                      <a:r>
                        <a:rPr kumimoji="0" lang="en-US" sz="1600" b="0" i="0" u="none" strike="noStrike" cap="none" normalizeH="0" baseline="30000" smtClean="0">
                          <a:ln>
                            <a:noFill/>
                          </a:ln>
                          <a:solidFill>
                            <a:srgbClr val="000000"/>
                          </a:solidFill>
                          <a:effectLst/>
                          <a:latin typeface="Arial Unicode"/>
                          <a:cs typeface="Arial" pitchFamily="34" charset="0"/>
                        </a:rPr>
                        <a:t>th</a:t>
                      </a:r>
                      <a:r>
                        <a:rPr kumimoji="0" lang="en-US" sz="1600" b="0" i="0" u="none" strike="noStrike" cap="none" normalizeH="0" baseline="0" smtClean="0">
                          <a:ln>
                            <a:noFill/>
                          </a:ln>
                          <a:solidFill>
                            <a:srgbClr val="000000"/>
                          </a:solidFill>
                          <a:effectLst/>
                          <a:latin typeface="Arial Unicode"/>
                          <a:cs typeface="Arial" pitchFamily="34" charset="0"/>
                        </a:rPr>
                        <a:t> European Dependable Computing Conference (EDCC 2006), Portugal, 2006</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5097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Optimizations in Real-time Databases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M. Xiong et. al., </a:t>
                      </a:r>
                      <a:r>
                        <a:rPr kumimoji="0" lang="en-US" sz="1600" b="0" i="1" u="none" strike="noStrike" cap="none" normalizeH="0" baseline="0" smtClean="0">
                          <a:ln>
                            <a:noFill/>
                          </a:ln>
                          <a:solidFill>
                            <a:srgbClr val="000000"/>
                          </a:solidFill>
                          <a:effectLst/>
                          <a:latin typeface="Arial Unicode"/>
                          <a:cs typeface="Arial" pitchFamily="34" charset="0"/>
                        </a:rPr>
                        <a:t>A Deferrable Scheduling Algorithm for Real-time Transactions Maintaining Data Freshness</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International Real-time Systems Symposium (RTSS 2005), Lisbon, 2005</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T. Gustafsson et. al., </a:t>
                      </a:r>
                      <a:r>
                        <a:rPr kumimoji="0" lang="en-US" sz="1600" b="0" i="1" u="none" strike="noStrike" cap="none" normalizeH="0" baseline="0" smtClean="0">
                          <a:ln>
                            <a:noFill/>
                          </a:ln>
                          <a:solidFill>
                            <a:srgbClr val="000000"/>
                          </a:solidFill>
                          <a:effectLst/>
                          <a:latin typeface="Arial Unicode"/>
                          <a:cs typeface="Arial" pitchFamily="34" charset="0"/>
                        </a:rPr>
                        <a:t>Data Management in Real-time Systems: A Case of On-demand Updates in Vehicle Control Systems</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Real-time Embedded Technology &amp; Applications Symposium (RTAS 2004), Toronto, 2004</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p:cNvSpPr>
            <a:spLocks noGrp="1" noChangeArrowheads="1"/>
          </p:cNvSpPr>
          <p:nvPr>
            <p:ph type="sldNum" sz="quarter" idx="12"/>
          </p:nvPr>
        </p:nvSpPr>
        <p:spPr>
          <a:noFill/>
        </p:spPr>
        <p:txBody>
          <a:bodyPr/>
          <a:lstStyle/>
          <a:p>
            <a:fld id="{BF18EBD1-BF84-485A-A4F6-BBC21CCF7196}" type="slidenum">
              <a:rPr lang="en-US"/>
              <a:pPr/>
              <a:t>247</a:t>
            </a:fld>
            <a:endParaRPr lang="en-US"/>
          </a:p>
        </p:txBody>
      </p:sp>
      <p:sp>
        <p:nvSpPr>
          <p:cNvPr id="41987" name="Rectangle 2"/>
          <p:cNvSpPr>
            <a:spLocks noGrp="1" noChangeArrowheads="1"/>
          </p:cNvSpPr>
          <p:nvPr>
            <p:ph type="title"/>
          </p:nvPr>
        </p:nvSpPr>
        <p:spPr/>
        <p:txBody>
          <a:bodyPr/>
          <a:lstStyle/>
          <a:p>
            <a:r>
              <a:rPr lang="en-US" smtClean="0"/>
              <a:t>Related Research</a:t>
            </a:r>
          </a:p>
        </p:txBody>
      </p:sp>
      <p:graphicFrame>
        <p:nvGraphicFramePr>
          <p:cNvPr id="61467" name="Group 27"/>
          <p:cNvGraphicFramePr>
            <a:graphicFrameLocks noGrp="1"/>
          </p:cNvGraphicFramePr>
          <p:nvPr>
            <p:ph idx="1"/>
          </p:nvPr>
        </p:nvGraphicFramePr>
        <p:xfrm>
          <a:off x="111125" y="533400"/>
          <a:ext cx="8880475" cy="6217603"/>
        </p:xfrm>
        <a:graphic>
          <a:graphicData uri="http://schemas.openxmlformats.org/drawingml/2006/table">
            <a:tbl>
              <a:tblPr/>
              <a:tblGrid>
                <a:gridCol w="1447800"/>
                <a:gridCol w="7432675"/>
              </a:tblGrid>
              <a:tr h="33496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18573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Optimizations in Real-time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H. Zou et. al., </a:t>
                      </a:r>
                      <a:r>
                        <a:rPr kumimoji="0" lang="en-US" sz="1600" b="0" i="1" u="none" strike="noStrike" cap="none" normalizeH="0" baseline="0" smtClean="0">
                          <a:ln>
                            <a:noFill/>
                          </a:ln>
                          <a:solidFill>
                            <a:srgbClr val="000000"/>
                          </a:solidFill>
                          <a:effectLst/>
                          <a:latin typeface="Arial Unicode"/>
                          <a:cs typeface="Arial" pitchFamily="34" charset="0"/>
                        </a:rPr>
                        <a:t>A Real-time Primary Backup Replication Service</a:t>
                      </a:r>
                      <a:r>
                        <a:rPr kumimoji="0" lang="en-US" sz="1600" b="0" i="0" u="none" strike="noStrike" cap="none" normalizeH="0" baseline="0" smtClean="0">
                          <a:ln>
                            <a:noFill/>
                          </a:ln>
                          <a:solidFill>
                            <a:srgbClr val="000000"/>
                          </a:solidFill>
                          <a:effectLst/>
                          <a:latin typeface="Arial Unicode"/>
                          <a:cs typeface="Arial" pitchFamily="34" charset="0"/>
                        </a:rPr>
                        <a:t>, in IEEE Transactions on Parallel &amp; Distributed Systems (IEEE TPDS), 1999</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S. Krishnamurthy et. al., </a:t>
                      </a:r>
                      <a:r>
                        <a:rPr kumimoji="0" lang="en-US" sz="1600" b="0" i="1" u="none" strike="noStrike" cap="none" normalizeH="0" baseline="0" smtClean="0">
                          <a:ln>
                            <a:noFill/>
                          </a:ln>
                          <a:solidFill>
                            <a:srgbClr val="000000"/>
                          </a:solidFill>
                          <a:effectLst/>
                          <a:latin typeface="Arial Unicode"/>
                          <a:cs typeface="Arial" pitchFamily="34" charset="0"/>
                        </a:rPr>
                        <a:t>An Adaptive Quality of Service Aware Middleware for Replicated Services</a:t>
                      </a:r>
                      <a:r>
                        <a:rPr kumimoji="0" lang="en-US" sz="1600" b="0" i="0" u="none" strike="noStrike" cap="none" normalizeH="0" baseline="0" smtClean="0">
                          <a:ln>
                            <a:noFill/>
                          </a:ln>
                          <a:solidFill>
                            <a:srgbClr val="000000"/>
                          </a:solidFill>
                          <a:effectLst/>
                          <a:latin typeface="Arial Unicode"/>
                          <a:cs typeface="Arial" pitchFamily="34" charset="0"/>
                        </a:rPr>
                        <a:t>, in IEEE Transactions on Parallel &amp; Distributed Systems (IEEE TPDS), 2003</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T. Dumitras et. al., </a:t>
                      </a:r>
                      <a:r>
                        <a:rPr kumimoji="0" lang="en-US" sz="1600" b="0" i="1" u="none" strike="noStrike" cap="none" normalizeH="0" baseline="0" smtClean="0">
                          <a:ln>
                            <a:noFill/>
                          </a:ln>
                          <a:solidFill>
                            <a:srgbClr val="000000"/>
                          </a:solidFill>
                          <a:effectLst/>
                          <a:latin typeface="Arial Unicode"/>
                          <a:cs typeface="Arial" pitchFamily="34" charset="0"/>
                        </a:rPr>
                        <a:t>Architecting &amp; Implementing Versatile Dependability</a:t>
                      </a:r>
                      <a:r>
                        <a:rPr kumimoji="0" lang="en-US" sz="1600" b="0" i="0" u="none" strike="noStrike" cap="none" normalizeH="0" baseline="0" smtClean="0">
                          <a:ln>
                            <a:noFill/>
                          </a:ln>
                          <a:solidFill>
                            <a:srgbClr val="000000"/>
                          </a:solidFill>
                          <a:effectLst/>
                          <a:latin typeface="Arial Unicode"/>
                          <a:cs typeface="Arial" pitchFamily="34" charset="0"/>
                        </a:rPr>
                        <a:t>, in Architecting Dependable Systems Vol. III, 2005</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8923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Optimizations in Distributed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T. Marian et. al., </a:t>
                      </a:r>
                      <a:r>
                        <a:rPr kumimoji="0" lang="en-US" sz="1600" b="0" i="1" u="none" strike="noStrike" cap="none" normalizeH="0" baseline="0" smtClean="0">
                          <a:ln>
                            <a:noFill/>
                          </a:ln>
                          <a:solidFill>
                            <a:srgbClr val="000000"/>
                          </a:solidFill>
                          <a:effectLst/>
                          <a:latin typeface="Arial Unicode"/>
                          <a:cs typeface="Arial" pitchFamily="34" charset="0"/>
                        </a:rPr>
                        <a:t>A Scalable Services Architecture</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Symposium on Reliable Distributed Systems (SRDS 2006), Leeds, UK, 2006</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Z. Cai et. al., </a:t>
                      </a:r>
                      <a:r>
                        <a:rPr kumimoji="0" lang="en-US" sz="1600" b="0" i="1" u="none" strike="noStrike" cap="none" normalizeH="0" baseline="0" smtClean="0">
                          <a:ln>
                            <a:noFill/>
                          </a:ln>
                          <a:solidFill>
                            <a:srgbClr val="000000"/>
                          </a:solidFill>
                          <a:effectLst/>
                          <a:latin typeface="Arial Unicode"/>
                          <a:cs typeface="Arial" pitchFamily="34" charset="0"/>
                        </a:rPr>
                        <a:t>Utility-driven Proactive Management of Availability in Enterprise-scale Information Flows</a:t>
                      </a:r>
                      <a:r>
                        <a:rPr kumimoji="0" lang="en-US" sz="1600" b="0" i="0" u="none" strike="noStrike" cap="none" normalizeH="0" baseline="0" smtClean="0">
                          <a:ln>
                            <a:noFill/>
                          </a:ln>
                          <a:solidFill>
                            <a:srgbClr val="000000"/>
                          </a:solidFill>
                          <a:effectLst/>
                          <a:latin typeface="Arial Unicode"/>
                          <a:cs typeface="Arial" pitchFamily="34" charset="0"/>
                        </a:rPr>
                        <a:t>, In Proceedings of the ACM/IFIP/USENIX Middleware Conference (Middleware 2006), Melbourne, Australia, November 2006</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X. Zhang et. al., </a:t>
                      </a:r>
                      <a:r>
                        <a:rPr kumimoji="0" lang="en-US" sz="1600" b="0" i="1" u="none" strike="noStrike" cap="none" normalizeH="0" baseline="0" smtClean="0">
                          <a:ln>
                            <a:noFill/>
                          </a:ln>
                          <a:solidFill>
                            <a:srgbClr val="000000"/>
                          </a:solidFill>
                          <a:effectLst/>
                          <a:latin typeface="Arial Unicode"/>
                          <a:cs typeface="Arial" pitchFamily="34" charset="0"/>
                        </a:rPr>
                        <a:t>Customizable Service State Durability for Service-Oriented Architectures</a:t>
                      </a:r>
                      <a:r>
                        <a:rPr kumimoji="0" lang="en-US" sz="1600" b="0" i="0" u="none" strike="noStrike" cap="none" normalizeH="0" baseline="0" smtClean="0">
                          <a:ln>
                            <a:noFill/>
                          </a:ln>
                          <a:solidFill>
                            <a:srgbClr val="000000"/>
                          </a:solidFill>
                          <a:effectLst/>
                          <a:latin typeface="Arial Unicode"/>
                          <a:cs typeface="Arial" pitchFamily="34" charset="0"/>
                        </a:rPr>
                        <a:t>, In Proceedings of the 6</a:t>
                      </a:r>
                      <a:r>
                        <a:rPr kumimoji="0" lang="en-US" sz="1600" b="0" i="0" u="none" strike="noStrike" cap="none" normalizeH="0" baseline="30000" smtClean="0">
                          <a:ln>
                            <a:noFill/>
                          </a:ln>
                          <a:solidFill>
                            <a:srgbClr val="000000"/>
                          </a:solidFill>
                          <a:effectLst/>
                          <a:latin typeface="Arial Unicode"/>
                          <a:cs typeface="Arial" pitchFamily="34" charset="0"/>
                        </a:rPr>
                        <a:t>th</a:t>
                      </a:r>
                      <a:r>
                        <a:rPr kumimoji="0" lang="en-US" sz="1600" b="0" i="0" u="none" strike="noStrike" cap="none" normalizeH="0" baseline="0" smtClean="0">
                          <a:ln>
                            <a:noFill/>
                          </a:ln>
                          <a:solidFill>
                            <a:srgbClr val="000000"/>
                          </a:solidFill>
                          <a:effectLst/>
                          <a:latin typeface="Arial Unicode"/>
                          <a:cs typeface="Arial" pitchFamily="34" charset="0"/>
                        </a:rPr>
                        <a:t> European Dependable Computing Conference (EDCC 2006), Portugal, 2006</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5097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Optimizations in Real-time Databases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M. Xiong et. al., </a:t>
                      </a:r>
                      <a:r>
                        <a:rPr kumimoji="0" lang="en-US" sz="1600" b="0" i="1" u="none" strike="noStrike" cap="none" normalizeH="0" baseline="0" smtClean="0">
                          <a:ln>
                            <a:noFill/>
                          </a:ln>
                          <a:solidFill>
                            <a:srgbClr val="000000"/>
                          </a:solidFill>
                          <a:effectLst/>
                          <a:latin typeface="Arial Unicode"/>
                          <a:cs typeface="Arial" pitchFamily="34" charset="0"/>
                        </a:rPr>
                        <a:t>A Deferrable Scheduling Algorithm for Real-time Transactions Maintaining Data Freshness</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International Real-time Systems Symposium (RTSS 2005), Lisbon, 2005</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smtClean="0">
                          <a:ln>
                            <a:noFill/>
                          </a:ln>
                          <a:solidFill>
                            <a:srgbClr val="000000"/>
                          </a:solidFill>
                          <a:effectLst/>
                          <a:latin typeface="Arial Unicode"/>
                          <a:cs typeface="Arial" pitchFamily="34" charset="0"/>
                        </a:rPr>
                        <a:t>T. Gustafsson et. al., </a:t>
                      </a:r>
                      <a:r>
                        <a:rPr kumimoji="0" lang="en-US" sz="1600" b="0" i="1" u="none" strike="noStrike" cap="none" normalizeH="0" baseline="0" smtClean="0">
                          <a:ln>
                            <a:noFill/>
                          </a:ln>
                          <a:solidFill>
                            <a:srgbClr val="000000"/>
                          </a:solidFill>
                          <a:effectLst/>
                          <a:latin typeface="Arial Unicode"/>
                          <a:cs typeface="Arial" pitchFamily="34" charset="0"/>
                        </a:rPr>
                        <a:t>Data Management in Real-time Systems: A Case of On-demand Updates in Vehicle Control Systems</a:t>
                      </a:r>
                      <a:r>
                        <a:rPr kumimoji="0" lang="en-US" sz="1600" b="0" i="0" u="none" strike="noStrike" cap="none" normalizeH="0" baseline="0" smtClean="0">
                          <a:ln>
                            <a:noFill/>
                          </a:ln>
                          <a:solidFill>
                            <a:srgbClr val="000000"/>
                          </a:solidFill>
                          <a:effectLst/>
                          <a:latin typeface="Arial Unicode"/>
                          <a:cs typeface="Arial" pitchFamily="34" charset="0"/>
                        </a:rPr>
                        <a:t>, in Proceedings of the IEEE Real-time Embedded Technology &amp; Applications Symposium (RTAS 2004), Toronto, 2004</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2007" name="AutoShape 9"/>
          <p:cNvSpPr>
            <a:spLocks noChangeArrowheads="1"/>
          </p:cNvSpPr>
          <p:nvPr/>
        </p:nvSpPr>
        <p:spPr bwMode="auto">
          <a:xfrm>
            <a:off x="2057400" y="3505200"/>
            <a:ext cx="4648200" cy="1371600"/>
          </a:xfrm>
          <a:prstGeom prst="wedgeRectCallout">
            <a:avLst>
              <a:gd name="adj1" fmla="val 49009"/>
              <a:gd name="adj2" fmla="val -120255"/>
            </a:avLst>
          </a:prstGeom>
          <a:solidFill>
            <a:srgbClr val="FFFF99"/>
          </a:solidFill>
          <a:ln w="38100" algn="ctr">
            <a:solidFill>
              <a:srgbClr val="888888"/>
            </a:solidFill>
            <a:miter lim="800000"/>
            <a:headEnd/>
            <a:tailEnd/>
          </a:ln>
        </p:spPr>
        <p:txBody>
          <a:bodyPr/>
          <a:lstStyle/>
          <a:p>
            <a:pPr defTabSz="850900"/>
            <a:r>
              <a:rPr lang="en-US"/>
              <a:t>resource optimizations – number of active replicas processing requests, available resources to schedule updates, change of replication styles</a:t>
            </a:r>
          </a:p>
        </p:txBody>
      </p:sp>
      <p:sp>
        <p:nvSpPr>
          <p:cNvPr id="42008" name="AutoShape 9"/>
          <p:cNvSpPr>
            <a:spLocks noChangeArrowheads="1"/>
          </p:cNvSpPr>
          <p:nvPr/>
        </p:nvSpPr>
        <p:spPr bwMode="auto">
          <a:xfrm>
            <a:off x="1752600" y="1295400"/>
            <a:ext cx="4953000" cy="1066800"/>
          </a:xfrm>
          <a:prstGeom prst="wedgeRectCallout">
            <a:avLst>
              <a:gd name="adj1" fmla="val -7597"/>
              <a:gd name="adj2" fmla="val 124852"/>
            </a:avLst>
          </a:prstGeom>
          <a:solidFill>
            <a:srgbClr val="FFFF99"/>
          </a:solidFill>
          <a:ln w="38100" algn="ctr">
            <a:solidFill>
              <a:srgbClr val="888888"/>
            </a:solidFill>
            <a:miter lim="800000"/>
            <a:headEnd/>
            <a:tailEnd/>
          </a:ln>
        </p:spPr>
        <p:txBody>
          <a:bodyPr/>
          <a:lstStyle/>
          <a:p>
            <a:pPr defTabSz="850900"/>
            <a:r>
              <a:rPr lang="en-US"/>
              <a:t>resource optimizations – lazy update propagation, where to store state? database or process?</a:t>
            </a:r>
          </a:p>
        </p:txBody>
      </p:sp>
      <p:sp>
        <p:nvSpPr>
          <p:cNvPr id="42009" name="AutoShape 9"/>
          <p:cNvSpPr>
            <a:spLocks noChangeArrowheads="1"/>
          </p:cNvSpPr>
          <p:nvPr/>
        </p:nvSpPr>
        <p:spPr bwMode="auto">
          <a:xfrm>
            <a:off x="3810000" y="3429000"/>
            <a:ext cx="3886200" cy="838200"/>
          </a:xfrm>
          <a:prstGeom prst="wedgeRectCallout">
            <a:avLst>
              <a:gd name="adj1" fmla="val 60088"/>
              <a:gd name="adj2" fmla="val 154546"/>
            </a:avLst>
          </a:prstGeom>
          <a:solidFill>
            <a:srgbClr val="FFFF99"/>
          </a:solidFill>
          <a:ln w="38100" algn="ctr">
            <a:solidFill>
              <a:srgbClr val="888888"/>
            </a:solidFill>
            <a:miter lim="800000"/>
            <a:headEnd/>
            <a:tailEnd/>
          </a:ln>
        </p:spPr>
        <p:txBody>
          <a:bodyPr/>
          <a:lstStyle/>
          <a:p>
            <a:pPr defTabSz="850900"/>
            <a:r>
              <a:rPr lang="en-US"/>
              <a:t>schedule lazy updates based on data values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200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20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200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2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7" grpId="0" animBg="1"/>
      <p:bldP spid="42008" grpId="0" animBg="1"/>
      <p:bldP spid="42008" grpId="1" animBg="1"/>
      <p:bldP spid="42009" grpId="0" animBg="1"/>
    </p:bld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8"/>
          <p:cNvSpPr>
            <a:spLocks noGrp="1" noChangeArrowheads="1"/>
          </p:cNvSpPr>
          <p:nvPr>
            <p:ph type="sldNum" sz="quarter" idx="12"/>
          </p:nvPr>
        </p:nvSpPr>
        <p:spPr>
          <a:noFill/>
        </p:spPr>
        <p:txBody>
          <a:bodyPr/>
          <a:lstStyle/>
          <a:p>
            <a:fld id="{6EDFE749-5862-4816-B8C3-7A9FB5405D78}" type="slidenum">
              <a:rPr lang="en-US"/>
              <a:pPr/>
              <a:t>248</a:t>
            </a:fld>
            <a:endParaRPr lang="en-US"/>
          </a:p>
        </p:txBody>
      </p:sp>
      <p:sp>
        <p:nvSpPr>
          <p:cNvPr id="1132546" name="Text Box 2"/>
          <p:cNvSpPr txBox="1">
            <a:spLocks noChangeArrowheads="1"/>
          </p:cNvSpPr>
          <p:nvPr/>
        </p:nvSpPr>
        <p:spPr bwMode="auto">
          <a:xfrm>
            <a:off x="-76200" y="449263"/>
            <a:ext cx="4876800" cy="54483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pPr>
            <a:r>
              <a:rPr lang="en-US" sz="1800"/>
              <a:t>Optimizations related to replication management restricted to tuning &amp; optimizing frequency of checkpoints</a:t>
            </a:r>
          </a:p>
          <a:p>
            <a:pPr marL="630238" lvl="1" indent="-173038" algn="l" eaLnBrk="0" hangingPunct="0">
              <a:spcBef>
                <a:spcPct val="30000"/>
              </a:spcBef>
              <a:buFontTx/>
              <a:buChar char="•"/>
            </a:pPr>
            <a:r>
              <a:rPr lang="en-US" sz="1800"/>
              <a:t>lack of optimizations related to tuning &amp; optimizing the depth of consistency</a:t>
            </a:r>
          </a:p>
          <a:p>
            <a:pPr marL="1143000" lvl="2" indent="-228600" algn="l" eaLnBrk="0" hangingPunct="0">
              <a:spcBef>
                <a:spcPct val="30000"/>
              </a:spcBef>
              <a:buFontTx/>
              <a:buChar char="•"/>
            </a:pPr>
            <a:r>
              <a:rPr lang="en-US" sz="1800"/>
              <a:t>number of replicas that are made consistent with the primary replica - more time spent if more replicas are synchronized</a:t>
            </a:r>
          </a:p>
          <a:p>
            <a:pPr marL="630238" lvl="1" indent="-173038" algn="l" eaLnBrk="0" hangingPunct="0">
              <a:spcBef>
                <a:spcPct val="30000"/>
              </a:spcBef>
              <a:buFontTx/>
              <a:buChar char="•"/>
            </a:pPr>
            <a:r>
              <a:rPr lang="en-US" sz="1800"/>
              <a:t>lack of offline analysis of the operating region</a:t>
            </a:r>
          </a:p>
          <a:p>
            <a:pPr marL="1143000" lvl="2" indent="-228600" algn="l" eaLnBrk="0" hangingPunct="0">
              <a:spcBef>
                <a:spcPct val="30000"/>
              </a:spcBef>
              <a:buFontTx/>
              <a:buChar char="•"/>
            </a:pPr>
            <a:r>
              <a:rPr lang="en-US" sz="1800"/>
              <a:t>e.g., if performance needs to be optimized, how much FT can be provided? (vice-versa for FT)</a:t>
            </a:r>
          </a:p>
          <a:p>
            <a:pPr marL="630238" lvl="1" indent="-173038" algn="l" eaLnBrk="0" hangingPunct="0">
              <a:spcBef>
                <a:spcPct val="30000"/>
              </a:spcBef>
              <a:buFontTx/>
              <a:buChar char="•"/>
            </a:pPr>
            <a:r>
              <a:rPr lang="en-US" sz="1800"/>
              <a:t>lack of adaptive and configurable middleware architectures to tune optimizations related to consistency depth</a:t>
            </a:r>
          </a:p>
        </p:txBody>
      </p:sp>
      <p:sp>
        <p:nvSpPr>
          <p:cNvPr id="43012" name="Rectangle 3"/>
          <p:cNvSpPr>
            <a:spLocks noGrp="1" noChangeArrowheads="1"/>
          </p:cNvSpPr>
          <p:nvPr>
            <p:ph type="title" idx="4294967295"/>
          </p:nvPr>
        </p:nvSpPr>
        <p:spPr>
          <a:xfrm>
            <a:off x="-152400" y="47625"/>
            <a:ext cx="9525000" cy="381000"/>
          </a:xfrm>
          <a:noFill/>
        </p:spPr>
        <p:txBody>
          <a:bodyPr/>
          <a:lstStyle/>
          <a:p>
            <a:pPr eaLnBrk="1" hangingPunct="1">
              <a:lnSpc>
                <a:spcPct val="85000"/>
              </a:lnSpc>
            </a:pPr>
            <a:r>
              <a:rPr lang="en-US" smtClean="0"/>
              <a:t>Related Research: What is Missing?</a:t>
            </a:r>
          </a:p>
        </p:txBody>
      </p:sp>
      <p:pic>
        <p:nvPicPr>
          <p:cNvPr id="43013" name="Picture 5" descr="MCj02925740000[1]"/>
          <p:cNvPicPr>
            <a:picLocks noChangeAspect="1" noChangeArrowheads="1"/>
          </p:cNvPicPr>
          <p:nvPr/>
        </p:nvPicPr>
        <p:blipFill>
          <a:blip r:embed="rId3" cstate="print"/>
          <a:srcRect/>
          <a:stretch>
            <a:fillRect/>
          </a:stretch>
        </p:blipFill>
        <p:spPr bwMode="auto">
          <a:xfrm>
            <a:off x="5257800" y="3124200"/>
            <a:ext cx="2895600" cy="2651125"/>
          </a:xfrm>
          <a:prstGeom prst="rect">
            <a:avLst/>
          </a:prstGeom>
          <a:noFill/>
          <a:ln w="9525">
            <a:noFill/>
            <a:miter lim="800000"/>
            <a:headEnd/>
            <a:tailEnd/>
          </a:ln>
        </p:spPr>
      </p:pic>
      <p:pic>
        <p:nvPicPr>
          <p:cNvPr id="43014" name="Picture 6" descr="response-times"/>
          <p:cNvPicPr>
            <a:picLocks noChangeAspect="1" noChangeArrowheads="1"/>
          </p:cNvPicPr>
          <p:nvPr/>
        </p:nvPicPr>
        <p:blipFill>
          <a:blip r:embed="rId4" cstate="print"/>
          <a:srcRect/>
          <a:stretch>
            <a:fillRect/>
          </a:stretch>
        </p:blipFill>
        <p:spPr bwMode="auto">
          <a:xfrm>
            <a:off x="7239000" y="1676400"/>
            <a:ext cx="1828800" cy="1338263"/>
          </a:xfrm>
          <a:prstGeom prst="rect">
            <a:avLst/>
          </a:prstGeom>
          <a:noFill/>
          <a:ln w="9525">
            <a:noFill/>
            <a:miter lim="800000"/>
            <a:headEnd/>
            <a:tailEnd/>
          </a:ln>
        </p:spPr>
      </p:pic>
      <p:pic>
        <p:nvPicPr>
          <p:cNvPr id="43015" name="Picture 7" descr="resources"/>
          <p:cNvPicPr>
            <a:picLocks noChangeAspect="1" noChangeArrowheads="1"/>
          </p:cNvPicPr>
          <p:nvPr/>
        </p:nvPicPr>
        <p:blipFill>
          <a:blip r:embed="rId5" cstate="print"/>
          <a:srcRect/>
          <a:stretch>
            <a:fillRect/>
          </a:stretch>
        </p:blipFill>
        <p:spPr bwMode="auto">
          <a:xfrm>
            <a:off x="6172200" y="533400"/>
            <a:ext cx="1295400" cy="1143000"/>
          </a:xfrm>
          <a:prstGeom prst="rect">
            <a:avLst/>
          </a:prstGeom>
          <a:noFill/>
          <a:ln w="9525">
            <a:noFill/>
            <a:miter lim="800000"/>
            <a:headEnd/>
            <a:tailEnd/>
          </a:ln>
        </p:spPr>
      </p:pic>
      <p:pic>
        <p:nvPicPr>
          <p:cNvPr id="43016" name="Picture 8" descr="fault-tolerance-3a"/>
          <p:cNvPicPr>
            <a:picLocks noChangeAspect="1" noChangeArrowheads="1"/>
          </p:cNvPicPr>
          <p:nvPr/>
        </p:nvPicPr>
        <p:blipFill>
          <a:blip r:embed="rId6" cstate="print"/>
          <a:srcRect/>
          <a:stretch>
            <a:fillRect/>
          </a:stretch>
        </p:blipFill>
        <p:spPr bwMode="auto">
          <a:xfrm>
            <a:off x="4791075" y="1295400"/>
            <a:ext cx="1914525" cy="1560513"/>
          </a:xfrm>
          <a:prstGeom prst="rect">
            <a:avLst/>
          </a:prstGeom>
          <a:noFill/>
          <a:ln w="9525">
            <a:noFill/>
            <a:miter lim="800000"/>
            <a:headEnd/>
            <a:tailEnd/>
          </a:ln>
        </p:spPr>
      </p:pic>
      <p:sp>
        <p:nvSpPr>
          <p:cNvPr id="43017" name="Line 9"/>
          <p:cNvSpPr>
            <a:spLocks noChangeShapeType="1"/>
          </p:cNvSpPr>
          <p:nvPr/>
        </p:nvSpPr>
        <p:spPr bwMode="auto">
          <a:xfrm>
            <a:off x="5638800" y="2895600"/>
            <a:ext cx="762000" cy="457200"/>
          </a:xfrm>
          <a:prstGeom prst="line">
            <a:avLst/>
          </a:prstGeom>
          <a:noFill/>
          <a:ln w="57150">
            <a:solidFill>
              <a:srgbClr val="FF0000"/>
            </a:solidFill>
            <a:round/>
            <a:headEnd/>
            <a:tailEnd type="triangle" w="med" len="med"/>
          </a:ln>
        </p:spPr>
        <p:txBody>
          <a:bodyPr/>
          <a:lstStyle/>
          <a:p>
            <a:endParaRPr lang="en-US"/>
          </a:p>
        </p:txBody>
      </p:sp>
      <p:sp>
        <p:nvSpPr>
          <p:cNvPr id="43018" name="Line 10"/>
          <p:cNvSpPr>
            <a:spLocks noChangeShapeType="1"/>
          </p:cNvSpPr>
          <p:nvPr/>
        </p:nvSpPr>
        <p:spPr bwMode="auto">
          <a:xfrm flipH="1">
            <a:off x="6781800" y="1828800"/>
            <a:ext cx="76200" cy="1066800"/>
          </a:xfrm>
          <a:prstGeom prst="line">
            <a:avLst/>
          </a:prstGeom>
          <a:noFill/>
          <a:ln w="57150">
            <a:solidFill>
              <a:srgbClr val="FF0000"/>
            </a:solidFill>
            <a:round/>
            <a:headEnd/>
            <a:tailEnd type="triangle" w="med" len="med"/>
          </a:ln>
        </p:spPr>
        <p:txBody>
          <a:bodyPr/>
          <a:lstStyle/>
          <a:p>
            <a:endParaRPr lang="en-US"/>
          </a:p>
        </p:txBody>
      </p:sp>
      <p:sp>
        <p:nvSpPr>
          <p:cNvPr id="43019" name="Line 11"/>
          <p:cNvSpPr>
            <a:spLocks noChangeShapeType="1"/>
          </p:cNvSpPr>
          <p:nvPr/>
        </p:nvSpPr>
        <p:spPr bwMode="auto">
          <a:xfrm flipH="1">
            <a:off x="7391400" y="3124200"/>
            <a:ext cx="533400" cy="152400"/>
          </a:xfrm>
          <a:prstGeom prst="line">
            <a:avLst/>
          </a:prstGeom>
          <a:noFill/>
          <a:ln w="57150">
            <a:solidFill>
              <a:srgbClr val="FF0000"/>
            </a:solidFill>
            <a:round/>
            <a:headEnd/>
            <a:tailEnd type="triangle" w="med" len="med"/>
          </a:ln>
        </p:spPr>
        <p:txBody>
          <a:bodyPr/>
          <a:lstStyle/>
          <a:p>
            <a:endParaRPr lang="en-US"/>
          </a:p>
        </p:txBody>
      </p:sp>
      <p:sp>
        <p:nvSpPr>
          <p:cNvPr id="108549" name="Rectangle 5"/>
          <p:cNvSpPr>
            <a:spLocks noChangeArrowheads="1"/>
          </p:cNvSpPr>
          <p:nvPr/>
        </p:nvSpPr>
        <p:spPr bwMode="auto">
          <a:xfrm>
            <a:off x="228600" y="5943600"/>
            <a:ext cx="8534400" cy="7112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a:solidFill>
                  <a:srgbClr val="FF0000"/>
                </a:solidFill>
              </a:rPr>
              <a:t>Need middleware architecture &amp; optimization algorithms to optimize resource usage related to managing replica consistency</a:t>
            </a:r>
            <a:endParaRPr lang="en-US" sz="2000" b="1" i="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254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254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325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3254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3254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8"/>
          <p:cNvSpPr>
            <a:spLocks noGrp="1" noChangeArrowheads="1"/>
          </p:cNvSpPr>
          <p:nvPr>
            <p:ph type="sldNum" sz="quarter" idx="12"/>
          </p:nvPr>
        </p:nvSpPr>
        <p:spPr>
          <a:noFill/>
        </p:spPr>
        <p:txBody>
          <a:bodyPr/>
          <a:lstStyle/>
          <a:p>
            <a:fld id="{EA9C50B6-D931-4FA8-A767-112657B30A88}" type="slidenum">
              <a:rPr lang="en-US"/>
              <a:pPr/>
              <a:t>249</a:t>
            </a:fld>
            <a:endParaRPr lang="en-US"/>
          </a:p>
        </p:txBody>
      </p:sp>
      <p:sp>
        <p:nvSpPr>
          <p:cNvPr id="10243" name="Slide Number Placeholder 6"/>
          <p:cNvSpPr txBox="1">
            <a:spLocks noGrp="1"/>
          </p:cNvSpPr>
          <p:nvPr/>
        </p:nvSpPr>
        <p:spPr bwMode="auto">
          <a:xfrm>
            <a:off x="8382000" y="6472238"/>
            <a:ext cx="762000" cy="233362"/>
          </a:xfrm>
          <a:prstGeom prst="rect">
            <a:avLst/>
          </a:prstGeom>
          <a:noFill/>
          <a:ln w="9525">
            <a:noFill/>
            <a:miter lim="800000"/>
            <a:headEnd/>
            <a:tailEnd/>
          </a:ln>
        </p:spPr>
        <p:txBody>
          <a:bodyPr lIns="85106" tIns="42552" rIns="85106" bIns="42552" anchor="b"/>
          <a:lstStyle/>
          <a:p>
            <a:pPr algn="r" defTabSz="850900"/>
            <a:endParaRPr lang="en-US" altLang="en-US" sz="1300">
              <a:latin typeface="Garamond" pitchFamily="18" charset="0"/>
            </a:endParaRPr>
          </a:p>
        </p:txBody>
      </p:sp>
      <p:pic>
        <p:nvPicPr>
          <p:cNvPr id="10244" name="Picture 3" descr="challenges"/>
          <p:cNvPicPr>
            <a:picLocks noGrp="1" noChangeAspect="1" noChangeArrowheads="1"/>
          </p:cNvPicPr>
          <p:nvPr>
            <p:ph sz="half" idx="1"/>
          </p:nvPr>
        </p:nvPicPr>
        <p:blipFill>
          <a:blip r:embed="rId3" cstate="print"/>
          <a:srcRect/>
          <a:stretch>
            <a:fillRect/>
          </a:stretch>
        </p:blipFill>
        <p:spPr>
          <a:xfrm>
            <a:off x="457200" y="762000"/>
            <a:ext cx="8458200" cy="2590800"/>
          </a:xfrm>
          <a:noFill/>
        </p:spPr>
      </p:pic>
      <p:sp>
        <p:nvSpPr>
          <p:cNvPr id="1121284" name="Rectangle 4"/>
          <p:cNvSpPr>
            <a:spLocks noGrp="1" noChangeArrowheads="1"/>
          </p:cNvSpPr>
          <p:nvPr>
            <p:ph type="body" sz="half" idx="2"/>
          </p:nvPr>
        </p:nvSpPr>
        <p:spPr>
          <a:xfrm>
            <a:off x="152400" y="3581400"/>
            <a:ext cx="8686800" cy="2590800"/>
          </a:xfrm>
        </p:spPr>
        <p:txBody>
          <a:bodyPr/>
          <a:lstStyle/>
          <a:p>
            <a:pPr eaLnBrk="1" hangingPunct="1"/>
            <a:r>
              <a:rPr lang="en-US" sz="2000" dirty="0" smtClean="0">
                <a:latin typeface="Arial Unicode"/>
              </a:rPr>
              <a:t>Performance versus Fault-tolerance – optimize resource usage</a:t>
            </a:r>
          </a:p>
          <a:p>
            <a:pPr lvl="1" eaLnBrk="1" hangingPunct="1"/>
            <a:r>
              <a:rPr lang="en-US" sz="2000" dirty="0" smtClean="0">
                <a:latin typeface="Arial Unicode"/>
              </a:rPr>
              <a:t>Need for configurable application consistency management</a:t>
            </a:r>
          </a:p>
          <a:p>
            <a:pPr lvl="2" eaLnBrk="1" hangingPunct="1"/>
            <a:r>
              <a:rPr lang="en-US" sz="2000" dirty="0" smtClean="0">
                <a:latin typeface="Arial Unicode"/>
              </a:rPr>
              <a:t>support for range of consistency assurances – weak to strong</a:t>
            </a:r>
          </a:p>
          <a:p>
            <a:pPr lvl="1" eaLnBrk="1" hangingPunct="1"/>
            <a:r>
              <a:rPr lang="en-US" sz="2000" dirty="0" smtClean="0">
                <a:latin typeface="Arial Unicode"/>
              </a:rPr>
              <a:t>Need for analyzing &amp; selecting trade-offs among FT &amp; performance</a:t>
            </a:r>
            <a:endParaRPr lang="en-US" sz="2000" i="1" dirty="0" smtClean="0">
              <a:latin typeface="Arial Unicode"/>
            </a:endParaRPr>
          </a:p>
          <a:p>
            <a:pPr lvl="2" eaLnBrk="1" hangingPunct="1"/>
            <a:r>
              <a:rPr lang="en-US" sz="2000" dirty="0" smtClean="0">
                <a:latin typeface="Arial Unicode"/>
              </a:rPr>
              <a:t>resource usage for FT versus resource usage for performance</a:t>
            </a:r>
          </a:p>
          <a:p>
            <a:pPr lvl="1" eaLnBrk="1" hangingPunct="1"/>
            <a:r>
              <a:rPr lang="en-US" sz="2000" dirty="0" smtClean="0">
                <a:latin typeface="Arial Unicode"/>
              </a:rPr>
              <a:t>Need for multi-modal operations – degraded levels of FT &amp; performance</a:t>
            </a:r>
          </a:p>
          <a:p>
            <a:pPr lvl="2" eaLnBrk="1" hangingPunct="1"/>
            <a:r>
              <a:rPr lang="en-US" sz="2000" dirty="0" smtClean="0">
                <a:latin typeface="Arial Unicode"/>
              </a:rPr>
              <a:t>dynamic adaptations to system loads &amp; failures</a:t>
            </a:r>
          </a:p>
          <a:p>
            <a:pPr lvl="3" eaLnBrk="1" hangingPunct="1"/>
            <a:endParaRPr lang="en-US" sz="2000" dirty="0" smtClean="0">
              <a:latin typeface="Arial Unicode"/>
            </a:endParaRPr>
          </a:p>
          <a:p>
            <a:pPr lvl="1" eaLnBrk="1" hangingPunct="1"/>
            <a:endParaRPr lang="en-US" sz="1500" dirty="0" smtClean="0"/>
          </a:p>
        </p:txBody>
      </p:sp>
      <p:sp>
        <p:nvSpPr>
          <p:cNvPr id="1121287" name="Rectangle 7"/>
          <p:cNvSpPr>
            <a:spLocks noChangeArrowheads="1"/>
          </p:cNvSpPr>
          <p:nvPr/>
        </p:nvSpPr>
        <p:spPr bwMode="auto">
          <a:xfrm>
            <a:off x="304800" y="6286500"/>
            <a:ext cx="8393113" cy="4064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dirty="0" smtClean="0">
                <a:solidFill>
                  <a:srgbClr val="FF0000"/>
                </a:solidFill>
              </a:rPr>
              <a:t>Current Work: </a:t>
            </a:r>
            <a:r>
              <a:rPr lang="en-US" sz="2000" b="1" dirty="0">
                <a:solidFill>
                  <a:srgbClr val="FF0000"/>
                </a:solidFill>
              </a:rPr>
              <a:t>Resource-aware Replica Consistency Management</a:t>
            </a:r>
            <a:endParaRPr lang="en-US" sz="2000" b="1" i="1" dirty="0">
              <a:solidFill>
                <a:srgbClr val="336699"/>
              </a:solidFill>
            </a:endParaRPr>
          </a:p>
        </p:txBody>
      </p:sp>
      <p:sp>
        <p:nvSpPr>
          <p:cNvPr id="10250" name="Oval 10"/>
          <p:cNvSpPr>
            <a:spLocks noChangeArrowheads="1"/>
          </p:cNvSpPr>
          <p:nvPr/>
        </p:nvSpPr>
        <p:spPr bwMode="auto">
          <a:xfrm>
            <a:off x="1447800" y="609600"/>
            <a:ext cx="6705600" cy="381000"/>
          </a:xfrm>
          <a:prstGeom prst="ellipse">
            <a:avLst/>
          </a:prstGeom>
          <a:noFill/>
          <a:ln w="57150" algn="ctr">
            <a:solidFill>
              <a:srgbClr val="FF0000"/>
            </a:solidFill>
            <a:round/>
            <a:headEnd/>
            <a:tailEnd/>
          </a:ln>
        </p:spPr>
        <p:txBody>
          <a:bodyPr wrap="none" anchor="ctr"/>
          <a:lstStyle/>
          <a:p>
            <a:endParaRPr lang="en-US"/>
          </a:p>
        </p:txBody>
      </p:sp>
      <p:sp>
        <p:nvSpPr>
          <p:cNvPr id="10248" name="Rectangle 2"/>
          <p:cNvSpPr>
            <a:spLocks noChangeArrowheads="1"/>
          </p:cNvSpPr>
          <p:nvPr/>
        </p:nvSpPr>
        <p:spPr bwMode="auto">
          <a:xfrm>
            <a:off x="-457200" y="47625"/>
            <a:ext cx="10058400" cy="381000"/>
          </a:xfrm>
          <a:prstGeom prst="rect">
            <a:avLst/>
          </a:prstGeom>
          <a:noFill/>
          <a:ln w="9525">
            <a:noFill/>
            <a:miter lim="800000"/>
            <a:headEnd/>
            <a:tailEnd/>
          </a:ln>
        </p:spPr>
        <p:txBody>
          <a:bodyPr lIns="85106" tIns="42552" rIns="85106" bIns="42552" anchor="ctr"/>
          <a:lstStyle/>
          <a:p>
            <a:pPr defTabSz="850900">
              <a:lnSpc>
                <a:spcPct val="85000"/>
              </a:lnSpc>
            </a:pPr>
            <a:r>
              <a:rPr lang="en-US" sz="2600" b="1" dirty="0" smtClean="0">
                <a:solidFill>
                  <a:srgbClr val="FF3300"/>
                </a:solidFill>
              </a:rPr>
              <a:t>Missing Capabilities in Our Prior Work</a:t>
            </a:r>
            <a:endParaRPr lang="en-US" sz="2600" b="1" dirty="0">
              <a:solidFill>
                <a:srgbClr val="FF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128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128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128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128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128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128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25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121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287" grpId="0" animBg="1"/>
      <p:bldP spid="10250" grpId="0" animBg="1"/>
      <p:bldP spid="10250"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5"/>
          <p:cNvPicPr>
            <a:picLocks noChangeAspect="1" noChangeArrowheads="1"/>
          </p:cNvPicPr>
          <p:nvPr/>
        </p:nvPicPr>
        <p:blipFill>
          <a:blip r:embed="rId3" cstate="print"/>
          <a:srcRect/>
          <a:stretch>
            <a:fillRect/>
          </a:stretch>
        </p:blipFill>
        <p:spPr bwMode="auto">
          <a:xfrm>
            <a:off x="3455988" y="4114800"/>
            <a:ext cx="5688012" cy="2430463"/>
          </a:xfrm>
          <a:prstGeom prst="rect">
            <a:avLst/>
          </a:prstGeom>
          <a:noFill/>
          <a:ln w="38100" algn="ctr">
            <a:noFill/>
            <a:miter lim="800000"/>
            <a:headEnd/>
            <a:tailEnd/>
          </a:ln>
        </p:spPr>
      </p:pic>
      <p:sp>
        <p:nvSpPr>
          <p:cNvPr id="32771" name="Rectangle 8"/>
          <p:cNvSpPr>
            <a:spLocks noGrp="1" noChangeArrowheads="1"/>
          </p:cNvSpPr>
          <p:nvPr>
            <p:ph type="sldNum" sz="quarter" idx="12"/>
          </p:nvPr>
        </p:nvSpPr>
        <p:spPr>
          <a:noFill/>
        </p:spPr>
        <p:txBody>
          <a:bodyPr/>
          <a:lstStyle/>
          <a:p>
            <a:fld id="{AD331296-EA36-42FA-9208-34847C3D6F7D}" type="slidenum">
              <a:rPr lang="en-US" smtClean="0"/>
              <a:pPr/>
              <a:t>25</a:t>
            </a:fld>
            <a:endParaRPr lang="en-US" smtClean="0"/>
          </a:p>
        </p:txBody>
      </p:sp>
      <p:sp>
        <p:nvSpPr>
          <p:cNvPr id="32772"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Configuration: Criteria for Fault-tolerance</a:t>
            </a:r>
          </a:p>
        </p:txBody>
      </p:sp>
      <p:sp>
        <p:nvSpPr>
          <p:cNvPr id="18" name="Text Box 2"/>
          <p:cNvSpPr txBox="1">
            <a:spLocks noChangeArrowheads="1"/>
          </p:cNvSpPr>
          <p:nvPr/>
        </p:nvSpPr>
        <p:spPr bwMode="auto">
          <a:xfrm>
            <a:off x="0" y="565150"/>
            <a:ext cx="8610600" cy="1108075"/>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b="1" dirty="0" smtClean="0">
                <a:latin typeface="+mn-lt"/>
              </a:rPr>
              <a:t>Configuration </a:t>
            </a:r>
            <a:r>
              <a:rPr lang="en-US" sz="2000" b="1" dirty="0">
                <a:latin typeface="+mn-lt"/>
              </a:rPr>
              <a:t>of RT-FT Middleware</a:t>
            </a:r>
          </a:p>
          <a:p>
            <a:pPr marL="631825" lvl="1" indent="-174625" algn="l" eaLnBrk="0" hangingPunct="0">
              <a:spcBef>
                <a:spcPct val="30000"/>
              </a:spcBef>
              <a:buFontTx/>
              <a:buChar char="•"/>
              <a:defRPr/>
            </a:pPr>
            <a:r>
              <a:rPr lang="en-US" sz="2000" dirty="0">
                <a:latin typeface="+mn-lt"/>
              </a:rPr>
              <a:t>Install &amp; configure fault detectors that periodically monitor liveness on each processor</a:t>
            </a:r>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Grp="1" noChangeArrowheads="1"/>
          </p:cNvSpPr>
          <p:nvPr>
            <p:ph type="sldNum" sz="quarter" idx="12"/>
          </p:nvPr>
        </p:nvSpPr>
        <p:spPr>
          <a:noFill/>
        </p:spPr>
        <p:txBody>
          <a:bodyPr/>
          <a:lstStyle/>
          <a:p>
            <a:fld id="{B52B252A-BA17-4C7C-B504-9EB407F880AB}" type="slidenum">
              <a:rPr lang="en-US"/>
              <a:pPr/>
              <a:t>250</a:t>
            </a:fld>
            <a:endParaRPr lang="en-US"/>
          </a:p>
        </p:txBody>
      </p:sp>
      <p:sp>
        <p:nvSpPr>
          <p:cNvPr id="39939" name="Rectangle 2"/>
          <p:cNvSpPr>
            <a:spLocks noGrp="1" noChangeArrowheads="1"/>
          </p:cNvSpPr>
          <p:nvPr>
            <p:ph type="title" idx="4294967295"/>
          </p:nvPr>
        </p:nvSpPr>
        <p:spPr>
          <a:xfrm>
            <a:off x="304800" y="-77788"/>
            <a:ext cx="8458200" cy="554038"/>
          </a:xfrm>
        </p:spPr>
        <p:txBody>
          <a:bodyPr/>
          <a:lstStyle/>
          <a:p>
            <a:r>
              <a:rPr lang="en-US" dirty="0" smtClean="0"/>
              <a:t>Replica &amp; State Management in Passive Replication</a:t>
            </a:r>
          </a:p>
        </p:txBody>
      </p:sp>
      <p:sp>
        <p:nvSpPr>
          <p:cNvPr id="105475" name="Rectangle 3"/>
          <p:cNvSpPr>
            <a:spLocks noChangeArrowheads="1"/>
          </p:cNvSpPr>
          <p:nvPr/>
        </p:nvSpPr>
        <p:spPr bwMode="auto">
          <a:xfrm>
            <a:off x="76200" y="3352800"/>
            <a:ext cx="8610600" cy="22860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dirty="0"/>
              <a:t>Resource consumption trade-offs</a:t>
            </a:r>
          </a:p>
          <a:p>
            <a:pPr marL="425450" lvl="1" indent="-158750" algn="l" defTabSz="850900" eaLnBrk="0" hangingPunct="0">
              <a:spcBef>
                <a:spcPct val="20000"/>
              </a:spcBef>
              <a:buClr>
                <a:schemeClr val="tx1"/>
              </a:buClr>
              <a:buFontTx/>
              <a:buChar char="•"/>
            </a:pPr>
            <a:r>
              <a:rPr lang="en-US" sz="2000" dirty="0"/>
              <a:t>performance (response times) versus fault-tolerance</a:t>
            </a:r>
          </a:p>
          <a:p>
            <a:pPr marL="425450" lvl="1" indent="-158750" algn="l" defTabSz="850900" eaLnBrk="0" hangingPunct="0">
              <a:spcBef>
                <a:spcPct val="20000"/>
              </a:spcBef>
              <a:buClr>
                <a:schemeClr val="tx1"/>
              </a:buClr>
              <a:buFontTx/>
              <a:buChar char="•"/>
            </a:pPr>
            <a:r>
              <a:rPr lang="en-US" sz="2000" dirty="0"/>
              <a:t>e.g., </a:t>
            </a:r>
            <a:r>
              <a:rPr lang="en-US" sz="2000" dirty="0" smtClean="0"/>
              <a:t>if goal is better performance =&gt; lesser </a:t>
            </a:r>
            <a:r>
              <a:rPr lang="en-US" sz="2000" dirty="0"/>
              <a:t>resources for state </a:t>
            </a:r>
            <a:r>
              <a:rPr lang="en-US" sz="2000" dirty="0" smtClean="0"/>
              <a:t>management =&gt; lesser </a:t>
            </a:r>
            <a:r>
              <a:rPr lang="en-US" sz="2000" dirty="0"/>
              <a:t>levels of FT</a:t>
            </a:r>
          </a:p>
          <a:p>
            <a:pPr marL="425450" lvl="1" indent="-158750" algn="l" defTabSz="850900" eaLnBrk="0" hangingPunct="0">
              <a:spcBef>
                <a:spcPct val="20000"/>
              </a:spcBef>
              <a:buClr>
                <a:schemeClr val="tx1"/>
              </a:buClr>
              <a:buFontTx/>
              <a:buChar char="•"/>
            </a:pPr>
            <a:r>
              <a:rPr lang="en-US" sz="2000" dirty="0"/>
              <a:t>e.g., </a:t>
            </a:r>
            <a:r>
              <a:rPr lang="en-US" sz="2000" dirty="0" smtClean="0"/>
              <a:t>if goal is better fault-tolerance =&gt; response time suffers until </a:t>
            </a:r>
            <a:r>
              <a:rPr lang="en-US" sz="2000" dirty="0"/>
              <a:t>all replicas are made consistent</a:t>
            </a:r>
          </a:p>
        </p:txBody>
      </p:sp>
      <p:pic>
        <p:nvPicPr>
          <p:cNvPr id="39941" name="Picture 13" descr="passive-replication"/>
          <p:cNvPicPr>
            <a:picLocks noChangeAspect="1" noChangeArrowheads="1"/>
          </p:cNvPicPr>
          <p:nvPr/>
        </p:nvPicPr>
        <p:blipFill>
          <a:blip r:embed="rId3" cstate="print"/>
          <a:srcRect/>
          <a:stretch>
            <a:fillRect/>
          </a:stretch>
        </p:blipFill>
        <p:spPr bwMode="auto">
          <a:xfrm>
            <a:off x="3200400" y="533400"/>
            <a:ext cx="5867400" cy="2757488"/>
          </a:xfrm>
          <a:prstGeom prst="rect">
            <a:avLst/>
          </a:prstGeom>
          <a:noFill/>
          <a:ln w="9525">
            <a:noFill/>
            <a:miter lim="800000"/>
            <a:headEnd/>
            <a:tailEnd/>
          </a:ln>
        </p:spPr>
      </p:pic>
      <p:sp>
        <p:nvSpPr>
          <p:cNvPr id="108549" name="Rectangle 5"/>
          <p:cNvSpPr>
            <a:spLocks noChangeArrowheads="1"/>
          </p:cNvSpPr>
          <p:nvPr/>
        </p:nvSpPr>
        <p:spPr bwMode="auto">
          <a:xfrm>
            <a:off x="1003300" y="5791200"/>
            <a:ext cx="7086600" cy="7112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a:solidFill>
                  <a:srgbClr val="FF0000"/>
                </a:solidFill>
              </a:rPr>
              <a:t>Resource consumption for FT affects performance assurances provided to applications &amp; vice versa</a:t>
            </a:r>
            <a:endParaRPr lang="en-US" sz="2000" b="1" i="1">
              <a:solidFill>
                <a:srgbClr val="FF0000"/>
              </a:solidFill>
            </a:endParaRPr>
          </a:p>
        </p:txBody>
      </p:sp>
      <p:sp>
        <p:nvSpPr>
          <p:cNvPr id="2" name="Rectangle 3"/>
          <p:cNvSpPr>
            <a:spLocks noChangeArrowheads="1"/>
          </p:cNvSpPr>
          <p:nvPr/>
        </p:nvSpPr>
        <p:spPr bwMode="auto">
          <a:xfrm>
            <a:off x="152400" y="838200"/>
            <a:ext cx="2895600" cy="22098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dirty="0" smtClean="0"/>
              <a:t>Replica </a:t>
            </a:r>
            <a:r>
              <a:rPr lang="en-US" sz="2000" dirty="0"/>
              <a:t>Management</a:t>
            </a:r>
          </a:p>
          <a:p>
            <a:pPr marL="425450" lvl="1" indent="-158750" algn="l" defTabSz="850900" eaLnBrk="0" hangingPunct="0">
              <a:spcBef>
                <a:spcPct val="20000"/>
              </a:spcBef>
              <a:buClr>
                <a:schemeClr val="tx1"/>
              </a:buClr>
              <a:buFontTx/>
              <a:buChar char="•"/>
            </a:pPr>
            <a:r>
              <a:rPr lang="en-US" sz="2000" dirty="0"/>
              <a:t>synchronizing the state of the primary replicas with the state of the backup </a:t>
            </a:r>
            <a:r>
              <a:rPr lang="en-US" sz="2000" dirty="0" smtClean="0"/>
              <a:t>replicas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8"/>
          <p:cNvSpPr txBox="1">
            <a:spLocks noGrp="1" noChangeArrowheads="1"/>
          </p:cNvSpPr>
          <p:nvPr/>
        </p:nvSpPr>
        <p:spPr bwMode="auto">
          <a:xfrm>
            <a:off x="6934200" y="6305550"/>
            <a:ext cx="2133600" cy="476250"/>
          </a:xfrm>
          <a:prstGeom prst="rect">
            <a:avLst/>
          </a:prstGeom>
          <a:noFill/>
          <a:ln w="9525">
            <a:noFill/>
            <a:miter lim="800000"/>
            <a:headEnd/>
            <a:tailEnd/>
          </a:ln>
        </p:spPr>
        <p:txBody>
          <a:bodyPr/>
          <a:lstStyle/>
          <a:p>
            <a:pPr algn="r" eaLnBrk="0" hangingPunct="0"/>
            <a:fld id="{08922608-F69B-48EB-A7F5-B03AADD5A276}" type="slidenum">
              <a:rPr lang="en-US" sz="1400"/>
              <a:pPr algn="r" eaLnBrk="0" hangingPunct="0"/>
              <a:t>251</a:t>
            </a:fld>
            <a:endParaRPr lang="en-US" sz="1400"/>
          </a:p>
        </p:txBody>
      </p:sp>
      <p:sp>
        <p:nvSpPr>
          <p:cNvPr id="105475" name="Rectangle 3"/>
          <p:cNvSpPr>
            <a:spLocks noChangeArrowheads="1"/>
          </p:cNvSpPr>
          <p:nvPr/>
        </p:nvSpPr>
        <p:spPr bwMode="auto">
          <a:xfrm>
            <a:off x="76200" y="3048000"/>
            <a:ext cx="9144000" cy="25146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Need tunable adaptive fault-tolerance </a:t>
            </a:r>
          </a:p>
          <a:p>
            <a:pPr marL="425450" lvl="1" indent="-158750" algn="l" defTabSz="850900" eaLnBrk="0" hangingPunct="0">
              <a:spcBef>
                <a:spcPct val="20000"/>
              </a:spcBef>
              <a:buClr>
                <a:schemeClr val="tx1"/>
              </a:buClr>
              <a:buFontTx/>
              <a:buChar char="•"/>
            </a:pPr>
            <a:r>
              <a:rPr lang="en-US" sz="2000"/>
              <a:t>cater to the needs of variety of applications</a:t>
            </a:r>
          </a:p>
          <a:p>
            <a:pPr marL="692150" lvl="2" indent="-160338" algn="l" defTabSz="850900" eaLnBrk="0" hangingPunct="0">
              <a:spcBef>
                <a:spcPct val="20000"/>
              </a:spcBef>
              <a:buClr>
                <a:schemeClr val="tx1"/>
              </a:buClr>
              <a:buFontTx/>
              <a:buChar char="•"/>
            </a:pPr>
            <a:r>
              <a:rPr lang="en-US" sz="2000"/>
              <a:t>no point solutions</a:t>
            </a:r>
          </a:p>
          <a:p>
            <a:pPr marL="425450" lvl="1" indent="-158750" algn="l" defTabSz="850900" eaLnBrk="0" hangingPunct="0">
              <a:spcBef>
                <a:spcPct val="20000"/>
              </a:spcBef>
              <a:buClr>
                <a:schemeClr val="tx1"/>
              </a:buClr>
              <a:buFontTx/>
              <a:buChar char="•"/>
            </a:pPr>
            <a:r>
              <a:rPr lang="en-US" sz="2000"/>
              <a:t>configurable per-application fault-tolerance properties</a:t>
            </a:r>
          </a:p>
          <a:p>
            <a:pPr marL="692150" lvl="2" indent="-160338" algn="l" defTabSz="850900" eaLnBrk="0" hangingPunct="0">
              <a:spcBef>
                <a:spcPct val="20000"/>
              </a:spcBef>
              <a:buClr>
                <a:schemeClr val="tx1"/>
              </a:buClr>
              <a:buFontTx/>
              <a:buChar char="•"/>
            </a:pPr>
            <a:r>
              <a:rPr lang="en-US" sz="2000">
                <a:sym typeface="Symbol" pitchFamily="18" charset="2"/>
              </a:rPr>
              <a:t>optimized for desired performance</a:t>
            </a:r>
          </a:p>
          <a:p>
            <a:pPr marL="425450" lvl="1" indent="-158750" algn="l" defTabSz="850900" eaLnBrk="0" hangingPunct="0">
              <a:spcBef>
                <a:spcPct val="20000"/>
              </a:spcBef>
              <a:buClr>
                <a:schemeClr val="tx1"/>
              </a:buClr>
              <a:buFontTx/>
              <a:buChar char="•"/>
            </a:pPr>
            <a:r>
              <a:rPr lang="en-US" sz="2000">
                <a:sym typeface="Symbol" pitchFamily="18" charset="2"/>
              </a:rPr>
              <a:t>monitor available system resources</a:t>
            </a:r>
          </a:p>
          <a:p>
            <a:pPr marL="692150" lvl="2" indent="-160338" algn="l" defTabSz="850900" eaLnBrk="0" hangingPunct="0">
              <a:spcBef>
                <a:spcPct val="20000"/>
              </a:spcBef>
              <a:buClr>
                <a:schemeClr val="tx1"/>
              </a:buClr>
              <a:buFontTx/>
              <a:buChar char="•"/>
            </a:pPr>
            <a:r>
              <a:rPr lang="en-US" sz="2000">
                <a:sym typeface="Symbol" pitchFamily="18" charset="2"/>
              </a:rPr>
              <a:t>auto-configure fault-tolerance levels provided for applications </a:t>
            </a:r>
          </a:p>
        </p:txBody>
      </p:sp>
      <p:pic>
        <p:nvPicPr>
          <p:cNvPr id="163845" name="Picture 13" descr="passive-replication"/>
          <p:cNvPicPr>
            <a:picLocks noChangeAspect="1" noChangeArrowheads="1"/>
          </p:cNvPicPr>
          <p:nvPr/>
        </p:nvPicPr>
        <p:blipFill>
          <a:blip r:embed="rId3" cstate="print"/>
          <a:srcRect/>
          <a:stretch>
            <a:fillRect/>
          </a:stretch>
        </p:blipFill>
        <p:spPr bwMode="auto">
          <a:xfrm>
            <a:off x="3200400" y="519113"/>
            <a:ext cx="5867400" cy="2605087"/>
          </a:xfrm>
          <a:prstGeom prst="rect">
            <a:avLst/>
          </a:prstGeom>
          <a:noFill/>
          <a:ln w="9525">
            <a:noFill/>
            <a:miter lim="800000"/>
            <a:headEnd/>
            <a:tailEnd/>
          </a:ln>
        </p:spPr>
      </p:pic>
      <p:sp>
        <p:nvSpPr>
          <p:cNvPr id="2" name="Rectangle 3"/>
          <p:cNvSpPr>
            <a:spLocks noChangeArrowheads="1"/>
          </p:cNvSpPr>
          <p:nvPr/>
        </p:nvSpPr>
        <p:spPr bwMode="auto">
          <a:xfrm>
            <a:off x="76200" y="609600"/>
            <a:ext cx="3124200" cy="25146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Diverse application QoS requirements</a:t>
            </a:r>
          </a:p>
          <a:p>
            <a:pPr marL="425450" lvl="1" indent="-158750" algn="l" defTabSz="850900" eaLnBrk="0" hangingPunct="0">
              <a:spcBef>
                <a:spcPct val="20000"/>
              </a:spcBef>
              <a:buClr>
                <a:schemeClr val="tx1"/>
              </a:buClr>
              <a:buFontTx/>
              <a:buChar char="•"/>
            </a:pPr>
            <a:r>
              <a:rPr lang="en-US" sz="2000"/>
              <a:t>for some applications, FT important</a:t>
            </a:r>
          </a:p>
          <a:p>
            <a:pPr marL="425450" lvl="1" indent="-158750" algn="l" defTabSz="850900" eaLnBrk="0" hangingPunct="0">
              <a:spcBef>
                <a:spcPct val="20000"/>
              </a:spcBef>
              <a:buClr>
                <a:schemeClr val="tx1"/>
              </a:buClr>
              <a:buFontTx/>
              <a:buChar char="•"/>
            </a:pPr>
            <a:r>
              <a:rPr lang="en-US" sz="2000"/>
              <a:t>for others, performance important</a:t>
            </a:r>
          </a:p>
          <a:p>
            <a:pPr marL="2057400" lvl="4" indent="-228600" algn="l" defTabSz="850900" eaLnBrk="0" hangingPunct="0">
              <a:spcBef>
                <a:spcPct val="20000"/>
              </a:spcBef>
              <a:buClr>
                <a:schemeClr val="tx1"/>
              </a:buClr>
              <a:buFontTx/>
              <a:buChar char="•"/>
            </a:pPr>
            <a:endParaRPr lang="en-US" sz="2000"/>
          </a:p>
        </p:txBody>
      </p:sp>
      <p:sp>
        <p:nvSpPr>
          <p:cNvPr id="108549" name="Rectangle 5"/>
          <p:cNvSpPr>
            <a:spLocks noChangeArrowheads="1"/>
          </p:cNvSpPr>
          <p:nvPr/>
        </p:nvSpPr>
        <p:spPr bwMode="auto">
          <a:xfrm>
            <a:off x="457200" y="5791200"/>
            <a:ext cx="8382000" cy="4064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a:solidFill>
                  <a:srgbClr val="FF0000"/>
                </a:solidFill>
              </a:rPr>
              <a:t>Focus on operating region for FT as opposed to an operating point</a:t>
            </a:r>
            <a:endParaRPr lang="en-US" sz="2000" b="1" i="1">
              <a:solidFill>
                <a:srgbClr val="FF0000"/>
              </a:solidFill>
            </a:endParaRPr>
          </a:p>
        </p:txBody>
      </p:sp>
      <p:sp>
        <p:nvSpPr>
          <p:cNvPr id="8" name="Rectangle 2"/>
          <p:cNvSpPr txBox="1">
            <a:spLocks noChangeArrowheads="1"/>
          </p:cNvSpPr>
          <p:nvPr/>
        </p:nvSpPr>
        <p:spPr bwMode="auto">
          <a:xfrm>
            <a:off x="304800" y="-77788"/>
            <a:ext cx="84582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Replica &amp; State Management in Passive Replication</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4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4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4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8"/>
          <p:cNvSpPr txBox="1">
            <a:spLocks noGrp="1" noChangeArrowheads="1"/>
          </p:cNvSpPr>
          <p:nvPr/>
        </p:nvSpPr>
        <p:spPr bwMode="auto">
          <a:xfrm>
            <a:off x="6934200" y="6305550"/>
            <a:ext cx="2133600" cy="476250"/>
          </a:xfrm>
          <a:prstGeom prst="rect">
            <a:avLst/>
          </a:prstGeom>
          <a:noFill/>
          <a:ln w="9525">
            <a:noFill/>
            <a:miter lim="800000"/>
            <a:headEnd/>
            <a:tailEnd/>
          </a:ln>
        </p:spPr>
        <p:txBody>
          <a:bodyPr/>
          <a:lstStyle/>
          <a:p>
            <a:pPr algn="r" eaLnBrk="0" hangingPunct="0"/>
            <a:fld id="{D910B73A-AA19-46A8-8132-691A5D6070C8}" type="slidenum">
              <a:rPr lang="en-US" sz="1400"/>
              <a:pPr algn="r" eaLnBrk="0" hangingPunct="0"/>
              <a:t>252</a:t>
            </a:fld>
            <a:endParaRPr lang="en-US" sz="1400"/>
          </a:p>
        </p:txBody>
      </p:sp>
      <p:sp>
        <p:nvSpPr>
          <p:cNvPr id="105475" name="Rectangle 3"/>
          <p:cNvSpPr>
            <a:spLocks noChangeArrowheads="1"/>
          </p:cNvSpPr>
          <p:nvPr/>
        </p:nvSpPr>
        <p:spPr bwMode="auto">
          <a:xfrm>
            <a:off x="76200" y="3048000"/>
            <a:ext cx="9144000" cy="25146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Need tunable adaptive fault-tolerance </a:t>
            </a:r>
          </a:p>
          <a:p>
            <a:pPr marL="425450" lvl="1" indent="-158750" algn="l" defTabSz="850900" eaLnBrk="0" hangingPunct="0">
              <a:spcBef>
                <a:spcPct val="20000"/>
              </a:spcBef>
              <a:buClr>
                <a:schemeClr val="tx1"/>
              </a:buClr>
              <a:buFontTx/>
              <a:buChar char="•"/>
            </a:pPr>
            <a:r>
              <a:rPr lang="en-US" sz="2000"/>
              <a:t>input </a:t>
            </a:r>
            <a:r>
              <a:rPr lang="en-US" sz="2000" b="1">
                <a:sym typeface="Symbol" pitchFamily="18" charset="2"/>
              </a:rPr>
              <a:t> </a:t>
            </a:r>
            <a:r>
              <a:rPr lang="en-US" sz="2000">
                <a:sym typeface="Symbol" pitchFamily="18" charset="2"/>
              </a:rPr>
              <a:t>available system resources</a:t>
            </a:r>
          </a:p>
          <a:p>
            <a:pPr marL="425450" lvl="1" indent="-158750" algn="l" defTabSz="850900" eaLnBrk="0" hangingPunct="0">
              <a:spcBef>
                <a:spcPct val="20000"/>
              </a:spcBef>
              <a:buClr>
                <a:schemeClr val="tx1"/>
              </a:buClr>
              <a:buFontTx/>
              <a:buChar char="•"/>
            </a:pPr>
            <a:r>
              <a:rPr lang="en-US" sz="2000">
                <a:sym typeface="Symbol" pitchFamily="18" charset="2"/>
              </a:rPr>
              <a:t>control </a:t>
            </a:r>
            <a:r>
              <a:rPr lang="en-US" sz="2000" b="1">
                <a:sym typeface="Symbol" pitchFamily="18" charset="2"/>
              </a:rPr>
              <a:t> </a:t>
            </a:r>
            <a:r>
              <a:rPr lang="en-US" sz="2000">
                <a:sym typeface="Symbol" pitchFamily="18" charset="2"/>
              </a:rPr>
              <a:t>per-application fault-tolerance properties</a:t>
            </a:r>
          </a:p>
          <a:p>
            <a:pPr marL="425450" lvl="1" indent="-158750" algn="l" defTabSz="850900" eaLnBrk="0" hangingPunct="0">
              <a:spcBef>
                <a:spcPct val="20000"/>
              </a:spcBef>
              <a:buClr>
                <a:schemeClr val="tx1"/>
              </a:buClr>
              <a:buFontTx/>
              <a:buChar char="•"/>
            </a:pPr>
            <a:r>
              <a:rPr lang="en-US" sz="2000">
                <a:sym typeface="Symbol" pitchFamily="18" charset="2"/>
              </a:rPr>
              <a:t>output </a:t>
            </a:r>
            <a:r>
              <a:rPr lang="en-US" sz="2000" b="1">
                <a:sym typeface="Symbol" pitchFamily="18" charset="2"/>
              </a:rPr>
              <a:t> </a:t>
            </a:r>
            <a:r>
              <a:rPr lang="en-US" sz="2000">
                <a:sym typeface="Symbol" pitchFamily="18" charset="2"/>
              </a:rPr>
              <a:t>desired application performance/reliability</a:t>
            </a:r>
          </a:p>
          <a:p>
            <a:pPr marL="425450" lvl="1" indent="-158750" algn="l" defTabSz="850900" eaLnBrk="0" hangingPunct="0">
              <a:spcBef>
                <a:spcPct val="20000"/>
              </a:spcBef>
              <a:buClr>
                <a:schemeClr val="tx1"/>
              </a:buClr>
              <a:buFontTx/>
              <a:buChar char="•"/>
            </a:pPr>
            <a:r>
              <a:rPr lang="en-US" sz="2000">
                <a:sym typeface="Symbol" pitchFamily="18" charset="2"/>
              </a:rPr>
              <a:t>fairness </a:t>
            </a:r>
            <a:r>
              <a:rPr lang="en-US" sz="2000" b="1">
                <a:sym typeface="Symbol" pitchFamily="18" charset="2"/>
              </a:rPr>
              <a:t> </a:t>
            </a:r>
            <a:r>
              <a:rPr lang="en-US" sz="2000">
                <a:sym typeface="Symbol" pitchFamily="18" charset="2"/>
              </a:rPr>
              <a:t>optimize resource consumption to provide minimum QoS</a:t>
            </a:r>
          </a:p>
          <a:p>
            <a:pPr marL="425450" lvl="1" indent="-158750" algn="l" defTabSz="850900" eaLnBrk="0" hangingPunct="0">
              <a:spcBef>
                <a:spcPct val="20000"/>
              </a:spcBef>
              <a:buClr>
                <a:schemeClr val="tx1"/>
              </a:buClr>
              <a:buFontTx/>
              <a:buChar char="•"/>
            </a:pPr>
            <a:r>
              <a:rPr lang="en-US" sz="2000"/>
              <a:t>trade-offs needed in resource-constrained environments</a:t>
            </a:r>
          </a:p>
          <a:p>
            <a:pPr marL="692150" lvl="2" indent="-160338" algn="l" defTabSz="850900" eaLnBrk="0" hangingPunct="0">
              <a:spcBef>
                <a:spcPct val="20000"/>
              </a:spcBef>
              <a:buClr>
                <a:schemeClr val="tx1"/>
              </a:buClr>
              <a:buFontTx/>
              <a:buChar char="•"/>
            </a:pPr>
            <a:r>
              <a:rPr lang="en-US" sz="2000"/>
              <a:t>goal </a:t>
            </a:r>
            <a:r>
              <a:rPr lang="en-US" sz="2000" b="1">
                <a:sym typeface="Symbol" pitchFamily="18" charset="2"/>
              </a:rPr>
              <a:t></a:t>
            </a:r>
            <a:r>
              <a:rPr lang="en-US" sz="2000">
                <a:sym typeface="Symbol" pitchFamily="18" charset="2"/>
              </a:rPr>
              <a:t> maximize both performance and fault-tolerance</a:t>
            </a:r>
          </a:p>
          <a:p>
            <a:pPr marL="692150" lvl="2" indent="-160338" algn="l" defTabSz="850900" eaLnBrk="0" hangingPunct="0">
              <a:spcBef>
                <a:spcPct val="20000"/>
              </a:spcBef>
              <a:buClr>
                <a:schemeClr val="tx1"/>
              </a:buClr>
              <a:buFontTx/>
              <a:buChar char="•"/>
            </a:pPr>
            <a:r>
              <a:rPr lang="en-US" sz="2000">
                <a:sym typeface="Symbol" pitchFamily="18" charset="2"/>
              </a:rPr>
              <a:t>degrade QoS – either of FT or performance – as resource levels decrease</a:t>
            </a:r>
          </a:p>
        </p:txBody>
      </p:sp>
      <p:pic>
        <p:nvPicPr>
          <p:cNvPr id="165893" name="Picture 13" descr="passive-replication"/>
          <p:cNvPicPr>
            <a:picLocks noChangeAspect="1" noChangeArrowheads="1"/>
          </p:cNvPicPr>
          <p:nvPr/>
        </p:nvPicPr>
        <p:blipFill>
          <a:blip r:embed="rId3" cstate="print"/>
          <a:srcRect/>
          <a:stretch>
            <a:fillRect/>
          </a:stretch>
        </p:blipFill>
        <p:spPr bwMode="auto">
          <a:xfrm>
            <a:off x="3200400" y="519113"/>
            <a:ext cx="5867400" cy="2605087"/>
          </a:xfrm>
          <a:prstGeom prst="rect">
            <a:avLst/>
          </a:prstGeom>
          <a:noFill/>
          <a:ln w="9525">
            <a:noFill/>
            <a:miter lim="800000"/>
            <a:headEnd/>
            <a:tailEnd/>
          </a:ln>
        </p:spPr>
      </p:pic>
      <p:sp>
        <p:nvSpPr>
          <p:cNvPr id="2" name="Rectangle 3"/>
          <p:cNvSpPr>
            <a:spLocks noChangeArrowheads="1"/>
          </p:cNvSpPr>
          <p:nvPr/>
        </p:nvSpPr>
        <p:spPr bwMode="auto">
          <a:xfrm>
            <a:off x="76200" y="609600"/>
            <a:ext cx="3124200" cy="25146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Diverse application QoS requirements</a:t>
            </a:r>
          </a:p>
          <a:p>
            <a:pPr marL="425450" lvl="1" indent="-158750" algn="l" defTabSz="850900" eaLnBrk="0" hangingPunct="0">
              <a:spcBef>
                <a:spcPct val="20000"/>
              </a:spcBef>
              <a:buClr>
                <a:schemeClr val="tx1"/>
              </a:buClr>
              <a:buFontTx/>
              <a:buChar char="•"/>
            </a:pPr>
            <a:r>
              <a:rPr lang="en-US" sz="2000"/>
              <a:t>for some applications, FT important</a:t>
            </a:r>
          </a:p>
          <a:p>
            <a:pPr marL="425450" lvl="1" indent="-158750" algn="l" defTabSz="850900" eaLnBrk="0" hangingPunct="0">
              <a:spcBef>
                <a:spcPct val="20000"/>
              </a:spcBef>
              <a:buClr>
                <a:schemeClr val="tx1"/>
              </a:buClr>
              <a:buFontTx/>
              <a:buChar char="•"/>
            </a:pPr>
            <a:r>
              <a:rPr lang="en-US" sz="2000"/>
              <a:t>for others, performance important</a:t>
            </a:r>
          </a:p>
          <a:p>
            <a:pPr marL="692150" lvl="2" indent="-160338" algn="l" defTabSz="850900" eaLnBrk="0" hangingPunct="0">
              <a:spcBef>
                <a:spcPct val="20000"/>
              </a:spcBef>
              <a:buClr>
                <a:schemeClr val="tx1"/>
              </a:buClr>
              <a:buFontTx/>
              <a:buChar char="•"/>
            </a:pPr>
            <a:endParaRPr lang="en-US" sz="2000"/>
          </a:p>
        </p:txBody>
      </p:sp>
      <p:sp>
        <p:nvSpPr>
          <p:cNvPr id="108549" name="Rectangle 5"/>
          <p:cNvSpPr>
            <a:spLocks noChangeArrowheads="1"/>
          </p:cNvSpPr>
          <p:nvPr/>
        </p:nvSpPr>
        <p:spPr bwMode="auto">
          <a:xfrm>
            <a:off x="304800" y="6451600"/>
            <a:ext cx="7696200" cy="4064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a:solidFill>
                  <a:srgbClr val="FF0000"/>
                </a:solidFill>
              </a:rPr>
              <a:t>Focus on operating region as opposed to an operating point</a:t>
            </a:r>
            <a:endParaRPr lang="en-US" sz="2000" b="1" i="1">
              <a:solidFill>
                <a:srgbClr val="FF0000"/>
              </a:solidFill>
            </a:endParaRPr>
          </a:p>
        </p:txBody>
      </p:sp>
      <p:sp>
        <p:nvSpPr>
          <p:cNvPr id="8" name="Rectangle 2"/>
          <p:cNvSpPr txBox="1">
            <a:spLocks noChangeArrowheads="1"/>
          </p:cNvSpPr>
          <p:nvPr/>
        </p:nvSpPr>
        <p:spPr bwMode="auto">
          <a:xfrm>
            <a:off x="304800" y="-77788"/>
            <a:ext cx="84582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smtClean="0">
                <a:ln>
                  <a:noFill/>
                </a:ln>
                <a:solidFill>
                  <a:srgbClr val="FF3300"/>
                </a:solidFill>
                <a:effectLst/>
                <a:uLnTx/>
                <a:uFillTx/>
                <a:latin typeface="+mj-lt"/>
                <a:ea typeface="+mj-ea"/>
                <a:cs typeface="+mj-cs"/>
              </a:rPr>
              <a:t>Replica &amp; State Management in Passive Replication</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4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7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547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9" grpId="0" animBg="1"/>
    </p:bldLst>
  </p:timing>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8"/>
          <p:cNvSpPr>
            <a:spLocks noGrp="1" noChangeArrowheads="1"/>
          </p:cNvSpPr>
          <p:nvPr>
            <p:ph type="sldNum" sz="quarter" idx="12"/>
          </p:nvPr>
        </p:nvSpPr>
        <p:spPr>
          <a:noFill/>
        </p:spPr>
        <p:txBody>
          <a:bodyPr/>
          <a:lstStyle/>
          <a:p>
            <a:fld id="{BD08FC3A-4EAA-454F-BE61-9CEAAED3C820}" type="slidenum">
              <a:rPr lang="en-US"/>
              <a:pPr/>
              <a:t>253</a:t>
            </a:fld>
            <a:endParaRPr lang="en-US"/>
          </a:p>
        </p:txBody>
      </p:sp>
      <p:sp>
        <p:nvSpPr>
          <p:cNvPr id="1132546" name="Text Box 2"/>
          <p:cNvSpPr txBox="1">
            <a:spLocks noChangeArrowheads="1"/>
          </p:cNvSpPr>
          <p:nvPr/>
        </p:nvSpPr>
        <p:spPr bwMode="auto">
          <a:xfrm>
            <a:off x="152400" y="519113"/>
            <a:ext cx="4495800" cy="4302125"/>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pPr>
            <a:r>
              <a:rPr lang="en-US" sz="2000"/>
              <a:t>Different applications have different requirements</a:t>
            </a:r>
          </a:p>
          <a:p>
            <a:pPr marL="630238" lvl="1" indent="-173038" algn="l" eaLnBrk="0" hangingPunct="0">
              <a:spcBef>
                <a:spcPct val="30000"/>
              </a:spcBef>
              <a:buFontTx/>
              <a:buChar char="•"/>
            </a:pPr>
            <a:r>
              <a:rPr lang="en-US" sz="2000"/>
              <a:t>e.g., FT more important than performance and vice-versa</a:t>
            </a:r>
          </a:p>
          <a:p>
            <a:pPr marL="174625" indent="-174625" algn="l" eaLnBrk="0" hangingPunct="0">
              <a:spcBef>
                <a:spcPct val="30000"/>
              </a:spcBef>
              <a:buFontTx/>
              <a:buChar char="•"/>
            </a:pPr>
            <a:r>
              <a:rPr lang="en-US" sz="2000"/>
              <a:t>Configurable resource consumption needed on per-application basis</a:t>
            </a:r>
          </a:p>
          <a:p>
            <a:pPr marL="174625" indent="-174625" algn="l" eaLnBrk="0" hangingPunct="0">
              <a:spcBef>
                <a:spcPct val="30000"/>
              </a:spcBef>
              <a:buFontTx/>
              <a:buChar char="•"/>
            </a:pPr>
            <a:r>
              <a:rPr lang="en-US" sz="2000"/>
              <a:t>Under resource constraints</a:t>
            </a:r>
          </a:p>
          <a:p>
            <a:pPr marL="630238" lvl="1" indent="-173038" algn="l" eaLnBrk="0" hangingPunct="0">
              <a:spcBef>
                <a:spcPct val="30000"/>
              </a:spcBef>
              <a:buFontTx/>
              <a:buChar char="•"/>
            </a:pPr>
            <a:r>
              <a:rPr lang="en-US" sz="2000"/>
              <a:t>trade-offs need to be made to balance the use of available resources for</a:t>
            </a:r>
          </a:p>
          <a:p>
            <a:pPr marL="1143000" lvl="2" indent="-228600" algn="l" eaLnBrk="0" hangingPunct="0">
              <a:spcBef>
                <a:spcPct val="30000"/>
              </a:spcBef>
              <a:buFontTx/>
              <a:buChar char="•"/>
            </a:pPr>
            <a:r>
              <a:rPr lang="en-US" sz="2000"/>
              <a:t>fault-tolerance</a:t>
            </a:r>
          </a:p>
          <a:p>
            <a:pPr marL="1143000" lvl="2" indent="-228600" algn="l" eaLnBrk="0" hangingPunct="0">
              <a:spcBef>
                <a:spcPct val="30000"/>
              </a:spcBef>
              <a:buFontTx/>
              <a:buChar char="•"/>
            </a:pPr>
            <a:r>
              <a:rPr lang="en-US" sz="2000"/>
              <a:t>response times</a:t>
            </a:r>
          </a:p>
        </p:txBody>
      </p:sp>
      <p:sp>
        <p:nvSpPr>
          <p:cNvPr id="40964" name="Rectangle 3"/>
          <p:cNvSpPr>
            <a:spLocks noGrp="1" noChangeArrowheads="1"/>
          </p:cNvSpPr>
          <p:nvPr>
            <p:ph type="title" idx="4294967295"/>
          </p:nvPr>
        </p:nvSpPr>
        <p:spPr>
          <a:xfrm>
            <a:off x="-152400" y="47625"/>
            <a:ext cx="9525000" cy="381000"/>
          </a:xfrm>
          <a:noFill/>
        </p:spPr>
        <p:txBody>
          <a:bodyPr/>
          <a:lstStyle/>
          <a:p>
            <a:pPr eaLnBrk="1" hangingPunct="1">
              <a:lnSpc>
                <a:spcPct val="85000"/>
              </a:lnSpc>
            </a:pPr>
            <a:r>
              <a:rPr lang="en-US" smtClean="0"/>
              <a:t>Resource Optimizations in Fault-tolerant Systems</a:t>
            </a:r>
          </a:p>
        </p:txBody>
      </p:sp>
      <p:pic>
        <p:nvPicPr>
          <p:cNvPr id="143368" name="Picture 8" descr="MCj02925740000[1]"/>
          <p:cNvPicPr>
            <a:picLocks noChangeAspect="1" noChangeArrowheads="1"/>
          </p:cNvPicPr>
          <p:nvPr/>
        </p:nvPicPr>
        <p:blipFill>
          <a:blip r:embed="rId3" cstate="print"/>
          <a:srcRect/>
          <a:stretch>
            <a:fillRect/>
          </a:stretch>
        </p:blipFill>
        <p:spPr bwMode="auto">
          <a:xfrm>
            <a:off x="5257800" y="3124200"/>
            <a:ext cx="2895600" cy="2651125"/>
          </a:xfrm>
          <a:prstGeom prst="rect">
            <a:avLst/>
          </a:prstGeom>
          <a:noFill/>
          <a:ln w="9525">
            <a:noFill/>
            <a:miter lim="800000"/>
            <a:headEnd/>
            <a:tailEnd/>
          </a:ln>
        </p:spPr>
      </p:pic>
      <p:pic>
        <p:nvPicPr>
          <p:cNvPr id="143369" name="Picture 9" descr="response-times"/>
          <p:cNvPicPr>
            <a:picLocks noChangeAspect="1" noChangeArrowheads="1"/>
          </p:cNvPicPr>
          <p:nvPr/>
        </p:nvPicPr>
        <p:blipFill>
          <a:blip r:embed="rId4" cstate="print"/>
          <a:srcRect/>
          <a:stretch>
            <a:fillRect/>
          </a:stretch>
        </p:blipFill>
        <p:spPr bwMode="auto">
          <a:xfrm>
            <a:off x="7239000" y="1676400"/>
            <a:ext cx="1828800" cy="1338263"/>
          </a:xfrm>
          <a:prstGeom prst="rect">
            <a:avLst/>
          </a:prstGeom>
          <a:noFill/>
          <a:ln w="9525">
            <a:noFill/>
            <a:miter lim="800000"/>
            <a:headEnd/>
            <a:tailEnd/>
          </a:ln>
        </p:spPr>
      </p:pic>
      <p:pic>
        <p:nvPicPr>
          <p:cNvPr id="60423" name="Picture 10" descr="resources"/>
          <p:cNvPicPr>
            <a:picLocks noChangeAspect="1" noChangeArrowheads="1"/>
          </p:cNvPicPr>
          <p:nvPr/>
        </p:nvPicPr>
        <p:blipFill>
          <a:blip r:embed="rId5" cstate="print"/>
          <a:srcRect/>
          <a:stretch>
            <a:fillRect/>
          </a:stretch>
        </p:blipFill>
        <p:spPr bwMode="auto">
          <a:xfrm>
            <a:off x="6172200" y="533400"/>
            <a:ext cx="1295400" cy="1143000"/>
          </a:xfrm>
          <a:prstGeom prst="rect">
            <a:avLst/>
          </a:prstGeom>
          <a:noFill/>
          <a:ln w="9525">
            <a:noFill/>
            <a:miter lim="800000"/>
            <a:headEnd/>
            <a:tailEnd/>
          </a:ln>
        </p:spPr>
      </p:pic>
      <p:pic>
        <p:nvPicPr>
          <p:cNvPr id="143371" name="Picture 11" descr="fault-tolerance-3a"/>
          <p:cNvPicPr>
            <a:picLocks noChangeAspect="1" noChangeArrowheads="1"/>
          </p:cNvPicPr>
          <p:nvPr/>
        </p:nvPicPr>
        <p:blipFill>
          <a:blip r:embed="rId6" cstate="print"/>
          <a:srcRect/>
          <a:stretch>
            <a:fillRect/>
          </a:stretch>
        </p:blipFill>
        <p:spPr bwMode="auto">
          <a:xfrm>
            <a:off x="4562475" y="1295400"/>
            <a:ext cx="1914525" cy="1560513"/>
          </a:xfrm>
          <a:prstGeom prst="rect">
            <a:avLst/>
          </a:prstGeom>
          <a:noFill/>
          <a:ln w="9525">
            <a:noFill/>
            <a:miter lim="800000"/>
            <a:headEnd/>
            <a:tailEnd/>
          </a:ln>
        </p:spPr>
      </p:pic>
      <p:sp>
        <p:nvSpPr>
          <p:cNvPr id="143372" name="Line 12"/>
          <p:cNvSpPr>
            <a:spLocks noChangeShapeType="1"/>
          </p:cNvSpPr>
          <p:nvPr/>
        </p:nvSpPr>
        <p:spPr bwMode="auto">
          <a:xfrm>
            <a:off x="5638800" y="2895600"/>
            <a:ext cx="762000" cy="457200"/>
          </a:xfrm>
          <a:prstGeom prst="line">
            <a:avLst/>
          </a:prstGeom>
          <a:noFill/>
          <a:ln w="57150">
            <a:solidFill>
              <a:srgbClr val="FF0000"/>
            </a:solidFill>
            <a:round/>
            <a:headEnd/>
            <a:tailEnd type="triangle" w="med" len="med"/>
          </a:ln>
        </p:spPr>
        <p:txBody>
          <a:bodyPr/>
          <a:lstStyle/>
          <a:p>
            <a:endParaRPr lang="en-US"/>
          </a:p>
        </p:txBody>
      </p:sp>
      <p:sp>
        <p:nvSpPr>
          <p:cNvPr id="143373" name="Line 13"/>
          <p:cNvSpPr>
            <a:spLocks noChangeShapeType="1"/>
          </p:cNvSpPr>
          <p:nvPr/>
        </p:nvSpPr>
        <p:spPr bwMode="auto">
          <a:xfrm flipH="1">
            <a:off x="6781800" y="1828800"/>
            <a:ext cx="76200" cy="1066800"/>
          </a:xfrm>
          <a:prstGeom prst="line">
            <a:avLst/>
          </a:prstGeom>
          <a:noFill/>
          <a:ln w="57150">
            <a:solidFill>
              <a:srgbClr val="FF0000"/>
            </a:solidFill>
            <a:round/>
            <a:headEnd/>
            <a:tailEnd type="triangle" w="med" len="med"/>
          </a:ln>
        </p:spPr>
        <p:txBody>
          <a:bodyPr/>
          <a:lstStyle/>
          <a:p>
            <a:endParaRPr lang="en-US"/>
          </a:p>
        </p:txBody>
      </p:sp>
      <p:sp>
        <p:nvSpPr>
          <p:cNvPr id="143374" name="Line 14"/>
          <p:cNvSpPr>
            <a:spLocks noChangeShapeType="1"/>
          </p:cNvSpPr>
          <p:nvPr/>
        </p:nvSpPr>
        <p:spPr bwMode="auto">
          <a:xfrm flipH="1">
            <a:off x="7391400" y="3124200"/>
            <a:ext cx="533400" cy="152400"/>
          </a:xfrm>
          <a:prstGeom prst="line">
            <a:avLst/>
          </a:prstGeom>
          <a:noFill/>
          <a:ln w="57150">
            <a:solidFill>
              <a:srgbClr val="FF0000"/>
            </a:solidFill>
            <a:round/>
            <a:headEnd/>
            <a:tailEnd type="triangle" w="med" len="med"/>
          </a:ln>
        </p:spPr>
        <p:txBody>
          <a:bodyPr/>
          <a:lstStyle/>
          <a:p>
            <a:endParaRPr lang="en-US"/>
          </a:p>
        </p:txBody>
      </p:sp>
      <p:sp>
        <p:nvSpPr>
          <p:cNvPr id="108549" name="Rectangle 5"/>
          <p:cNvSpPr>
            <a:spLocks noChangeArrowheads="1"/>
          </p:cNvSpPr>
          <p:nvPr/>
        </p:nvSpPr>
        <p:spPr bwMode="auto">
          <a:xfrm>
            <a:off x="381000" y="5232400"/>
            <a:ext cx="4038600" cy="1320800"/>
          </a:xfrm>
          <a:prstGeom prst="rect">
            <a:avLst/>
          </a:prstGeom>
          <a:solidFill>
            <a:srgbClr val="FFFF99"/>
          </a:solidFill>
          <a:ln w="9525" algn="ctr">
            <a:solidFill>
              <a:schemeClr val="tx1"/>
            </a:solidFill>
            <a:miter lim="800000"/>
            <a:headEnd/>
            <a:tailEnd/>
          </a:ln>
        </p:spPr>
        <p:txBody>
          <a:bodyPr wrap="square" lIns="91411" tIns="45705" rIns="91411" bIns="45705">
            <a:spAutoFit/>
          </a:bodyPr>
          <a:lstStyle/>
          <a:p>
            <a:pPr eaLnBrk="0" hangingPunct="0">
              <a:spcBef>
                <a:spcPct val="20000"/>
              </a:spcBef>
            </a:pPr>
            <a:r>
              <a:rPr lang="en-US" sz="2000" b="1" dirty="0">
                <a:solidFill>
                  <a:srgbClr val="FF0000"/>
                </a:solidFill>
              </a:rPr>
              <a:t>Need mechanisms that can focus on an operating region rather than an operating point to tune state management</a:t>
            </a:r>
            <a:endParaRPr lang="en-US" sz="2000" b="1" i="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254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254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4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254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7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3254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3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3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3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33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8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2" grpId="0" animBg="1"/>
      <p:bldP spid="143373" grpId="0" animBg="1"/>
      <p:bldP spid="143374" grpId="0" animBg="1"/>
      <p:bldP spid="108549" grpId="0" animBg="1"/>
    </p:bldLst>
  </p:timing>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8"/>
          <p:cNvSpPr>
            <a:spLocks noGrp="1" noChangeArrowheads="1"/>
          </p:cNvSpPr>
          <p:nvPr>
            <p:ph type="sldNum" sz="quarter" idx="12"/>
          </p:nvPr>
        </p:nvSpPr>
        <p:spPr>
          <a:noFill/>
        </p:spPr>
        <p:txBody>
          <a:bodyPr/>
          <a:lstStyle/>
          <a:p>
            <a:fld id="{6AAF1B96-7D19-4158-9AF5-1B028A96DCC9}" type="slidenum">
              <a:rPr lang="en-US"/>
              <a:pPr/>
              <a:t>254</a:t>
            </a:fld>
            <a:endParaRPr lang="en-US"/>
          </a:p>
        </p:txBody>
      </p:sp>
      <p:pic>
        <p:nvPicPr>
          <p:cNvPr id="44035" name="Picture 4" descr="ftrt"/>
          <p:cNvPicPr>
            <a:picLocks noGrp="1" noChangeAspect="1" noChangeArrowheads="1"/>
          </p:cNvPicPr>
          <p:nvPr>
            <p:ph sz="half" idx="4294967295"/>
          </p:nvPr>
        </p:nvPicPr>
        <p:blipFill>
          <a:blip r:embed="rId3" cstate="print"/>
          <a:srcRect/>
          <a:stretch>
            <a:fillRect/>
          </a:stretch>
        </p:blipFill>
        <p:spPr>
          <a:xfrm>
            <a:off x="3733800" y="577850"/>
            <a:ext cx="5334000" cy="4438650"/>
          </a:xfrm>
          <a:noFill/>
        </p:spPr>
      </p:pic>
      <p:sp>
        <p:nvSpPr>
          <p:cNvPr id="44036" name="Rectangle 2"/>
          <p:cNvSpPr>
            <a:spLocks noChangeArrowheads="1"/>
          </p:cNvSpPr>
          <p:nvPr/>
        </p:nvSpPr>
        <p:spPr bwMode="auto">
          <a:xfrm>
            <a:off x="0" y="47625"/>
            <a:ext cx="9144000" cy="381000"/>
          </a:xfrm>
          <a:prstGeom prst="rect">
            <a:avLst/>
          </a:prstGeom>
          <a:noFill/>
          <a:ln w="9525">
            <a:noFill/>
            <a:miter lim="800000"/>
            <a:headEnd/>
            <a:tailEnd/>
          </a:ln>
        </p:spPr>
        <p:txBody>
          <a:bodyPr lIns="85106" tIns="42552" rIns="85106" bIns="42552" anchor="ctr"/>
          <a:lstStyle/>
          <a:p>
            <a:pPr defTabSz="850900" eaLnBrk="0" hangingPunct="0">
              <a:lnSpc>
                <a:spcPct val="85000"/>
              </a:lnSpc>
            </a:pPr>
            <a:r>
              <a:rPr lang="en-US" sz="2600" b="1" dirty="0" smtClean="0">
                <a:solidFill>
                  <a:srgbClr val="FF3300"/>
                </a:solidFill>
              </a:rPr>
              <a:t>Solution </a:t>
            </a:r>
            <a:r>
              <a:rPr lang="en-US" sz="2600" b="1" dirty="0">
                <a:solidFill>
                  <a:srgbClr val="FF3300"/>
                </a:solidFill>
              </a:rPr>
              <a:t>Approach: TACOMA</a:t>
            </a:r>
          </a:p>
        </p:txBody>
      </p:sp>
      <p:sp>
        <p:nvSpPr>
          <p:cNvPr id="92163" name="Rectangle 3"/>
          <p:cNvSpPr>
            <a:spLocks noGrp="1" noChangeArrowheads="1"/>
          </p:cNvSpPr>
          <p:nvPr>
            <p:ph type="body" sz="half" idx="4294967295"/>
          </p:nvPr>
        </p:nvSpPr>
        <p:spPr>
          <a:xfrm>
            <a:off x="0" y="457200"/>
            <a:ext cx="3886200" cy="4267200"/>
          </a:xfrm>
        </p:spPr>
        <p:txBody>
          <a:bodyPr/>
          <a:lstStyle/>
          <a:p>
            <a:pPr>
              <a:lnSpc>
                <a:spcPct val="90000"/>
              </a:lnSpc>
              <a:spcBef>
                <a:spcPts val="600"/>
              </a:spcBef>
            </a:pPr>
            <a:r>
              <a:rPr lang="en-US" sz="1800" smtClean="0">
                <a:latin typeface="Arial Unicode"/>
              </a:rPr>
              <a:t>Tunable Adaptive COnsistency Management middlewAre (TACOMA)</a:t>
            </a:r>
          </a:p>
          <a:p>
            <a:pPr lvl="1">
              <a:lnSpc>
                <a:spcPct val="90000"/>
              </a:lnSpc>
              <a:spcBef>
                <a:spcPts val="600"/>
              </a:spcBef>
            </a:pPr>
            <a:r>
              <a:rPr lang="en-US" sz="1800" smtClean="0"/>
              <a:t>built on top of the FLARe middleware</a:t>
            </a:r>
          </a:p>
          <a:p>
            <a:pPr lvl="1">
              <a:lnSpc>
                <a:spcPct val="90000"/>
              </a:lnSpc>
              <a:spcBef>
                <a:spcPts val="600"/>
              </a:spcBef>
            </a:pPr>
            <a:r>
              <a:rPr lang="en-US" sz="1800" smtClean="0"/>
              <a:t>configurable consistency management middleware</a:t>
            </a:r>
          </a:p>
          <a:p>
            <a:pPr lvl="2">
              <a:lnSpc>
                <a:spcPct val="90000"/>
              </a:lnSpc>
              <a:spcBef>
                <a:spcPts val="600"/>
              </a:spcBef>
            </a:pPr>
            <a:r>
              <a:rPr lang="en-US" sz="1800" smtClean="0">
                <a:latin typeface="Arial Unicode"/>
              </a:rPr>
              <a:t>resource-aware tuning of application consistency </a:t>
            </a:r>
            <a:r>
              <a:rPr lang="en-US" sz="1800" smtClean="0"/>
              <a:t>–</a:t>
            </a:r>
            <a:r>
              <a:rPr lang="en-US" sz="1800" smtClean="0">
                <a:latin typeface="Arial Unicode"/>
              </a:rPr>
              <a:t> i.e., number of replicas made consistent with the primary replica</a:t>
            </a:r>
          </a:p>
          <a:p>
            <a:pPr lvl="2">
              <a:lnSpc>
                <a:spcPct val="90000"/>
              </a:lnSpc>
              <a:spcBef>
                <a:spcPts val="600"/>
              </a:spcBef>
            </a:pPr>
            <a:r>
              <a:rPr lang="en-US" sz="1800" smtClean="0">
                <a:latin typeface="Arial Unicode"/>
              </a:rPr>
              <a:t>use of different transports to manage consistency </a:t>
            </a:r>
            <a:r>
              <a:rPr lang="en-US" sz="1800" smtClean="0"/>
              <a:t>–</a:t>
            </a:r>
            <a:r>
              <a:rPr lang="en-US" sz="1800" smtClean="0">
                <a:latin typeface="Arial Unicode"/>
              </a:rPr>
              <a:t> e.g., CORBA AMI, DDS </a:t>
            </a:r>
          </a:p>
          <a:p>
            <a:pPr>
              <a:lnSpc>
                <a:spcPct val="90000"/>
              </a:lnSpc>
              <a:spcBef>
                <a:spcPts val="600"/>
              </a:spcBef>
            </a:pPr>
            <a:endParaRPr lang="en-US" sz="2000" smtClean="0"/>
          </a:p>
        </p:txBody>
      </p:sp>
      <p:sp>
        <p:nvSpPr>
          <p:cNvPr id="151560" name="Oval 8"/>
          <p:cNvSpPr>
            <a:spLocks noChangeArrowheads="1"/>
          </p:cNvSpPr>
          <p:nvPr/>
        </p:nvSpPr>
        <p:spPr bwMode="auto">
          <a:xfrm>
            <a:off x="6781800" y="3048000"/>
            <a:ext cx="533400" cy="457200"/>
          </a:xfrm>
          <a:prstGeom prst="ellipse">
            <a:avLst/>
          </a:prstGeom>
          <a:noFill/>
          <a:ln w="57150" algn="ctr">
            <a:solidFill>
              <a:srgbClr val="FF0000"/>
            </a:solidFill>
            <a:round/>
            <a:headEnd/>
            <a:tailEnd/>
          </a:ln>
        </p:spPr>
        <p:txBody>
          <a:bodyPr wrap="none" anchor="ctr"/>
          <a:lstStyle/>
          <a:p>
            <a:endParaRPr lang="en-US"/>
          </a:p>
        </p:txBody>
      </p:sp>
      <p:sp>
        <p:nvSpPr>
          <p:cNvPr id="151561" name="Oval 9"/>
          <p:cNvSpPr>
            <a:spLocks noChangeArrowheads="1"/>
          </p:cNvSpPr>
          <p:nvPr/>
        </p:nvSpPr>
        <p:spPr bwMode="auto">
          <a:xfrm>
            <a:off x="6781800" y="2057400"/>
            <a:ext cx="533400" cy="457200"/>
          </a:xfrm>
          <a:prstGeom prst="ellipse">
            <a:avLst/>
          </a:prstGeom>
          <a:noFill/>
          <a:ln w="57150" algn="ctr">
            <a:solidFill>
              <a:srgbClr val="FF0000"/>
            </a:solidFill>
            <a:round/>
            <a:headEnd/>
            <a:tailEnd/>
          </a:ln>
        </p:spPr>
        <p:txBody>
          <a:bodyPr wrap="none" anchor="ctr"/>
          <a:lstStyle/>
          <a:p>
            <a:endParaRPr lang="en-US"/>
          </a:p>
        </p:txBody>
      </p:sp>
      <p:sp>
        <p:nvSpPr>
          <p:cNvPr id="105475" name="Rectangle 3"/>
          <p:cNvSpPr>
            <a:spLocks noChangeArrowheads="1"/>
          </p:cNvSpPr>
          <p:nvPr/>
        </p:nvSpPr>
        <p:spPr bwMode="auto">
          <a:xfrm>
            <a:off x="-76200" y="4724400"/>
            <a:ext cx="8991600" cy="2514600"/>
          </a:xfrm>
          <a:prstGeom prst="rect">
            <a:avLst/>
          </a:prstGeom>
          <a:noFill/>
          <a:ln w="9525">
            <a:noFill/>
            <a:miter lim="800000"/>
            <a:headEnd/>
            <a:tailEnd/>
          </a:ln>
        </p:spPr>
        <p:txBody>
          <a:bodyPr/>
          <a:lstStyle/>
          <a:p>
            <a:pPr marL="160338" indent="-160338" algn="l" defTabSz="850900" eaLnBrk="0" hangingPunct="0">
              <a:lnSpc>
                <a:spcPct val="80000"/>
              </a:lnSpc>
              <a:spcBef>
                <a:spcPts val="600"/>
              </a:spcBef>
              <a:buClr>
                <a:schemeClr val="tx1"/>
              </a:buClr>
              <a:buFontTx/>
              <a:buChar char="•"/>
            </a:pPr>
            <a:r>
              <a:rPr lang="en-US" sz="1800"/>
              <a:t>Local Resource Manager </a:t>
            </a:r>
            <a:r>
              <a:rPr lang="en-US" sz="1800">
                <a:latin typeface="Arial"/>
              </a:rPr>
              <a:t>–</a:t>
            </a:r>
            <a:r>
              <a:rPr lang="en-US" sz="1800"/>
              <a:t> TACOMA agent</a:t>
            </a:r>
          </a:p>
          <a:p>
            <a:pPr marL="425450" lvl="1" indent="-158750" algn="l" defTabSz="850900" eaLnBrk="0" hangingPunct="0">
              <a:lnSpc>
                <a:spcPct val="80000"/>
              </a:lnSpc>
              <a:spcBef>
                <a:spcPts val="600"/>
              </a:spcBef>
              <a:buClr>
                <a:schemeClr val="tx1"/>
              </a:buClr>
              <a:buFontTx/>
              <a:buChar char="•"/>
            </a:pPr>
            <a:r>
              <a:rPr lang="en-US" sz="1800"/>
              <a:t>added on each processor hosting primary replicas</a:t>
            </a:r>
          </a:p>
          <a:p>
            <a:pPr marL="425450" lvl="1" indent="-158750" algn="l" defTabSz="850900" eaLnBrk="0" hangingPunct="0">
              <a:lnSpc>
                <a:spcPct val="80000"/>
              </a:lnSpc>
              <a:spcBef>
                <a:spcPts val="600"/>
              </a:spcBef>
              <a:buClr>
                <a:schemeClr val="tx1"/>
              </a:buClr>
              <a:buFontTx/>
              <a:buChar char="•"/>
            </a:pPr>
            <a:r>
              <a:rPr lang="en-US" sz="1800"/>
              <a:t>application informs the agent when state changes</a:t>
            </a:r>
          </a:p>
          <a:p>
            <a:pPr marL="425450" lvl="1" indent="-158750" algn="l" defTabSz="850900" eaLnBrk="0" hangingPunct="0">
              <a:lnSpc>
                <a:spcPct val="80000"/>
              </a:lnSpc>
              <a:spcBef>
                <a:spcPts val="600"/>
              </a:spcBef>
              <a:buClr>
                <a:schemeClr val="tx1"/>
              </a:buClr>
              <a:buFontTx/>
              <a:buChar char="•"/>
            </a:pPr>
            <a:r>
              <a:rPr lang="en-US" sz="1800"/>
              <a:t>agents synchronize the state of the backup replicas</a:t>
            </a:r>
          </a:p>
          <a:p>
            <a:pPr marL="692150" lvl="2" indent="-160338" algn="l" defTabSz="850900" eaLnBrk="0" hangingPunct="0">
              <a:lnSpc>
                <a:spcPct val="80000"/>
              </a:lnSpc>
              <a:spcBef>
                <a:spcPts val="600"/>
              </a:spcBef>
              <a:buClr>
                <a:schemeClr val="tx1"/>
              </a:buClr>
              <a:buFontTx/>
              <a:buChar char="•"/>
            </a:pPr>
            <a:r>
              <a:rPr lang="en-US" sz="1800"/>
              <a:t>works with FLARe replication manager to obtain object references</a:t>
            </a:r>
          </a:p>
          <a:p>
            <a:pPr marL="425450" lvl="1" indent="-158750" algn="l" defTabSz="850900" eaLnBrk="0" hangingPunct="0">
              <a:spcBef>
                <a:spcPct val="20000"/>
              </a:spcBef>
              <a:buClr>
                <a:schemeClr val="tx1"/>
              </a:buClr>
              <a:buFontTx/>
              <a:buChar char="•"/>
            </a:pPr>
            <a:endParaRPr 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5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47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0" grpId="0" animBg="1"/>
      <p:bldP spid="151561" grpId="0"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8"/>
          <p:cNvSpPr>
            <a:spLocks noGrp="1" noChangeArrowheads="1"/>
          </p:cNvSpPr>
          <p:nvPr>
            <p:ph type="sldNum" sz="quarter" idx="12"/>
          </p:nvPr>
        </p:nvSpPr>
        <p:spPr>
          <a:noFill/>
        </p:spPr>
        <p:txBody>
          <a:bodyPr/>
          <a:lstStyle/>
          <a:p>
            <a:fld id="{B31737FE-86E5-48EB-8E8B-431174680E36}" type="slidenum">
              <a:rPr lang="en-US"/>
              <a:pPr/>
              <a:t>255</a:t>
            </a:fld>
            <a:endParaRPr lang="en-US"/>
          </a:p>
        </p:txBody>
      </p:sp>
      <p:sp>
        <p:nvSpPr>
          <p:cNvPr id="45059" name="Rectangle 2"/>
          <p:cNvSpPr>
            <a:spLocks noGrp="1" noChangeArrowheads="1"/>
          </p:cNvSpPr>
          <p:nvPr>
            <p:ph type="title" idx="4294967295"/>
          </p:nvPr>
        </p:nvSpPr>
        <p:spPr>
          <a:xfrm>
            <a:off x="685800" y="-77788"/>
            <a:ext cx="7772400" cy="554038"/>
          </a:xfrm>
        </p:spPr>
        <p:txBody>
          <a:bodyPr/>
          <a:lstStyle/>
          <a:p>
            <a:r>
              <a:rPr lang="en-US" sz="2200" dirty="0" smtClean="0"/>
              <a:t>TACOMA: Configurable Consistency Management (1/2)</a:t>
            </a:r>
          </a:p>
        </p:txBody>
      </p:sp>
      <p:sp>
        <p:nvSpPr>
          <p:cNvPr id="105475" name="Rectangle 3"/>
          <p:cNvSpPr>
            <a:spLocks noChangeArrowheads="1"/>
          </p:cNvSpPr>
          <p:nvPr/>
        </p:nvSpPr>
        <p:spPr bwMode="auto">
          <a:xfrm>
            <a:off x="0" y="3505200"/>
            <a:ext cx="9144000" cy="30480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Determine configurable consistency for each application</a:t>
            </a:r>
          </a:p>
          <a:p>
            <a:pPr marL="425450" lvl="1" indent="-158750" algn="l" defTabSz="850900" eaLnBrk="0" hangingPunct="0">
              <a:spcBef>
                <a:spcPct val="20000"/>
              </a:spcBef>
              <a:buClr>
                <a:schemeClr val="tx1"/>
              </a:buClr>
              <a:buFontTx/>
              <a:buChar char="•"/>
            </a:pPr>
            <a:r>
              <a:rPr lang="en-US" sz="2000">
                <a:sym typeface="Symbol" pitchFamily="18" charset="2"/>
              </a:rPr>
              <a:t>to respond to a client within a certain deadline, the state of how many backup replicas can be made consistent with the primary replica by the TACOMA agent?</a:t>
            </a:r>
          </a:p>
          <a:p>
            <a:pPr marL="425450" lvl="1" indent="-158750" algn="l" defTabSz="850900" eaLnBrk="0" hangingPunct="0">
              <a:spcBef>
                <a:spcPct val="20000"/>
              </a:spcBef>
              <a:buClr>
                <a:schemeClr val="tx1"/>
              </a:buClr>
              <a:buFontTx/>
              <a:buChar char="•"/>
            </a:pPr>
            <a:r>
              <a:rPr lang="en-US" sz="2000">
                <a:sym typeface="Symbol" pitchFamily="18" charset="2"/>
              </a:rPr>
              <a:t>Time taken to make one backup replica consistent equals</a:t>
            </a:r>
          </a:p>
          <a:p>
            <a:pPr marL="692150" lvl="2" indent="-160338" algn="l" defTabSz="850900" eaLnBrk="0" hangingPunct="0">
              <a:spcBef>
                <a:spcPct val="20000"/>
              </a:spcBef>
              <a:buClr>
                <a:schemeClr val="tx1"/>
              </a:buClr>
              <a:buFontTx/>
              <a:buChar char="•"/>
            </a:pPr>
            <a:r>
              <a:rPr lang="en-US" sz="2000">
                <a:sym typeface="Symbol" pitchFamily="18" charset="2"/>
              </a:rPr>
              <a:t>the worst case execution time of an update task initiated by the TACOMA agent in the primary replica</a:t>
            </a:r>
          </a:p>
          <a:p>
            <a:pPr marL="425450" lvl="1" indent="-158750" algn="l" defTabSz="850900" eaLnBrk="0" hangingPunct="0">
              <a:spcBef>
                <a:spcPct val="20000"/>
              </a:spcBef>
              <a:buClr>
                <a:schemeClr val="tx1"/>
              </a:buClr>
              <a:buFontTx/>
              <a:buChar char="•"/>
            </a:pPr>
            <a:r>
              <a:rPr lang="en-US" sz="2000">
                <a:sym typeface="Symbol" pitchFamily="18" charset="2"/>
              </a:rPr>
              <a:t>Sum of worst case execution times of update tasks at all backup replicas + processing time at primary replica = client response time</a:t>
            </a:r>
          </a:p>
        </p:txBody>
      </p:sp>
      <p:pic>
        <p:nvPicPr>
          <p:cNvPr id="45061" name="Picture 13" descr="passive-replication"/>
          <p:cNvPicPr>
            <a:picLocks noChangeAspect="1" noChangeArrowheads="1"/>
          </p:cNvPicPr>
          <p:nvPr/>
        </p:nvPicPr>
        <p:blipFill>
          <a:blip r:embed="rId3" cstate="print"/>
          <a:srcRect/>
          <a:stretch>
            <a:fillRect/>
          </a:stretch>
        </p:blipFill>
        <p:spPr bwMode="auto">
          <a:xfrm>
            <a:off x="1524000" y="609600"/>
            <a:ext cx="5867400" cy="2757488"/>
          </a:xfrm>
          <a:prstGeom prst="rect">
            <a:avLst/>
          </a:prstGeom>
          <a:noFill/>
          <a:ln w="9525">
            <a:noFill/>
            <a:miter lim="800000"/>
            <a:headEnd/>
            <a:tailEnd/>
          </a:ln>
        </p:spPr>
      </p:pic>
      <p:sp>
        <p:nvSpPr>
          <p:cNvPr id="212999" name="Oval 7"/>
          <p:cNvSpPr>
            <a:spLocks noChangeArrowheads="1"/>
          </p:cNvSpPr>
          <p:nvPr/>
        </p:nvSpPr>
        <p:spPr bwMode="auto">
          <a:xfrm>
            <a:off x="1066800" y="609600"/>
            <a:ext cx="3276600" cy="2590800"/>
          </a:xfrm>
          <a:prstGeom prst="ellipse">
            <a:avLst/>
          </a:prstGeom>
          <a:noFill/>
          <a:ln w="57150" algn="ctr">
            <a:solidFill>
              <a:srgbClr val="FF0000"/>
            </a:solidFill>
            <a:round/>
            <a:headEnd/>
            <a:tailEnd/>
          </a:ln>
        </p:spPr>
        <p:txBody>
          <a:bodyPr wrap="none" anchor="ctr"/>
          <a:lstStyle/>
          <a:p>
            <a:endParaRPr lang="en-US"/>
          </a:p>
        </p:txBody>
      </p:sp>
      <p:sp>
        <p:nvSpPr>
          <p:cNvPr id="213000" name="Oval 8"/>
          <p:cNvSpPr>
            <a:spLocks noChangeArrowheads="1"/>
          </p:cNvSpPr>
          <p:nvPr/>
        </p:nvSpPr>
        <p:spPr bwMode="auto">
          <a:xfrm>
            <a:off x="2895600" y="762000"/>
            <a:ext cx="2971800" cy="2286000"/>
          </a:xfrm>
          <a:prstGeom prst="ellipse">
            <a:avLst/>
          </a:prstGeom>
          <a:noFill/>
          <a:ln w="57150" algn="ctr">
            <a:solidFill>
              <a:srgbClr val="FF0000"/>
            </a:solidFill>
            <a:round/>
            <a:headEnd/>
            <a:tailEnd/>
          </a:ln>
        </p:spPr>
        <p:txBody>
          <a:bodyPr wrap="none" anchor="ctr"/>
          <a:lstStyle/>
          <a:p>
            <a:endParaRPr lang="en-US"/>
          </a:p>
        </p:txBody>
      </p:sp>
      <p:sp>
        <p:nvSpPr>
          <p:cNvPr id="45066" name="Oval 10"/>
          <p:cNvSpPr>
            <a:spLocks noChangeArrowheads="1"/>
          </p:cNvSpPr>
          <p:nvPr/>
        </p:nvSpPr>
        <p:spPr bwMode="auto">
          <a:xfrm>
            <a:off x="2667000" y="685800"/>
            <a:ext cx="4648200" cy="2209800"/>
          </a:xfrm>
          <a:prstGeom prst="ellipse">
            <a:avLst/>
          </a:prstGeom>
          <a:noFill/>
          <a:ln w="57150" algn="ctr">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47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29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1299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47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30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475">
                                            <p:txEl>
                                              <p:pRg st="4" end="4"/>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13000"/>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45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9" grpId="0" animBg="1"/>
      <p:bldP spid="212999" grpId="1" animBg="1"/>
      <p:bldP spid="213000" grpId="0" animBg="1"/>
      <p:bldP spid="213000" grpId="1" animBg="1"/>
      <p:bldP spid="45066" grpId="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8"/>
          <p:cNvSpPr txBox="1">
            <a:spLocks noGrp="1" noChangeArrowheads="1"/>
          </p:cNvSpPr>
          <p:nvPr/>
        </p:nvSpPr>
        <p:spPr bwMode="auto">
          <a:xfrm>
            <a:off x="6934200" y="6305550"/>
            <a:ext cx="2133600" cy="476250"/>
          </a:xfrm>
          <a:prstGeom prst="rect">
            <a:avLst/>
          </a:prstGeom>
          <a:noFill/>
          <a:ln w="9525">
            <a:noFill/>
            <a:miter lim="800000"/>
            <a:headEnd/>
            <a:tailEnd/>
          </a:ln>
        </p:spPr>
        <p:txBody>
          <a:bodyPr/>
          <a:lstStyle/>
          <a:p>
            <a:pPr algn="r" eaLnBrk="0" hangingPunct="0"/>
            <a:fld id="{9F27EE34-12C2-4052-9B57-2F691FB1B527}" type="slidenum">
              <a:rPr lang="en-US" sz="1400"/>
              <a:pPr algn="r" eaLnBrk="0" hangingPunct="0"/>
              <a:t>256</a:t>
            </a:fld>
            <a:endParaRPr lang="en-US" sz="1400"/>
          </a:p>
        </p:txBody>
      </p:sp>
      <p:sp>
        <p:nvSpPr>
          <p:cNvPr id="167939" name="Rectangle 2"/>
          <p:cNvSpPr>
            <a:spLocks noGrp="1" noChangeArrowheads="1"/>
          </p:cNvSpPr>
          <p:nvPr>
            <p:ph type="title" idx="4294967295"/>
          </p:nvPr>
        </p:nvSpPr>
        <p:spPr>
          <a:xfrm>
            <a:off x="685800" y="-77788"/>
            <a:ext cx="7772400" cy="554038"/>
          </a:xfrm>
        </p:spPr>
        <p:txBody>
          <a:bodyPr/>
          <a:lstStyle/>
          <a:p>
            <a:r>
              <a:rPr lang="en-US" sz="2200" dirty="0" smtClean="0"/>
              <a:t>TACOMA: Configurable Consistency Management (2/2)</a:t>
            </a:r>
          </a:p>
        </p:txBody>
      </p:sp>
      <p:sp>
        <p:nvSpPr>
          <p:cNvPr id="167940" name="Rectangle 3"/>
          <p:cNvSpPr>
            <a:spLocks noChangeArrowheads="1"/>
          </p:cNvSpPr>
          <p:nvPr/>
        </p:nvSpPr>
        <p:spPr bwMode="auto">
          <a:xfrm>
            <a:off x="0" y="3505200"/>
            <a:ext cx="9144000" cy="3048000"/>
          </a:xfrm>
          <a:prstGeom prst="rect">
            <a:avLst/>
          </a:prstGeom>
          <a:noFill/>
          <a:ln w="9525">
            <a:noFill/>
            <a:miter lim="800000"/>
            <a:headEnd/>
            <a:tailEnd/>
          </a:ln>
        </p:spPr>
        <p:txBody>
          <a:bodyPr/>
          <a:lstStyle/>
          <a:p>
            <a:pPr marL="160338" indent="-160338" algn="l" defTabSz="850900" eaLnBrk="0" hangingPunct="0">
              <a:spcBef>
                <a:spcPct val="20000"/>
              </a:spcBef>
              <a:buClr>
                <a:schemeClr val="tx1"/>
              </a:buClr>
              <a:buFontTx/>
              <a:buChar char="•"/>
            </a:pPr>
            <a:r>
              <a:rPr lang="en-US" sz="2000"/>
              <a:t>Determine worst case execution times of update tasks</a:t>
            </a:r>
          </a:p>
          <a:p>
            <a:pPr marL="425450" lvl="1" indent="-158750" algn="l" defTabSz="850900" eaLnBrk="0" hangingPunct="0">
              <a:spcBef>
                <a:spcPct val="20000"/>
              </a:spcBef>
              <a:buClr>
                <a:schemeClr val="tx1"/>
              </a:buClr>
              <a:buFontTx/>
              <a:buChar char="•"/>
            </a:pPr>
            <a:r>
              <a:rPr lang="en-US" sz="2000">
                <a:sym typeface="Symbol" pitchFamily="18" charset="2"/>
              </a:rPr>
              <a:t>use time-demand analysis</a:t>
            </a:r>
          </a:p>
          <a:p>
            <a:pPr marL="160338" indent="-160338" algn="l" defTabSz="850900" eaLnBrk="0" hangingPunct="0">
              <a:spcBef>
                <a:spcPct val="20000"/>
              </a:spcBef>
              <a:buClr>
                <a:schemeClr val="tx1"/>
              </a:buClr>
              <a:buFontTx/>
              <a:buChar char="•"/>
            </a:pPr>
            <a:r>
              <a:rPr lang="en-US" sz="2000"/>
              <a:t>Tunable consistency management</a:t>
            </a:r>
          </a:p>
          <a:p>
            <a:pPr marL="425450" lvl="1" indent="-158750" algn="l" defTabSz="850900" eaLnBrk="0" hangingPunct="0">
              <a:spcBef>
                <a:spcPct val="20000"/>
              </a:spcBef>
              <a:buClr>
                <a:schemeClr val="tx1"/>
              </a:buClr>
              <a:buFontTx/>
              <a:buChar char="•"/>
            </a:pPr>
            <a:r>
              <a:rPr lang="en-US" sz="2000"/>
              <a:t>input </a:t>
            </a:r>
            <a:r>
              <a:rPr lang="en-US" sz="2000" b="1">
                <a:sym typeface="Symbol" pitchFamily="18" charset="2"/>
              </a:rPr>
              <a:t> </a:t>
            </a:r>
            <a:r>
              <a:rPr lang="en-US" sz="2000">
                <a:sym typeface="Symbol" pitchFamily="18" charset="2"/>
              </a:rPr>
              <a:t>available system resources</a:t>
            </a:r>
          </a:p>
          <a:p>
            <a:pPr marL="425450" lvl="1" indent="-158750" algn="l" defTabSz="850900" eaLnBrk="0" hangingPunct="0">
              <a:spcBef>
                <a:spcPct val="20000"/>
              </a:spcBef>
              <a:buClr>
                <a:schemeClr val="tx1"/>
              </a:buClr>
              <a:buFontTx/>
              <a:buChar char="•"/>
            </a:pPr>
            <a:r>
              <a:rPr lang="en-US" sz="2000">
                <a:sym typeface="Symbol" pitchFamily="18" charset="2"/>
              </a:rPr>
              <a:t>control </a:t>
            </a:r>
            <a:r>
              <a:rPr lang="en-US" sz="2000" b="1">
                <a:sym typeface="Symbol" pitchFamily="18" charset="2"/>
              </a:rPr>
              <a:t> </a:t>
            </a:r>
            <a:r>
              <a:rPr lang="en-US" sz="2000">
                <a:sym typeface="Symbol" pitchFamily="18" charset="2"/>
              </a:rPr>
              <a:t>per-application consistency depth</a:t>
            </a:r>
          </a:p>
          <a:p>
            <a:pPr marL="425450" lvl="1" indent="-158750" algn="l" defTabSz="850900" eaLnBrk="0" hangingPunct="0">
              <a:spcBef>
                <a:spcPct val="20000"/>
              </a:spcBef>
              <a:buClr>
                <a:schemeClr val="tx1"/>
              </a:buClr>
              <a:buFontTx/>
              <a:buChar char="•"/>
            </a:pPr>
            <a:r>
              <a:rPr lang="en-US" sz="2000">
                <a:sym typeface="Symbol" pitchFamily="18" charset="2"/>
              </a:rPr>
              <a:t>output </a:t>
            </a:r>
            <a:r>
              <a:rPr lang="en-US" sz="2000" b="1">
                <a:sym typeface="Symbol" pitchFamily="18" charset="2"/>
              </a:rPr>
              <a:t> </a:t>
            </a:r>
            <a:r>
              <a:rPr lang="en-US" sz="2000">
                <a:sym typeface="Symbol" pitchFamily="18" charset="2"/>
              </a:rPr>
              <a:t>desired application performance/reliability</a:t>
            </a:r>
          </a:p>
          <a:p>
            <a:pPr marL="425450" lvl="1" indent="-158750" algn="l" defTabSz="850900" eaLnBrk="0" hangingPunct="0">
              <a:spcBef>
                <a:spcPct val="20000"/>
              </a:spcBef>
              <a:buClr>
                <a:schemeClr val="tx1"/>
              </a:buClr>
              <a:buFontTx/>
              <a:buChar char="•"/>
            </a:pPr>
            <a:r>
              <a:rPr lang="en-US" sz="2000">
                <a:sym typeface="Symbol" pitchFamily="18" charset="2"/>
              </a:rPr>
              <a:t>fairness </a:t>
            </a:r>
            <a:r>
              <a:rPr lang="en-US" b="1">
                <a:sym typeface="Symbol" pitchFamily="18" charset="2"/>
              </a:rPr>
              <a:t> </a:t>
            </a:r>
            <a:r>
              <a:rPr lang="en-US" sz="2000">
                <a:sym typeface="Symbol" pitchFamily="18" charset="2"/>
              </a:rPr>
              <a:t>provide minimum QoS assurances</a:t>
            </a:r>
          </a:p>
          <a:p>
            <a:pPr marL="160338" indent="-160338" algn="l" defTabSz="850900" eaLnBrk="0" hangingPunct="0">
              <a:spcBef>
                <a:spcPct val="20000"/>
              </a:spcBef>
              <a:buClr>
                <a:schemeClr val="tx1"/>
              </a:buClr>
              <a:buFontTx/>
              <a:buChar char="•"/>
            </a:pPr>
            <a:r>
              <a:rPr lang="en-US" sz="2000">
                <a:sym typeface="Symbol" pitchFamily="18" charset="2"/>
              </a:rPr>
              <a:t>Configure TACOMA agents with the consistency depth determined</a:t>
            </a:r>
          </a:p>
        </p:txBody>
      </p:sp>
      <p:pic>
        <p:nvPicPr>
          <p:cNvPr id="167941" name="Picture 13" descr="passive-replication"/>
          <p:cNvPicPr>
            <a:picLocks noChangeAspect="1" noChangeArrowheads="1"/>
          </p:cNvPicPr>
          <p:nvPr/>
        </p:nvPicPr>
        <p:blipFill>
          <a:blip r:embed="rId3" cstate="print"/>
          <a:srcRect/>
          <a:stretch>
            <a:fillRect/>
          </a:stretch>
        </p:blipFill>
        <p:spPr bwMode="auto">
          <a:xfrm>
            <a:off x="1524000" y="609600"/>
            <a:ext cx="5867400" cy="2757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4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94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794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94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794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94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Grp="1" noChangeArrowheads="1"/>
          </p:cNvSpPr>
          <p:nvPr>
            <p:ph type="sldNum" sz="quarter" idx="12"/>
          </p:nvPr>
        </p:nvSpPr>
        <p:spPr>
          <a:noFill/>
        </p:spPr>
        <p:txBody>
          <a:bodyPr/>
          <a:lstStyle/>
          <a:p>
            <a:fld id="{8362337B-3F0C-4757-9437-6329D967C358}" type="slidenum">
              <a:rPr lang="en-US"/>
              <a:pPr/>
              <a:t>257</a:t>
            </a:fld>
            <a:endParaRPr lang="en-US"/>
          </a:p>
        </p:txBody>
      </p:sp>
      <p:sp>
        <p:nvSpPr>
          <p:cNvPr id="47107" name="Rectangle 2"/>
          <p:cNvSpPr>
            <a:spLocks noGrp="1" noChangeArrowheads="1"/>
          </p:cNvSpPr>
          <p:nvPr>
            <p:ph type="title" idx="4294967295"/>
          </p:nvPr>
        </p:nvSpPr>
        <p:spPr/>
        <p:txBody>
          <a:bodyPr/>
          <a:lstStyle/>
          <a:p>
            <a:r>
              <a:rPr lang="en-US" smtClean="0"/>
              <a:t>TACOMA Evaluation Criteria</a:t>
            </a:r>
          </a:p>
        </p:txBody>
      </p:sp>
      <p:sp>
        <p:nvSpPr>
          <p:cNvPr id="47108" name="Rectangle 3"/>
          <p:cNvSpPr>
            <a:spLocks noGrp="1" noChangeArrowheads="1"/>
          </p:cNvSpPr>
          <p:nvPr>
            <p:ph type="body" sz="half" idx="4294967295"/>
          </p:nvPr>
        </p:nvSpPr>
        <p:spPr>
          <a:xfrm>
            <a:off x="152400" y="3810000"/>
            <a:ext cx="8686800" cy="3810000"/>
          </a:xfrm>
        </p:spPr>
        <p:txBody>
          <a:bodyPr/>
          <a:lstStyle/>
          <a:p>
            <a:r>
              <a:rPr lang="en-US" sz="1800" b="1" dirty="0" smtClean="0">
                <a:latin typeface="Arial Unicode"/>
              </a:rPr>
              <a:t>Hypotheses:</a:t>
            </a:r>
            <a:r>
              <a:rPr lang="en-US" sz="1800" dirty="0" smtClean="0">
                <a:latin typeface="Arial Unicode"/>
              </a:rPr>
              <a:t> TACOMA</a:t>
            </a:r>
          </a:p>
          <a:p>
            <a:pPr lvl="1"/>
            <a:r>
              <a:rPr lang="en-US" sz="1800" dirty="0" smtClean="0">
                <a:latin typeface="Arial Unicode"/>
              </a:rPr>
              <a:t>is customizable &amp; can be applied to a wide range of DRE systems</a:t>
            </a:r>
          </a:p>
          <a:p>
            <a:pPr marL="1143000" lvl="2" indent="-228600"/>
            <a:r>
              <a:rPr lang="en-US" sz="1600" dirty="0" smtClean="0">
                <a:latin typeface="Arial Unicode"/>
              </a:rPr>
              <a:t>consistency depth range (1 to number of replicas)</a:t>
            </a:r>
          </a:p>
          <a:p>
            <a:pPr lvl="1"/>
            <a:r>
              <a:rPr lang="en-US" sz="1800" dirty="0" smtClean="0">
                <a:latin typeface="Arial Unicode"/>
              </a:rPr>
              <a:t>utilizes available CPU &amp; network resources in the system efficiently, &amp; provides applications with the required QoS (performance or high availability)</a:t>
            </a:r>
          </a:p>
          <a:p>
            <a:pPr marL="1143000" lvl="2" indent="-228600"/>
            <a:r>
              <a:rPr lang="en-US" sz="1600" dirty="0" smtClean="0">
                <a:latin typeface="Arial Unicode"/>
              </a:rPr>
              <a:t>response times are always met – no deadline misses</a:t>
            </a:r>
          </a:p>
          <a:p>
            <a:pPr lvl="1"/>
            <a:r>
              <a:rPr lang="en-US" sz="1800" dirty="0" smtClean="0">
                <a:latin typeface="Arial Unicode"/>
              </a:rPr>
              <a:t>tunes application replication consistency depth at runtime, as resource availability fluctuates</a:t>
            </a:r>
          </a:p>
          <a:p>
            <a:pPr marL="1143000" lvl="2" indent="-228600"/>
            <a:r>
              <a:rPr lang="en-US" sz="1600" dirty="0" smtClean="0">
                <a:latin typeface="Arial Unicode"/>
              </a:rPr>
              <a:t>consistency depth decreases from MAX (number of replicas) to MIN (1)</a:t>
            </a:r>
          </a:p>
          <a:p>
            <a:pPr lvl="1"/>
            <a:endParaRPr lang="en-US" sz="1800" dirty="0" smtClean="0">
              <a:latin typeface="Arial Unicode"/>
            </a:endParaRPr>
          </a:p>
        </p:txBody>
      </p:sp>
      <p:pic>
        <p:nvPicPr>
          <p:cNvPr id="47109" name="Picture 4" descr="ftrt"/>
          <p:cNvPicPr>
            <a:picLocks noChangeAspect="1" noChangeArrowheads="1"/>
          </p:cNvPicPr>
          <p:nvPr/>
        </p:nvPicPr>
        <p:blipFill>
          <a:blip r:embed="rId3" cstate="print"/>
          <a:srcRect/>
          <a:stretch>
            <a:fillRect/>
          </a:stretch>
        </p:blipFill>
        <p:spPr bwMode="auto">
          <a:xfrm>
            <a:off x="1143000" y="533400"/>
            <a:ext cx="5867400" cy="3341688"/>
          </a:xfrm>
          <a:prstGeom prst="rect">
            <a:avLst/>
          </a:prstGeom>
          <a:noFill/>
          <a:ln w="9525">
            <a:noFill/>
            <a:miter lim="800000"/>
            <a:headEnd/>
            <a:tailEnd/>
          </a:ln>
        </p:spPr>
      </p:pic>
      <p:sp>
        <p:nvSpPr>
          <p:cNvPr id="105475" name="Rectangle 3"/>
          <p:cNvSpPr>
            <a:spLocks noChangeArrowheads="1"/>
          </p:cNvSpPr>
          <p:nvPr/>
        </p:nvSpPr>
        <p:spPr bwMode="auto">
          <a:xfrm>
            <a:off x="0" y="4267200"/>
            <a:ext cx="9144000" cy="2514600"/>
          </a:xfrm>
          <a:prstGeom prst="rect">
            <a:avLst/>
          </a:prstGeom>
          <a:noFill/>
          <a:ln w="9525">
            <a:noFill/>
            <a:miter lim="800000"/>
            <a:headEnd/>
            <a:tailEnd/>
          </a:ln>
        </p:spPr>
        <p:txBody>
          <a:bodyPr/>
          <a:lstStyle/>
          <a:p>
            <a:pPr marL="425450" lvl="1" indent="-158750" algn="l" defTabSz="850900" eaLnBrk="0" hangingPunct="0">
              <a:spcBef>
                <a:spcPct val="20000"/>
              </a:spcBef>
              <a:buClr>
                <a:schemeClr val="tx1"/>
              </a:buClr>
              <a:buFontTx/>
              <a:buChar char="•"/>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54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258</a:t>
            </a:fld>
            <a:endParaRPr lang="en-US" dirty="0"/>
          </a:p>
        </p:txBody>
      </p:sp>
      <p:grpSp>
        <p:nvGrpSpPr>
          <p:cNvPr id="4" name="Group 29"/>
          <p:cNvGrpSpPr/>
          <p:nvPr/>
        </p:nvGrpSpPr>
        <p:grpSpPr>
          <a:xfrm>
            <a:off x="76200" y="762000"/>
            <a:ext cx="1905000" cy="5943600"/>
            <a:chOff x="76200" y="533400"/>
            <a:chExt cx="1905000" cy="6172200"/>
          </a:xfrm>
        </p:grpSpPr>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27" name="Content Placeholder 2"/>
          <p:cNvSpPr txBox="1">
            <a:spLocks/>
          </p:cNvSpPr>
          <p:nvPr/>
        </p:nvSpPr>
        <p:spPr>
          <a:xfrm>
            <a:off x="2895600" y="4038600"/>
            <a:ext cx="5257800" cy="1143000"/>
          </a:xfrm>
          <a:prstGeom prst="rect">
            <a:avLst/>
          </a:prstGeom>
          <a:solidFill>
            <a:schemeClr val="accent6">
              <a:lumMod val="20000"/>
              <a:lumOff val="80000"/>
            </a:schemeClr>
          </a:solidFill>
          <a:ln cap="flat">
            <a:solidFill>
              <a:schemeClr val="tx1"/>
            </a:solidFill>
            <a:round/>
          </a:ln>
        </p:spPr>
        <p:txBody>
          <a:bodyPr/>
          <a:lstStyle/>
          <a:p>
            <a:pPr marL="160338" lvl="0" indent="-160338" algn="l" defTabSz="850900" eaLnBrk="0" hangingPunct="0">
              <a:spcBef>
                <a:spcPct val="20000"/>
              </a:spcBef>
              <a:buClr>
                <a:schemeClr val="tx1"/>
              </a:buClr>
              <a:buFontTx/>
              <a:buChar char="•"/>
            </a:pPr>
            <a:r>
              <a:rPr lang="en-US" sz="2000" dirty="0" smtClean="0">
                <a:solidFill>
                  <a:srgbClr val="FF0000"/>
                </a:solidFill>
              </a:rPr>
              <a:t>End-to-end Reliability of Non-deterministic </a:t>
            </a:r>
            <a:r>
              <a:rPr lang="en-US" sz="2000" dirty="0" err="1" smtClean="0">
                <a:solidFill>
                  <a:srgbClr val="FF0000"/>
                </a:solidFill>
              </a:rPr>
              <a:t>Stateful</a:t>
            </a:r>
            <a:r>
              <a:rPr lang="en-US" sz="2000" dirty="0" smtClean="0">
                <a:solidFill>
                  <a:srgbClr val="FF0000"/>
                </a:solidFill>
              </a:rPr>
              <a:t> Components </a:t>
            </a:r>
          </a:p>
          <a:p>
            <a:pPr marL="617538" lvl="1" indent="-160338" algn="l" defTabSz="850900" eaLnBrk="0" hangingPunct="0">
              <a:spcBef>
                <a:spcPct val="20000"/>
              </a:spcBef>
              <a:buClr>
                <a:schemeClr val="tx1"/>
              </a:buClr>
              <a:buFontTx/>
              <a:buChar char="•"/>
            </a:pPr>
            <a:r>
              <a:rPr lang="en-US" sz="1800" noProof="0" dirty="0" smtClean="0"/>
              <a:t>Address the orphan state problem</a:t>
            </a:r>
            <a:endParaRPr kumimoji="0" lang="en-US" sz="1800" i="0" u="none" strike="noStrike" kern="0" cap="none" spc="0" normalizeH="0" noProof="0" dirty="0" smtClean="0">
              <a:ln>
                <a:noFill/>
              </a:ln>
              <a:solidFill>
                <a:schemeClr val="tx1"/>
              </a:solidFill>
              <a:effectLst/>
              <a:uLnTx/>
              <a:uFillTx/>
              <a:latin typeface="+mn-lt"/>
              <a:ea typeface="+mn-ea"/>
              <a:cs typeface="+mn-cs"/>
            </a:endParaRPr>
          </a:p>
        </p:txBody>
      </p:sp>
      <p:cxnSp>
        <p:nvCxnSpPr>
          <p:cNvPr id="28" name="Straight Connector 27"/>
          <p:cNvCxnSpPr/>
          <p:nvPr/>
        </p:nvCxnSpPr>
        <p:spPr bwMode="auto">
          <a:xfrm rot="5400000" flipH="1" flipV="1">
            <a:off x="1409700" y="4533900"/>
            <a:ext cx="1981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rot="5400000" flipH="1" flipV="1">
            <a:off x="1790700" y="5295900"/>
            <a:ext cx="1219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3" name="Rectangle 2"/>
          <p:cNvSpPr txBox="1">
            <a:spLocks noChangeArrowheads="1"/>
          </p:cNvSpPr>
          <p:nvPr/>
        </p:nvSpPr>
        <p:spPr bwMode="auto">
          <a:xfrm>
            <a:off x="4572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lang="en-US" sz="2800" b="1" kern="0" dirty="0" smtClean="0">
                <a:solidFill>
                  <a:srgbClr val="FF0000"/>
                </a:solidFill>
                <a:latin typeface="+mj-lt"/>
                <a:ea typeface="+mj-ea"/>
              </a:rPr>
              <a:t>Ongoing Work </a:t>
            </a:r>
            <a:r>
              <a:rPr lang="en-US" sz="2800" b="1" kern="0" dirty="0" smtClean="0">
                <a:solidFill>
                  <a:srgbClr val="FF0000"/>
                </a:solidFill>
                <a:latin typeface="+mj-lt"/>
                <a:ea typeface="+mj-ea"/>
              </a:rPr>
              <a:t>(2)</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 </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End-to-end Reliability of </a:t>
            </a:r>
          </a:p>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Non-deterministic </a:t>
            </a:r>
            <a:r>
              <a:rPr kumimoji="0" lang="en-US" sz="2800" b="1" i="0" u="none" strike="noStrike" kern="0" cap="none" spc="0" normalizeH="0" baseline="0" noProof="0" dirty="0" err="1" smtClean="0">
                <a:ln>
                  <a:noFill/>
                </a:ln>
                <a:solidFill>
                  <a:srgbClr val="FF0000"/>
                </a:solidFill>
                <a:effectLst/>
                <a:uLnTx/>
                <a:uFillTx/>
                <a:latin typeface="+mj-lt"/>
                <a:ea typeface="+mj-ea"/>
                <a:cs typeface="Arial" pitchFamily="34" charset="0"/>
              </a:rPr>
              <a:t>Stateful</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 Components</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05550"/>
            <a:ext cx="457200" cy="476250"/>
          </a:xfrm>
        </p:spPr>
        <p:txBody>
          <a:bodyPr/>
          <a:lstStyle/>
          <a:p>
            <a:pPr>
              <a:defRPr/>
            </a:pPr>
            <a:fld id="{E73FCA15-E72E-4EB1-A997-53FA4B52C890}" type="slidenum">
              <a:rPr lang="en-US" smtClean="0"/>
              <a:pPr>
                <a:defRPr/>
              </a:pPr>
              <a:t>259</a:t>
            </a:fld>
            <a:endParaRPr lang="en-US" dirty="0"/>
          </a:p>
        </p:txBody>
      </p:sp>
      <p:sp>
        <p:nvSpPr>
          <p:cNvPr id="3" name="Rectangle 2"/>
          <p:cNvSpPr txBox="1">
            <a:spLocks noChangeArrowheads="1"/>
          </p:cNvSpPr>
          <p:nvPr/>
        </p:nvSpPr>
        <p:spPr bwMode="auto">
          <a:xfrm>
            <a:off x="381000" y="0"/>
            <a:ext cx="85344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Execution</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Semantics &amp; High Availability</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
        <p:nvSpPr>
          <p:cNvPr id="4" name="Content Placeholder 2"/>
          <p:cNvSpPr txBox="1">
            <a:spLocks/>
          </p:cNvSpPr>
          <p:nvPr/>
        </p:nvSpPr>
        <p:spPr bwMode="auto">
          <a:xfrm>
            <a:off x="152400" y="533400"/>
            <a:ext cx="8839200" cy="43434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Execution semantics in distributed systems</a:t>
            </a:r>
          </a:p>
          <a:p>
            <a:pPr marL="461963" lvl="1" indent="-231775" algn="l">
              <a:spcBef>
                <a:spcPct val="20000"/>
              </a:spcBef>
              <a:buClr>
                <a:srgbClr val="CC3300"/>
              </a:buClr>
              <a:buFont typeface="Wingdings" pitchFamily="2" charset="2"/>
              <a:buChar char="§"/>
              <a:defRPr/>
            </a:pPr>
            <a:r>
              <a:rPr lang="en-US" sz="1800" b="1" kern="0" dirty="0" smtClean="0"/>
              <a:t>May-be</a:t>
            </a:r>
            <a:r>
              <a:rPr lang="en-US" sz="1800" kern="0" dirty="0" smtClean="0"/>
              <a:t> – No more than once, not all subcomponents may execute</a:t>
            </a:r>
          </a:p>
          <a:p>
            <a:pPr marL="461963" lvl="1" indent="-231775" algn="l">
              <a:spcBef>
                <a:spcPct val="20000"/>
              </a:spcBef>
              <a:buClr>
                <a:srgbClr val="CC3300"/>
              </a:buClr>
              <a:buFont typeface="Wingdings" pitchFamily="2" charset="2"/>
              <a:buChar char="§"/>
              <a:defRPr/>
            </a:pPr>
            <a:r>
              <a:rPr lang="en-US" sz="1800" b="1" kern="0" dirty="0" smtClean="0"/>
              <a:t>At-most-once</a:t>
            </a:r>
            <a:r>
              <a:rPr lang="en-US" sz="1800" kern="0" dirty="0" smtClean="0"/>
              <a:t> – No more than once, </a:t>
            </a:r>
            <a:r>
              <a:rPr lang="en-US" sz="1800" b="1" kern="0" dirty="0" smtClean="0"/>
              <a:t>all-or-none </a:t>
            </a:r>
            <a:r>
              <a:rPr lang="en-US" sz="1800" kern="0" dirty="0" smtClean="0"/>
              <a:t>of the subcomponents will be executed (</a:t>
            </a:r>
            <a:r>
              <a:rPr lang="en-US" sz="1800" i="1" kern="0" dirty="0" smtClean="0"/>
              <a:t>e.g.,</a:t>
            </a:r>
            <a:r>
              <a:rPr lang="en-US" sz="1800" kern="0" dirty="0" smtClean="0"/>
              <a:t> Transactions)</a:t>
            </a:r>
          </a:p>
          <a:p>
            <a:pPr marL="688975" lvl="2" indent="-225425" algn="l">
              <a:spcBef>
                <a:spcPct val="20000"/>
              </a:spcBef>
              <a:buClr>
                <a:srgbClr val="CC3300"/>
              </a:buClr>
              <a:buFont typeface="Wingdings" pitchFamily="2" charset="2"/>
              <a:buChar char="§"/>
              <a:defRPr/>
            </a:pPr>
            <a:r>
              <a:rPr lang="en-US" sz="1800" kern="0" dirty="0" smtClean="0"/>
              <a:t>Transaction abort decisions are not transparent</a:t>
            </a:r>
          </a:p>
          <a:p>
            <a:pPr marL="461963" lvl="1" indent="-231775" algn="l">
              <a:spcBef>
                <a:spcPct val="20000"/>
              </a:spcBef>
              <a:buClr>
                <a:srgbClr val="CC3300"/>
              </a:buClr>
              <a:buFont typeface="Wingdings" pitchFamily="2" charset="2"/>
              <a:buChar char="§"/>
              <a:defRPr/>
            </a:pPr>
            <a:r>
              <a:rPr lang="en-US" sz="1800" b="1" kern="0" dirty="0" smtClean="0"/>
              <a:t>At-least-once</a:t>
            </a:r>
            <a:r>
              <a:rPr lang="en-US" sz="1800" kern="0" dirty="0" smtClean="0"/>
              <a:t> – All or some subcomponents may execute more than once</a:t>
            </a:r>
          </a:p>
          <a:p>
            <a:pPr marL="688975" lvl="2" indent="-225425" algn="l">
              <a:spcBef>
                <a:spcPct val="20000"/>
              </a:spcBef>
              <a:buClr>
                <a:srgbClr val="CC3300"/>
              </a:buClr>
              <a:buFont typeface="Wingdings" pitchFamily="2" charset="2"/>
              <a:buChar char="§"/>
              <a:defRPr/>
            </a:pPr>
            <a:r>
              <a:rPr lang="en-US" sz="1800" kern="0" dirty="0" smtClean="0"/>
              <a:t>Applicable to </a:t>
            </a:r>
            <a:r>
              <a:rPr lang="en-US" sz="1800" b="1" kern="0" dirty="0" smtClean="0"/>
              <a:t>idempotent</a:t>
            </a:r>
            <a:r>
              <a:rPr lang="en-US" sz="1800" kern="0" dirty="0" smtClean="0"/>
              <a:t> requests only</a:t>
            </a:r>
          </a:p>
          <a:p>
            <a:pPr marL="461963" lvl="1" indent="-231775" algn="l">
              <a:spcBef>
                <a:spcPct val="20000"/>
              </a:spcBef>
              <a:buClr>
                <a:srgbClr val="CC3300"/>
              </a:buClr>
              <a:buFont typeface="Wingdings" pitchFamily="2" charset="2"/>
              <a:buChar char="§"/>
              <a:defRPr/>
            </a:pPr>
            <a:r>
              <a:rPr lang="en-US" sz="1800" b="1" kern="0" dirty="0" smtClean="0"/>
              <a:t>Exactly-once</a:t>
            </a:r>
            <a:r>
              <a:rPr lang="en-US" sz="1800" kern="0" dirty="0" smtClean="0"/>
              <a:t> – All subcomponents execute once &amp; once only</a:t>
            </a:r>
          </a:p>
          <a:p>
            <a:pPr marL="688975" lvl="2" indent="-225425" algn="l">
              <a:spcBef>
                <a:spcPct val="20000"/>
              </a:spcBef>
              <a:buClr>
                <a:srgbClr val="CC3300"/>
              </a:buClr>
              <a:buFont typeface="Wingdings" pitchFamily="2" charset="2"/>
              <a:buChar char="§"/>
              <a:defRPr/>
            </a:pPr>
            <a:r>
              <a:rPr lang="en-US" sz="1800" kern="0" dirty="0" smtClean="0"/>
              <a:t>Enhances perceived availability of the system</a:t>
            </a:r>
          </a:p>
          <a:p>
            <a:pPr marL="225425" indent="-225425" algn="l">
              <a:spcBef>
                <a:spcPct val="20000"/>
              </a:spcBef>
              <a:buClr>
                <a:srgbClr val="CC3300"/>
              </a:buClr>
              <a:buFont typeface="Wingdings" pitchFamily="2" charset="2"/>
              <a:buChar char="§"/>
              <a:defRPr/>
            </a:pPr>
            <a:r>
              <a:rPr lang="en-US" sz="2000" kern="0" dirty="0" smtClean="0"/>
              <a:t>Exactly-once semantics should hold even upon failures</a:t>
            </a:r>
          </a:p>
          <a:p>
            <a:pPr marL="461963" lvl="1" indent="-231775" algn="l">
              <a:spcBef>
                <a:spcPct val="20000"/>
              </a:spcBef>
              <a:buClr>
                <a:srgbClr val="CC3300"/>
              </a:buClr>
              <a:buFont typeface="Wingdings" pitchFamily="2" charset="2"/>
              <a:buChar char="§"/>
              <a:defRPr/>
            </a:pPr>
            <a:r>
              <a:rPr lang="en-US" sz="1800" kern="0" dirty="0" smtClean="0"/>
              <a:t>Equivalent to single fault-free execution</a:t>
            </a:r>
          </a:p>
          <a:p>
            <a:pPr marL="461963" lvl="1" indent="-231775" algn="l">
              <a:spcBef>
                <a:spcPct val="20000"/>
              </a:spcBef>
              <a:buClr>
                <a:srgbClr val="CC3300"/>
              </a:buClr>
              <a:buFont typeface="Wingdings" pitchFamily="2" charset="2"/>
              <a:buChar char="§"/>
              <a:defRPr/>
            </a:pPr>
            <a:r>
              <a:rPr lang="en-US" sz="1800" kern="0" dirty="0" smtClean="0"/>
              <a:t>Roll-forward recovery (replication) may violate exactly-once semantics</a:t>
            </a:r>
          </a:p>
          <a:p>
            <a:pPr marL="688975" lvl="2" indent="-225425" algn="l">
              <a:spcBef>
                <a:spcPct val="20000"/>
              </a:spcBef>
              <a:buClr>
                <a:srgbClr val="CC3300"/>
              </a:buClr>
              <a:buFont typeface="Wingdings" pitchFamily="2" charset="2"/>
              <a:buChar char="§"/>
              <a:defRPr/>
            </a:pPr>
            <a:r>
              <a:rPr lang="en-US" sz="1800" kern="0" dirty="0" smtClean="0"/>
              <a:t>Side-effects of replication must be rectified</a:t>
            </a:r>
          </a:p>
        </p:txBody>
      </p:sp>
      <p:graphicFrame>
        <p:nvGraphicFramePr>
          <p:cNvPr id="5" name="Object 8"/>
          <p:cNvGraphicFramePr>
            <a:graphicFrameLocks noChangeAspect="1"/>
          </p:cNvGraphicFramePr>
          <p:nvPr/>
        </p:nvGraphicFramePr>
        <p:xfrm>
          <a:off x="2133600" y="5245100"/>
          <a:ext cx="838200" cy="698500"/>
        </p:xfrm>
        <a:graphic>
          <a:graphicData uri="http://schemas.openxmlformats.org/presentationml/2006/ole">
            <p:oleObj spid="_x0000_s291841" name="Visio" r:id="rId4" imgW="1585499" imgH="1322962" progId="Visio.Drawing.11">
              <p:embed/>
            </p:oleObj>
          </a:graphicData>
        </a:graphic>
      </p:graphicFrame>
      <p:graphicFrame>
        <p:nvGraphicFramePr>
          <p:cNvPr id="7" name="Object 4"/>
          <p:cNvGraphicFramePr>
            <a:graphicFrameLocks noChangeAspect="1"/>
          </p:cNvGraphicFramePr>
          <p:nvPr/>
        </p:nvGraphicFramePr>
        <p:xfrm>
          <a:off x="3581400" y="5237480"/>
          <a:ext cx="838200" cy="698500"/>
        </p:xfrm>
        <a:graphic>
          <a:graphicData uri="http://schemas.openxmlformats.org/presentationml/2006/ole">
            <p:oleObj spid="_x0000_s291842" name="Visio" r:id="rId5" imgW="1585499" imgH="1322962" progId="Visio.Drawing.11">
              <p:embed/>
            </p:oleObj>
          </a:graphicData>
        </a:graphic>
      </p:graphicFrame>
      <p:graphicFrame>
        <p:nvGraphicFramePr>
          <p:cNvPr id="8" name="Object 5"/>
          <p:cNvGraphicFramePr>
            <a:graphicFrameLocks noChangeAspect="1"/>
          </p:cNvGraphicFramePr>
          <p:nvPr/>
        </p:nvGraphicFramePr>
        <p:xfrm>
          <a:off x="5059680" y="5240020"/>
          <a:ext cx="838200" cy="698500"/>
        </p:xfrm>
        <a:graphic>
          <a:graphicData uri="http://schemas.openxmlformats.org/presentationml/2006/ole">
            <p:oleObj spid="_x0000_s291843" name="Visio" r:id="rId6" imgW="1585499" imgH="1322962" progId="Visio.Drawing.11">
              <p:embed/>
            </p:oleObj>
          </a:graphicData>
        </a:graphic>
      </p:graphicFrame>
      <p:graphicFrame>
        <p:nvGraphicFramePr>
          <p:cNvPr id="9" name="Object 6"/>
          <p:cNvGraphicFramePr>
            <a:graphicFrameLocks noChangeAspect="1"/>
          </p:cNvGraphicFramePr>
          <p:nvPr/>
        </p:nvGraphicFramePr>
        <p:xfrm>
          <a:off x="6515100" y="5245100"/>
          <a:ext cx="838200" cy="698500"/>
        </p:xfrm>
        <a:graphic>
          <a:graphicData uri="http://schemas.openxmlformats.org/presentationml/2006/ole">
            <p:oleObj spid="_x0000_s291844" name="Visio" r:id="rId7" imgW="1585499" imgH="1322962" progId="Visio.Drawing.11">
              <p:embed/>
            </p:oleObj>
          </a:graphicData>
        </a:graphic>
      </p:graphicFrame>
      <p:cxnSp>
        <p:nvCxnSpPr>
          <p:cNvPr id="10" name="Straight Arrow Connector 9"/>
          <p:cNvCxnSpPr/>
          <p:nvPr/>
        </p:nvCxnSpPr>
        <p:spPr bwMode="auto">
          <a:xfrm>
            <a:off x="2903220" y="551942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11" name="Object 7"/>
          <p:cNvGraphicFramePr>
            <a:graphicFrameLocks noChangeAspect="1"/>
          </p:cNvGraphicFramePr>
          <p:nvPr/>
        </p:nvGraphicFramePr>
        <p:xfrm>
          <a:off x="457200" y="5626100"/>
          <a:ext cx="838200" cy="698500"/>
        </p:xfrm>
        <a:graphic>
          <a:graphicData uri="http://schemas.openxmlformats.org/presentationml/2006/ole">
            <p:oleObj spid="_x0000_s291845" name="Visio" r:id="rId8" imgW="1585499" imgH="1322962" progId="Visio.Drawing.11">
              <p:embed/>
            </p:oleObj>
          </a:graphicData>
        </a:graphic>
      </p:graphicFrame>
      <p:cxnSp>
        <p:nvCxnSpPr>
          <p:cNvPr id="12" name="Straight Arrow Connector 11"/>
          <p:cNvCxnSpPr/>
          <p:nvPr/>
        </p:nvCxnSpPr>
        <p:spPr bwMode="auto">
          <a:xfrm flipV="1">
            <a:off x="1228725" y="554990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3" name="Rectangle 12"/>
          <p:cNvSpPr/>
          <p:nvPr/>
        </p:nvSpPr>
        <p:spPr bwMode="auto">
          <a:xfrm>
            <a:off x="6172200" y="5029200"/>
            <a:ext cx="2514600" cy="1150620"/>
          </a:xfrm>
          <a:prstGeom prst="rect">
            <a:avLst/>
          </a:prstGeom>
          <a:solidFill>
            <a:srgbClr val="FF0000">
              <a:alpha val="35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Partial </a:t>
            </a:r>
          </a:p>
          <a:p>
            <a:pPr marL="0" marR="0" indent="0" algn="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execution</a:t>
            </a:r>
          </a:p>
          <a:p>
            <a:pPr marL="0" marR="0" indent="0" algn="r" defTabSz="850900" rtl="0" eaLnBrk="1" fontAlgn="base" latinLnBrk="0" hangingPunct="1">
              <a:lnSpc>
                <a:spcPct val="100000"/>
              </a:lnSpc>
              <a:spcBef>
                <a:spcPct val="0"/>
              </a:spcBef>
              <a:spcAft>
                <a:spcPct val="0"/>
              </a:spcAft>
              <a:buClrTx/>
              <a:buSzTx/>
              <a:buFontTx/>
              <a:buNone/>
              <a:tabLst/>
            </a:pPr>
            <a:r>
              <a:rPr lang="en-US" sz="1400" b="1" dirty="0" smtClean="0"/>
              <a:t>should seem </a:t>
            </a:r>
          </a:p>
          <a:p>
            <a:pPr marL="0" marR="0" indent="0" algn="r" defTabSz="850900" rtl="0" eaLnBrk="1" fontAlgn="base" latinLnBrk="0" hangingPunct="1">
              <a:lnSpc>
                <a:spcPct val="100000"/>
              </a:lnSpc>
              <a:spcBef>
                <a:spcPct val="0"/>
              </a:spcBef>
              <a:spcAft>
                <a:spcPct val="0"/>
              </a:spcAft>
              <a:buClrTx/>
              <a:buSzTx/>
              <a:buFontTx/>
              <a:buNone/>
              <a:tabLst/>
            </a:pPr>
            <a:r>
              <a:rPr lang="en-US" sz="1400" b="1" dirty="0" smtClean="0"/>
              <a:t>like no-op </a:t>
            </a:r>
            <a:br>
              <a:rPr lang="en-US" sz="1400" b="1" dirty="0" smtClean="0"/>
            </a:br>
            <a:r>
              <a:rPr lang="en-US" sz="1400" b="1" dirty="0" smtClean="0"/>
              <a:t>upon recovery</a:t>
            </a:r>
            <a:endParaRPr kumimoji="0" lang="en-US" sz="1400" b="1" i="0" u="none" strike="noStrike" cap="none" normalizeH="0" baseline="0" dirty="0" smtClean="0">
              <a:ln>
                <a:noFill/>
              </a:ln>
              <a:solidFill>
                <a:schemeClr val="tx1"/>
              </a:solidFill>
              <a:effectLst/>
              <a:latin typeface="Arial Unicode"/>
              <a:cs typeface="Arial" pitchFamily="34" charset="0"/>
            </a:endParaRPr>
          </a:p>
        </p:txBody>
      </p:sp>
      <p:sp>
        <p:nvSpPr>
          <p:cNvPr id="14" name="Rectangle 13"/>
          <p:cNvSpPr/>
          <p:nvPr/>
        </p:nvSpPr>
        <p:spPr bwMode="auto">
          <a:xfrm>
            <a:off x="4800600" y="5029200"/>
            <a:ext cx="1371600" cy="1150620"/>
          </a:xfrm>
          <a:prstGeom prst="rect">
            <a:avLst/>
          </a:prstGeom>
          <a:solidFill>
            <a:srgbClr val="FF0000">
              <a:alpha val="35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6" name="TextBox 15"/>
          <p:cNvSpPr txBox="1"/>
          <p:nvPr/>
        </p:nvSpPr>
        <p:spPr>
          <a:xfrm>
            <a:off x="2819400" y="5015230"/>
            <a:ext cx="838200" cy="430887"/>
          </a:xfrm>
          <a:prstGeom prst="rect">
            <a:avLst/>
          </a:prstGeom>
          <a:noFill/>
        </p:spPr>
        <p:txBody>
          <a:bodyPr wrap="square" rtlCol="0">
            <a:spAutoFit/>
          </a:bodyPr>
          <a:lstStyle/>
          <a:p>
            <a:r>
              <a:rPr lang="en-US" sz="1100" b="1" dirty="0" smtClean="0"/>
              <a:t>State Update</a:t>
            </a:r>
            <a:endParaRPr lang="en-US" sz="1100" b="1" dirty="0"/>
          </a:p>
        </p:txBody>
      </p:sp>
      <p:cxnSp>
        <p:nvCxnSpPr>
          <p:cNvPr id="19" name="Straight Arrow Connector 18"/>
          <p:cNvCxnSpPr/>
          <p:nvPr/>
        </p:nvCxnSpPr>
        <p:spPr bwMode="auto">
          <a:xfrm rot="10800000">
            <a:off x="5791200" y="57785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0" name="Straight Arrow Connector 19"/>
          <p:cNvCxnSpPr/>
          <p:nvPr/>
        </p:nvCxnSpPr>
        <p:spPr bwMode="auto">
          <a:xfrm>
            <a:off x="5829300" y="5517832"/>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1" name="Straight Arrow Connector 20"/>
          <p:cNvCxnSpPr/>
          <p:nvPr/>
        </p:nvCxnSpPr>
        <p:spPr bwMode="auto">
          <a:xfrm>
            <a:off x="4389120" y="551942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2" name="Straight Arrow Connector 21"/>
          <p:cNvCxnSpPr/>
          <p:nvPr/>
        </p:nvCxnSpPr>
        <p:spPr bwMode="auto">
          <a:xfrm rot="10800000">
            <a:off x="4343400" y="5776911"/>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23" name="TextBox 22"/>
          <p:cNvSpPr txBox="1"/>
          <p:nvPr/>
        </p:nvSpPr>
        <p:spPr>
          <a:xfrm>
            <a:off x="4267200" y="500888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24" name="TextBox 23"/>
          <p:cNvSpPr txBox="1"/>
          <p:nvPr/>
        </p:nvSpPr>
        <p:spPr>
          <a:xfrm>
            <a:off x="5715000" y="500888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6" name="&quot;No&quot; Symbol 5"/>
          <p:cNvSpPr/>
          <p:nvPr/>
        </p:nvSpPr>
        <p:spPr bwMode="auto">
          <a:xfrm>
            <a:off x="3733800" y="5618480"/>
            <a:ext cx="381000" cy="381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8"/>
          <p:cNvSpPr>
            <a:spLocks noGrp="1" noChangeArrowheads="1"/>
          </p:cNvSpPr>
          <p:nvPr>
            <p:ph type="sldNum" sz="quarter" idx="12"/>
          </p:nvPr>
        </p:nvSpPr>
        <p:spPr>
          <a:noFill/>
        </p:spPr>
        <p:txBody>
          <a:bodyPr/>
          <a:lstStyle/>
          <a:p>
            <a:fld id="{3EC3C7C6-551A-4A9F-9284-5E8D0B7B1CEF}" type="slidenum">
              <a:rPr lang="en-US" smtClean="0"/>
              <a:pPr/>
              <a:t>26</a:t>
            </a:fld>
            <a:endParaRPr lang="en-US" smtClean="0"/>
          </a:p>
        </p:txBody>
      </p:sp>
      <p:sp>
        <p:nvSpPr>
          <p:cNvPr id="33795"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Configuration: Criteria for Fault-tolerance</a:t>
            </a:r>
          </a:p>
        </p:txBody>
      </p:sp>
      <p:sp>
        <p:nvSpPr>
          <p:cNvPr id="18" name="Text Box 2"/>
          <p:cNvSpPr txBox="1">
            <a:spLocks noChangeArrowheads="1"/>
          </p:cNvSpPr>
          <p:nvPr/>
        </p:nvSpPr>
        <p:spPr bwMode="auto">
          <a:xfrm>
            <a:off x="0" y="565150"/>
            <a:ext cx="8610600" cy="18161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b="1" dirty="0" smtClean="0">
                <a:latin typeface="+mn-lt"/>
              </a:rPr>
              <a:t>Configuration </a:t>
            </a:r>
            <a:r>
              <a:rPr lang="en-US" sz="2000" b="1" dirty="0">
                <a:latin typeface="+mn-lt"/>
              </a:rPr>
              <a:t>of RT-FT Middleware</a:t>
            </a:r>
          </a:p>
          <a:p>
            <a:pPr marL="631825" lvl="1" indent="-174625" algn="l" eaLnBrk="0" hangingPunct="0">
              <a:spcBef>
                <a:spcPct val="30000"/>
              </a:spcBef>
              <a:buFontTx/>
              <a:buChar char="•"/>
              <a:defRPr/>
            </a:pPr>
            <a:r>
              <a:rPr lang="en-US" sz="2000" dirty="0">
                <a:latin typeface="+mn-lt"/>
              </a:rPr>
              <a:t>Install &amp; configure fault detectors that periodically monitor liveness on each processor</a:t>
            </a:r>
          </a:p>
          <a:p>
            <a:pPr marL="631825" lvl="1" indent="-174625" algn="l" eaLnBrk="0" hangingPunct="0">
              <a:spcBef>
                <a:spcPct val="30000"/>
              </a:spcBef>
              <a:buFontTx/>
              <a:buChar char="•"/>
              <a:defRPr/>
            </a:pPr>
            <a:r>
              <a:rPr lang="en-US" sz="2000" dirty="0">
                <a:latin typeface="+mn-lt"/>
              </a:rPr>
              <a:t>register all the applications, their replicas, &amp; fault detectors  with a replication manager to provide group membership management</a:t>
            </a:r>
          </a:p>
        </p:txBody>
      </p:sp>
      <p:pic>
        <p:nvPicPr>
          <p:cNvPr id="33797" name="Picture 3"/>
          <p:cNvPicPr>
            <a:picLocks noChangeAspect="1" noChangeArrowheads="1"/>
          </p:cNvPicPr>
          <p:nvPr/>
        </p:nvPicPr>
        <p:blipFill>
          <a:blip r:embed="rId3" cstate="print"/>
          <a:srcRect/>
          <a:stretch>
            <a:fillRect/>
          </a:stretch>
        </p:blipFill>
        <p:spPr bwMode="auto">
          <a:xfrm>
            <a:off x="3048000" y="3867150"/>
            <a:ext cx="6096000" cy="2990850"/>
          </a:xfrm>
          <a:prstGeom prst="rect">
            <a:avLst/>
          </a:prstGeom>
          <a:noFill/>
          <a:ln w="38100" algn="ctr">
            <a:noFill/>
            <a:miter lim="800000"/>
            <a:headEnd/>
            <a:tailEnd/>
          </a:ln>
        </p:spPr>
      </p:pic>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305550"/>
            <a:ext cx="685800" cy="476250"/>
          </a:xfrm>
        </p:spPr>
        <p:txBody>
          <a:bodyPr/>
          <a:lstStyle/>
          <a:p>
            <a:pPr>
              <a:defRPr/>
            </a:pPr>
            <a:fld id="{E73FCA15-E72E-4EB1-A997-53FA4B52C890}" type="slidenum">
              <a:rPr lang="en-US" smtClean="0"/>
              <a:pPr>
                <a:defRPr/>
              </a:pPr>
              <a:t>260</a:t>
            </a:fld>
            <a:endParaRPr lang="en-US" dirty="0"/>
          </a:p>
        </p:txBody>
      </p:sp>
      <p:sp>
        <p:nvSpPr>
          <p:cNvPr id="3" name="Rectangle 2"/>
          <p:cNvSpPr txBox="1">
            <a:spLocks noChangeArrowheads="1"/>
          </p:cNvSpPr>
          <p:nvPr/>
        </p:nvSpPr>
        <p:spPr bwMode="auto">
          <a:xfrm>
            <a:off x="0" y="0"/>
            <a:ext cx="91440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Exactly-once Semantics,</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Failures, &amp; Determinism</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pic>
        <p:nvPicPr>
          <p:cNvPr id="199689" name="Picture 9"/>
          <p:cNvPicPr>
            <a:picLocks noChangeAspect="1" noChangeArrowheads="1"/>
          </p:cNvPicPr>
          <p:nvPr/>
        </p:nvPicPr>
        <p:blipFill>
          <a:blip r:embed="rId3" cstate="print"/>
          <a:srcRect/>
          <a:stretch>
            <a:fillRect/>
          </a:stretch>
        </p:blipFill>
        <p:spPr bwMode="auto">
          <a:xfrm>
            <a:off x="76200" y="3505200"/>
            <a:ext cx="5593257" cy="2516456"/>
          </a:xfrm>
          <a:prstGeom prst="rect">
            <a:avLst/>
          </a:prstGeom>
          <a:noFill/>
          <a:ln w="9525">
            <a:noFill/>
            <a:miter lim="800000"/>
            <a:headEnd/>
            <a:tailEnd/>
          </a:ln>
        </p:spPr>
      </p:pic>
      <p:sp>
        <p:nvSpPr>
          <p:cNvPr id="36" name="Rectangular Callout 35"/>
          <p:cNvSpPr/>
          <p:nvPr/>
        </p:nvSpPr>
        <p:spPr bwMode="auto">
          <a:xfrm>
            <a:off x="3505200" y="6111766"/>
            <a:ext cx="2286000" cy="685800"/>
          </a:xfrm>
          <a:prstGeom prst="wedgeRectCallout">
            <a:avLst>
              <a:gd name="adj1" fmla="val -84092"/>
              <a:gd name="adj2" fmla="val -10504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Orphan request &amp; orphan state</a:t>
            </a:r>
          </a:p>
        </p:txBody>
      </p:sp>
      <p:pic>
        <p:nvPicPr>
          <p:cNvPr id="9" name="Picture 8"/>
          <p:cNvPicPr>
            <a:picLocks noChangeAspect="1" noChangeArrowheads="1"/>
          </p:cNvPicPr>
          <p:nvPr/>
        </p:nvPicPr>
        <p:blipFill>
          <a:blip r:embed="rId4" cstate="print"/>
          <a:srcRect/>
          <a:stretch>
            <a:fillRect/>
          </a:stretch>
        </p:blipFill>
        <p:spPr bwMode="auto">
          <a:xfrm>
            <a:off x="76200" y="533400"/>
            <a:ext cx="5601976" cy="2438400"/>
          </a:xfrm>
          <a:prstGeom prst="rect">
            <a:avLst/>
          </a:prstGeom>
          <a:noFill/>
          <a:ln w="9525">
            <a:noFill/>
            <a:miter lim="800000"/>
            <a:headEnd/>
            <a:tailEnd/>
          </a:ln>
        </p:spPr>
      </p:pic>
      <p:sp>
        <p:nvSpPr>
          <p:cNvPr id="10" name="Rectangular Callout 9"/>
          <p:cNvSpPr/>
          <p:nvPr/>
        </p:nvSpPr>
        <p:spPr bwMode="auto">
          <a:xfrm>
            <a:off x="5943600" y="2209800"/>
            <a:ext cx="2514600" cy="914400"/>
          </a:xfrm>
          <a:prstGeom prst="wedgeRectCallout">
            <a:avLst>
              <a:gd name="adj1" fmla="val -124265"/>
              <a:gd name="adj2" fmla="val -36411"/>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Caching of </a:t>
            </a:r>
          </a:p>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request/reply </a:t>
            </a:r>
          </a:p>
          <a:p>
            <a:pPr marL="0" marR="0" indent="0" defTabSz="850900" rtl="0" eaLnBrk="1" fontAlgn="base" latinLnBrk="0" hangingPunct="1">
              <a:lnSpc>
                <a:spcPct val="100000"/>
              </a:lnSpc>
              <a:spcBef>
                <a:spcPct val="0"/>
              </a:spcBef>
              <a:spcAft>
                <a:spcPct val="0"/>
              </a:spcAft>
              <a:buClrTx/>
              <a:buSzTx/>
              <a:buFontTx/>
              <a:buNone/>
              <a:tabLst/>
            </a:pPr>
            <a:r>
              <a:rPr lang="en-US" sz="1800" b="1" dirty="0" smtClean="0"/>
              <a:t>rectifies the  problem</a:t>
            </a:r>
            <a:endParaRPr kumimoji="0" lang="en-US" sz="1800" b="1" i="0" u="none" strike="noStrike" cap="none" normalizeH="0" baseline="0" dirty="0" smtClean="0">
              <a:ln>
                <a:noFill/>
              </a:ln>
              <a:solidFill>
                <a:schemeClr val="tx1"/>
              </a:solidFill>
              <a:effectLst/>
              <a:latin typeface="Arial Unicode"/>
              <a:cs typeface="Arial" pitchFamily="34" charset="0"/>
            </a:endParaRPr>
          </a:p>
        </p:txBody>
      </p:sp>
      <p:sp>
        <p:nvSpPr>
          <p:cNvPr id="11" name="Content Placeholder 70"/>
          <p:cNvSpPr txBox="1">
            <a:spLocks/>
          </p:cNvSpPr>
          <p:nvPr/>
        </p:nvSpPr>
        <p:spPr>
          <a:xfrm>
            <a:off x="5638800" y="762000"/>
            <a:ext cx="3429000" cy="1219200"/>
          </a:xfrm>
          <a:prstGeom prst="rect">
            <a:avLst/>
          </a:prstGeom>
        </p:spPr>
        <p:txBody>
          <a:bodyPr/>
          <a:lstStyle/>
          <a:p>
            <a:pPr marL="160338" marR="0" lvl="0" indent="-160338" algn="l" defTabSz="850900" rtl="0" eaLnBrk="0" fontAlgn="base" latinLnBrk="0" hangingPunct="0">
              <a:lnSpc>
                <a:spcPct val="100000"/>
              </a:lnSpc>
              <a:spcBef>
                <a:spcPct val="20000"/>
              </a:spcBef>
              <a:spcAft>
                <a:spcPct val="0"/>
              </a:spcAft>
              <a:buClr>
                <a:srgbClr val="C00000"/>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Deterministic component A</a:t>
            </a:r>
          </a:p>
          <a:p>
            <a:pPr marL="425450" marR="0" lvl="1" indent="-158750" algn="l" defTabSz="850900" rtl="0" eaLnBrk="0" fontAlgn="base" latinLnBrk="0" hangingPunct="0">
              <a:lnSpc>
                <a:spcPct val="100000"/>
              </a:lnSpc>
              <a:spcBef>
                <a:spcPct val="20000"/>
              </a:spcBef>
              <a:spcAft>
                <a:spcPct val="0"/>
              </a:spcAft>
              <a:buClr>
                <a:srgbClr val="C00000"/>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cs typeface="+mn-cs"/>
              </a:rPr>
              <a:t>Caching</a:t>
            </a:r>
            <a:r>
              <a:rPr kumimoji="0" lang="en-US" sz="1800" b="0" i="0" u="none" strike="noStrike" kern="0" cap="none" spc="0" normalizeH="0" noProof="0" dirty="0" smtClean="0">
                <a:ln>
                  <a:noFill/>
                </a:ln>
                <a:solidFill>
                  <a:schemeClr val="tx1"/>
                </a:solidFill>
                <a:effectLst/>
                <a:uLnTx/>
                <a:uFillTx/>
                <a:latin typeface="+mn-lt"/>
                <a:cs typeface="+mn-cs"/>
              </a:rPr>
              <a:t> of request/reply at component B is sufficient</a:t>
            </a:r>
            <a:endParaRPr kumimoji="0" lang="en-US" sz="1800" b="0" i="0" u="none" strike="noStrike" kern="0" cap="none" spc="0" normalizeH="0" baseline="0" noProof="0" dirty="0" smtClean="0">
              <a:ln>
                <a:noFill/>
              </a:ln>
              <a:solidFill>
                <a:schemeClr val="tx1"/>
              </a:solidFill>
              <a:effectLst/>
              <a:uLnTx/>
              <a:uFillTx/>
              <a:latin typeface="+mn-lt"/>
              <a:cs typeface="+mn-cs"/>
            </a:endParaRPr>
          </a:p>
        </p:txBody>
      </p:sp>
      <p:sp>
        <p:nvSpPr>
          <p:cNvPr id="12" name="Content Placeholder 70"/>
          <p:cNvSpPr txBox="1">
            <a:spLocks/>
          </p:cNvSpPr>
          <p:nvPr/>
        </p:nvSpPr>
        <p:spPr>
          <a:xfrm>
            <a:off x="5715000" y="3352800"/>
            <a:ext cx="3429000" cy="3429000"/>
          </a:xfrm>
          <a:prstGeom prst="rect">
            <a:avLst/>
          </a:prstGeom>
        </p:spPr>
        <p:txBody>
          <a:bodyPr/>
          <a:lstStyle/>
          <a:p>
            <a:pPr marL="160338" lvl="0" indent="-160338" algn="l" defTabSz="850900" eaLnBrk="0" hangingPunct="0">
              <a:spcBef>
                <a:spcPct val="20000"/>
              </a:spcBef>
              <a:buClr>
                <a:srgbClr val="C00000"/>
              </a:buClr>
              <a:buFont typeface="Wingdings" pitchFamily="2" charset="2"/>
              <a:buChar char="§"/>
            </a:pPr>
            <a:r>
              <a:rPr lang="en-US" sz="2000" kern="0" dirty="0" smtClean="0"/>
              <a:t>Non-deterministic component A</a:t>
            </a:r>
          </a:p>
          <a:p>
            <a:pPr marL="160338" lvl="0" indent="-160338" algn="l" defTabSz="850900" eaLnBrk="0" hangingPunct="0">
              <a:spcBef>
                <a:spcPct val="20000"/>
              </a:spcBef>
              <a:buClr>
                <a:srgbClr val="C00000"/>
              </a:buClr>
              <a:buFont typeface="Wingdings" pitchFamily="2" charset="2"/>
              <a:buChar char="§"/>
            </a:pPr>
            <a:r>
              <a:rPr lang="en-US" sz="2000" kern="0" dirty="0" smtClean="0"/>
              <a:t>Two possibilities upon failover</a:t>
            </a:r>
          </a:p>
          <a:p>
            <a:pPr marL="609600" lvl="1" indent="-342900" algn="l" defTabSz="850900" eaLnBrk="0" hangingPunct="0">
              <a:spcBef>
                <a:spcPct val="20000"/>
              </a:spcBef>
              <a:buClr>
                <a:srgbClr val="C00000"/>
              </a:buClr>
              <a:buFont typeface="+mj-lt"/>
              <a:buAutoNum type="arabicPeriod"/>
              <a:defRPr/>
            </a:pPr>
            <a:r>
              <a:rPr lang="en-US" sz="1800" kern="0" dirty="0" smtClean="0"/>
              <a:t>No invocation</a:t>
            </a:r>
          </a:p>
          <a:p>
            <a:pPr marL="609600" lvl="1" indent="-342900" algn="l" defTabSz="850900" eaLnBrk="0" hangingPunct="0">
              <a:spcBef>
                <a:spcPct val="20000"/>
              </a:spcBef>
              <a:buClr>
                <a:srgbClr val="C00000"/>
              </a:buClr>
              <a:buFont typeface="+mj-lt"/>
              <a:buAutoNum type="arabicPeriod"/>
              <a:defRPr/>
            </a:pPr>
            <a:r>
              <a:rPr lang="en-US" sz="1800" kern="0" dirty="0" smtClean="0"/>
              <a:t>Different invocation</a:t>
            </a:r>
          </a:p>
          <a:p>
            <a:pPr marL="160338" lvl="0" indent="-160338" algn="l" defTabSz="850900" eaLnBrk="0" hangingPunct="0">
              <a:spcBef>
                <a:spcPct val="20000"/>
              </a:spcBef>
              <a:buClr>
                <a:srgbClr val="C00000"/>
              </a:buClr>
              <a:buFont typeface="Wingdings" pitchFamily="2" charset="2"/>
              <a:buChar char="§"/>
            </a:pPr>
            <a:r>
              <a:rPr lang="en-US" sz="2000" kern="0" dirty="0" smtClean="0"/>
              <a:t>Caching of request/reply does not help</a:t>
            </a:r>
          </a:p>
          <a:p>
            <a:pPr marL="617538" lvl="1" indent="-160338" algn="l" defTabSz="850900" eaLnBrk="0" hangingPunct="0">
              <a:spcBef>
                <a:spcPct val="20000"/>
              </a:spcBef>
              <a:buClr>
                <a:srgbClr val="C00000"/>
              </a:buClr>
              <a:buFont typeface="Wingdings" pitchFamily="2" charset="2"/>
              <a:buChar char="§"/>
            </a:pPr>
            <a:r>
              <a:rPr lang="en-US" sz="1800" kern="0" dirty="0" smtClean="0"/>
              <a:t>Non-deterministic code must re-execute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96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 grpId="0" animBg="1"/>
      <p:bldP spid="12" grpId="0" uiExpand="1" build="allAtOnce"/>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261</a:t>
            </a:fld>
            <a:endParaRPr lang="en-US" dirty="0"/>
          </a:p>
        </p:txBody>
      </p:sp>
      <p:sp>
        <p:nvSpPr>
          <p:cNvPr id="3" name="Rectangle 8"/>
          <p:cNvSpPr txBox="1">
            <a:spLocks noChangeArrowheads="1"/>
          </p:cNvSpPr>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030CB0-9958-40CA-AA48-D84AF7C12636}" type="slidenum">
              <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261</a:t>
            </a:fld>
            <a:endPar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endParaRPr>
          </a:p>
        </p:txBody>
      </p:sp>
      <p:sp>
        <p:nvSpPr>
          <p:cNvPr id="4" name="Rectangle 2"/>
          <p:cNvSpPr txBox="1">
            <a:spLocks noChangeArrowheads="1"/>
          </p:cNvSpPr>
          <p:nvPr/>
        </p:nvSpPr>
        <p:spPr bwMode="auto">
          <a:xfrm>
            <a:off x="1143000" y="-77788"/>
            <a:ext cx="7010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FF3300"/>
                </a:solidFill>
                <a:effectLst/>
                <a:uLnTx/>
                <a:uFillTx/>
                <a:latin typeface="+mj-lt"/>
                <a:ea typeface="+mj-ea"/>
                <a:cs typeface="+mj-cs"/>
              </a:rPr>
              <a:t>Related Research: End-to-end</a:t>
            </a:r>
            <a:r>
              <a:rPr kumimoji="0" lang="en-US" sz="2600" b="1" i="0" u="none" strike="noStrike" kern="0" cap="none" spc="0" normalizeH="0" noProof="0" dirty="0" smtClean="0">
                <a:ln>
                  <a:noFill/>
                </a:ln>
                <a:solidFill>
                  <a:srgbClr val="FF3300"/>
                </a:solidFill>
                <a:effectLst/>
                <a:uLnTx/>
                <a:uFillTx/>
                <a:latin typeface="+mj-lt"/>
                <a:ea typeface="+mj-ea"/>
                <a:cs typeface="+mj-cs"/>
              </a:rPr>
              <a:t> Reliability</a:t>
            </a:r>
            <a:r>
              <a:rPr kumimoji="0" lang="en-US" sz="2600" b="1" i="0" u="none" strike="noStrike" kern="0" cap="none" spc="0" normalizeH="0" baseline="0" noProof="0" dirty="0" smtClean="0">
                <a:ln>
                  <a:noFill/>
                </a:ln>
                <a:solidFill>
                  <a:srgbClr val="FF3300"/>
                </a:solidFill>
                <a:effectLst/>
                <a:uLnTx/>
                <a:uFillTx/>
                <a:latin typeface="+mj-lt"/>
                <a:ea typeface="+mj-ea"/>
                <a:cs typeface="+mj-cs"/>
              </a:rPr>
              <a:t> </a:t>
            </a:r>
          </a:p>
        </p:txBody>
      </p:sp>
      <p:graphicFrame>
        <p:nvGraphicFramePr>
          <p:cNvPr id="5" name="Group 21"/>
          <p:cNvGraphicFramePr>
            <a:graphicFrameLocks/>
          </p:cNvGraphicFramePr>
          <p:nvPr/>
        </p:nvGraphicFramePr>
        <p:xfrm>
          <a:off x="128588" y="512763"/>
          <a:ext cx="8880475" cy="6256020"/>
        </p:xfrm>
        <a:graphic>
          <a:graphicData uri="http://schemas.openxmlformats.org/drawingml/2006/table">
            <a:tbl>
              <a:tblPr/>
              <a:tblGrid>
                <a:gridCol w="1624012"/>
                <a:gridCol w="72564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 (</a:t>
                      </a:r>
                      <a:r>
                        <a:rPr kumimoji="0" lang="en-US" sz="1500" b="1" i="0" u="none" strike="noStrike" cap="none" normalizeH="0" baseline="0" dirty="0" err="1" smtClean="0">
                          <a:ln>
                            <a:noFill/>
                          </a:ln>
                          <a:solidFill>
                            <a:srgbClr val="FFFFFF"/>
                          </a:solidFill>
                          <a:effectLst/>
                          <a:latin typeface="Arial" pitchFamily="34" charset="0"/>
                          <a:cs typeface="Arial" pitchFamily="34" charset="0"/>
                        </a:rPr>
                        <a:t>QoS</a:t>
                      </a:r>
                      <a:r>
                        <a:rPr kumimoji="0" lang="en-US" sz="1500" b="1" i="0" u="none" strike="noStrike" cap="none" normalizeH="0" baseline="0" dirty="0" smtClean="0">
                          <a:ln>
                            <a:noFill/>
                          </a:ln>
                          <a:solidFill>
                            <a:srgbClr val="FFFFFF"/>
                          </a:solidFill>
                          <a:effectLst/>
                          <a:latin typeface="Arial" pitchFamily="34" charset="0"/>
                          <a:cs typeface="Arial" pitchFamily="34" charset="0"/>
                        </a:rPr>
                        <a:t> &amp; FT Modeling)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3447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kern="1200" baseline="0" dirty="0" smtClean="0">
                          <a:solidFill>
                            <a:schemeClr val="tx1"/>
                          </a:solidFill>
                          <a:latin typeface="+mn-lt"/>
                          <a:ea typeface="+mn-ea"/>
                          <a:cs typeface="+mn-cs"/>
                        </a:rPr>
                        <a:t>Integrated transaction &amp; replication</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Reconciling Replication &amp; Transactions for the End-to-End Reliability of CORBA Applications </a:t>
                      </a:r>
                      <a:r>
                        <a:rPr lang="en-US" sz="1800" kern="1200" baseline="0" dirty="0" smtClean="0">
                          <a:solidFill>
                            <a:schemeClr val="tx1"/>
                          </a:solidFill>
                          <a:latin typeface="+mn-lt"/>
                          <a:ea typeface="+mn-ea"/>
                          <a:cs typeface="+mn-cs"/>
                        </a:rPr>
                        <a:t>by P. </a:t>
                      </a:r>
                      <a:r>
                        <a:rPr lang="en-US" sz="1800" kern="1200" baseline="0" dirty="0" err="1" smtClean="0">
                          <a:solidFill>
                            <a:schemeClr val="tx1"/>
                          </a:solidFill>
                          <a:latin typeface="+mn-lt"/>
                          <a:ea typeface="+mn-ea"/>
                          <a:cs typeface="+mn-cs"/>
                        </a:rPr>
                        <a:t>Felber</a:t>
                      </a:r>
                      <a:r>
                        <a:rPr lang="en-US" sz="1800" kern="1200" baseline="0" dirty="0" smtClean="0">
                          <a:solidFill>
                            <a:schemeClr val="tx1"/>
                          </a:solidFill>
                          <a:latin typeface="+mn-lt"/>
                          <a:ea typeface="+mn-ea"/>
                          <a:cs typeface="+mn-cs"/>
                        </a:rPr>
                        <a:t> &amp; P. </a:t>
                      </a:r>
                      <a:r>
                        <a:rPr lang="en-US" sz="1800" kern="1200" baseline="0" dirty="0" err="1" smtClean="0">
                          <a:solidFill>
                            <a:schemeClr val="tx1"/>
                          </a:solidFill>
                          <a:latin typeface="+mn-lt"/>
                          <a:ea typeface="+mn-ea"/>
                          <a:cs typeface="+mn-cs"/>
                        </a:rPr>
                        <a:t>Narasimhan</a:t>
                      </a:r>
                      <a:endParaRPr lang="en-US" sz="1800" i="1"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Transactional Exactly-Once</a:t>
                      </a:r>
                      <a:r>
                        <a:rPr lang="en-US" sz="1800" kern="1200" baseline="0" dirty="0" smtClean="0">
                          <a:solidFill>
                            <a:schemeClr val="tx1"/>
                          </a:solidFill>
                          <a:latin typeface="+mn-lt"/>
                          <a:ea typeface="+mn-ea"/>
                          <a:cs typeface="+mn-cs"/>
                        </a:rPr>
                        <a:t> by S. </a:t>
                      </a:r>
                      <a:r>
                        <a:rPr lang="en-US" sz="1800" kern="1200" baseline="0" dirty="0" err="1" smtClean="0">
                          <a:solidFill>
                            <a:schemeClr val="tx1"/>
                          </a:solidFill>
                          <a:latin typeface="+mn-lt"/>
                          <a:ea typeface="+mn-ea"/>
                          <a:cs typeface="+mn-cs"/>
                        </a:rPr>
                        <a:t>Frølund</a:t>
                      </a:r>
                      <a:r>
                        <a:rPr lang="en-US" sz="1800" kern="1200" baseline="0" dirty="0" smtClean="0">
                          <a:solidFill>
                            <a:schemeClr val="tx1"/>
                          </a:solidFill>
                          <a:latin typeface="+mn-lt"/>
                          <a:ea typeface="+mn-ea"/>
                          <a:cs typeface="+mn-cs"/>
                        </a:rPr>
                        <a:t> &amp; R. </a:t>
                      </a:r>
                      <a:r>
                        <a:rPr lang="en-US" sz="1800" kern="1200" baseline="0" dirty="0" err="1" smtClean="0">
                          <a:solidFill>
                            <a:schemeClr val="tx1"/>
                          </a:solidFill>
                          <a:latin typeface="+mn-lt"/>
                          <a:ea typeface="+mn-ea"/>
                          <a:cs typeface="+mn-cs"/>
                        </a:rPr>
                        <a:t>Guerraoui</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ITRA: Inter-Tier Relationship Architecture for End-to-end </a:t>
                      </a:r>
                      <a:r>
                        <a:rPr lang="en-US" sz="1800" i="1" kern="1200" baseline="0" dirty="0" err="1" smtClean="0">
                          <a:solidFill>
                            <a:schemeClr val="tx1"/>
                          </a:solidFill>
                          <a:latin typeface="+mn-lt"/>
                          <a:ea typeface="+mn-ea"/>
                          <a:cs typeface="+mn-cs"/>
                        </a:rPr>
                        <a:t>QoS</a:t>
                      </a:r>
                      <a:r>
                        <a:rPr lang="en-US" sz="1800" i="1" kern="1200" baseline="0" dirty="0" smtClean="0">
                          <a:solidFill>
                            <a:schemeClr val="tx1"/>
                          </a:solidFill>
                          <a:latin typeface="+mn-lt"/>
                          <a:ea typeface="+mn-ea"/>
                          <a:cs typeface="+mn-cs"/>
                        </a:rPr>
                        <a:t> </a:t>
                      </a:r>
                      <a:r>
                        <a:rPr lang="en-US" sz="1800" kern="1200" baseline="0" dirty="0" smtClean="0">
                          <a:solidFill>
                            <a:schemeClr val="tx1"/>
                          </a:solidFill>
                          <a:latin typeface="+mn-lt"/>
                          <a:ea typeface="+mn-ea"/>
                          <a:cs typeface="+mn-cs"/>
                        </a:rPr>
                        <a:t>by E. </a:t>
                      </a:r>
                      <a:r>
                        <a:rPr lang="en-US" sz="1800" kern="1200" baseline="0" dirty="0" err="1" smtClean="0">
                          <a:solidFill>
                            <a:schemeClr val="tx1"/>
                          </a:solidFill>
                          <a:latin typeface="+mn-lt"/>
                          <a:ea typeface="+mn-ea"/>
                          <a:cs typeface="+mn-cs"/>
                        </a:rPr>
                        <a:t>Dekel</a:t>
                      </a:r>
                      <a:r>
                        <a:rPr lang="en-US" sz="1800" kern="1200" baseline="0" dirty="0" smtClean="0">
                          <a:solidFill>
                            <a:schemeClr val="tx1"/>
                          </a:solidFill>
                          <a:latin typeface="+mn-lt"/>
                          <a:ea typeface="+mn-ea"/>
                          <a:cs typeface="+mn-cs"/>
                        </a:rPr>
                        <a:t> &amp; G. </a:t>
                      </a:r>
                      <a:r>
                        <a:rPr lang="en-US" sz="1800" kern="1200" baseline="0" dirty="0" err="1" smtClean="0">
                          <a:solidFill>
                            <a:schemeClr val="tx1"/>
                          </a:solidFill>
                          <a:latin typeface="+mn-lt"/>
                          <a:ea typeface="+mn-ea"/>
                          <a:cs typeface="+mn-cs"/>
                        </a:rPr>
                        <a:t>Goft</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Preventing orphan requests in the context of replicated invocation </a:t>
                      </a:r>
                      <a:r>
                        <a:rPr lang="en-US" sz="1800" kern="1200" baseline="0" dirty="0" smtClean="0">
                          <a:solidFill>
                            <a:schemeClr val="tx1"/>
                          </a:solidFill>
                          <a:latin typeface="+mn-lt"/>
                          <a:ea typeface="+mn-ea"/>
                          <a:cs typeface="+mn-cs"/>
                        </a:rPr>
                        <a:t>by Stefan </a:t>
                      </a:r>
                      <a:r>
                        <a:rPr lang="en-US" sz="1800" kern="1200" baseline="0" dirty="0" err="1" smtClean="0">
                          <a:solidFill>
                            <a:schemeClr val="tx1"/>
                          </a:solidFill>
                          <a:latin typeface="+mn-lt"/>
                          <a:ea typeface="+mn-ea"/>
                          <a:cs typeface="+mn-cs"/>
                        </a:rPr>
                        <a:t>Pleisch</a:t>
                      </a:r>
                      <a:r>
                        <a:rPr lang="en-US" sz="1800" kern="1200" baseline="0" dirty="0" smtClean="0">
                          <a:solidFill>
                            <a:schemeClr val="tx1"/>
                          </a:solidFill>
                          <a:latin typeface="+mn-lt"/>
                          <a:ea typeface="+mn-ea"/>
                          <a:cs typeface="+mn-cs"/>
                        </a:rPr>
                        <a:t> &amp; </a:t>
                      </a:r>
                      <a:r>
                        <a:rPr lang="en-US" sz="1800" kern="1200" baseline="0" dirty="0" err="1" smtClean="0">
                          <a:solidFill>
                            <a:schemeClr val="tx1"/>
                          </a:solidFill>
                          <a:latin typeface="+mn-lt"/>
                          <a:ea typeface="+mn-ea"/>
                          <a:cs typeface="+mn-cs"/>
                        </a:rPr>
                        <a:t>Arnas</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Kupsys</a:t>
                      </a:r>
                      <a:r>
                        <a:rPr lang="en-US" sz="1800" kern="1200" baseline="0" dirty="0" smtClean="0">
                          <a:solidFill>
                            <a:schemeClr val="tx1"/>
                          </a:solidFill>
                          <a:latin typeface="+mn-lt"/>
                          <a:ea typeface="+mn-ea"/>
                          <a:cs typeface="+mn-cs"/>
                        </a:rPr>
                        <a:t> &amp; Andre </a:t>
                      </a:r>
                      <a:r>
                        <a:rPr lang="en-US" sz="1800" kern="1200" baseline="0" dirty="0" err="1" smtClean="0">
                          <a:solidFill>
                            <a:schemeClr val="tx1"/>
                          </a:solidFill>
                          <a:latin typeface="+mn-lt"/>
                          <a:ea typeface="+mn-ea"/>
                          <a:cs typeface="+mn-cs"/>
                        </a:rPr>
                        <a:t>Schiper</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Preventing orphan requests by integrating replication &amp; transactions</a:t>
                      </a:r>
                      <a:r>
                        <a:rPr lang="en-US" sz="1800" kern="1200" baseline="0" dirty="0" smtClean="0">
                          <a:solidFill>
                            <a:schemeClr val="tx1"/>
                          </a:solidFill>
                          <a:latin typeface="+mn-lt"/>
                          <a:ea typeface="+mn-ea"/>
                          <a:cs typeface="+mn-cs"/>
                        </a:rPr>
                        <a:t> by H. </a:t>
                      </a:r>
                      <a:r>
                        <a:rPr lang="en-US" sz="1800" kern="1200" baseline="0" dirty="0" err="1" smtClean="0">
                          <a:solidFill>
                            <a:schemeClr val="tx1"/>
                          </a:solidFill>
                          <a:latin typeface="+mn-lt"/>
                          <a:ea typeface="+mn-ea"/>
                          <a:cs typeface="+mn-cs"/>
                        </a:rPr>
                        <a:t>Kolltveit</a:t>
                      </a:r>
                      <a:r>
                        <a:rPr lang="en-US" sz="1800" kern="1200" baseline="0" dirty="0" smtClean="0">
                          <a:solidFill>
                            <a:schemeClr val="tx1"/>
                          </a:solidFill>
                          <a:latin typeface="+mn-lt"/>
                          <a:ea typeface="+mn-ea"/>
                          <a:cs typeface="+mn-cs"/>
                        </a:rPr>
                        <a:t> &amp; S. </a:t>
                      </a:r>
                      <a:r>
                        <a:rPr lang="en-US" sz="1800" kern="1200" baseline="0" dirty="0" err="1" smtClean="0">
                          <a:solidFill>
                            <a:schemeClr val="tx1"/>
                          </a:solidFill>
                          <a:latin typeface="+mn-lt"/>
                          <a:ea typeface="+mn-ea"/>
                          <a:cs typeface="+mn-cs"/>
                        </a:rPr>
                        <a:t>olaf</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Hvasshovd</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kern="1200" baseline="0" dirty="0" smtClean="0">
                          <a:solidFill>
                            <a:schemeClr val="tx1"/>
                          </a:solidFill>
                          <a:latin typeface="+mn-lt"/>
                          <a:ea typeface="+mn-ea"/>
                          <a:cs typeface="+mn-cs"/>
                        </a:rPr>
                        <a:t>Enforcing determinism</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Using Program Analysis to Identify &amp; Compensate for </a:t>
                      </a:r>
                      <a:r>
                        <a:rPr lang="en-US" sz="1800" i="1" kern="1200" baseline="0" dirty="0" err="1" smtClean="0">
                          <a:solidFill>
                            <a:schemeClr val="tx1"/>
                          </a:solidFill>
                          <a:latin typeface="+mn-lt"/>
                          <a:ea typeface="+mn-ea"/>
                          <a:cs typeface="+mn-cs"/>
                        </a:rPr>
                        <a:t>Nondeterminism</a:t>
                      </a:r>
                      <a:r>
                        <a:rPr lang="en-US" sz="1800" i="1" kern="1200" baseline="0" dirty="0" smtClean="0">
                          <a:solidFill>
                            <a:schemeClr val="tx1"/>
                          </a:solidFill>
                          <a:latin typeface="+mn-lt"/>
                          <a:ea typeface="+mn-ea"/>
                          <a:cs typeface="+mn-cs"/>
                        </a:rPr>
                        <a:t> in Fault-Tolerant, Replicated Systems</a:t>
                      </a:r>
                      <a:r>
                        <a:rPr lang="en-US" sz="1800" kern="1200" baseline="0" dirty="0" smtClean="0">
                          <a:solidFill>
                            <a:schemeClr val="tx1"/>
                          </a:solidFill>
                          <a:latin typeface="+mn-lt"/>
                          <a:ea typeface="+mn-ea"/>
                          <a:cs typeface="+mn-cs"/>
                        </a:rPr>
                        <a:t> by J. </a:t>
                      </a:r>
                      <a:r>
                        <a:rPr lang="en-US" sz="1800" kern="1200" baseline="0" dirty="0" err="1" smtClean="0">
                          <a:solidFill>
                            <a:schemeClr val="tx1"/>
                          </a:solidFill>
                          <a:latin typeface="+mn-lt"/>
                          <a:ea typeface="+mn-ea"/>
                          <a:cs typeface="+mn-cs"/>
                        </a:rPr>
                        <a:t>Slember</a:t>
                      </a:r>
                      <a:r>
                        <a:rPr lang="en-US" sz="1800" kern="1200" baseline="0" dirty="0" smtClean="0">
                          <a:solidFill>
                            <a:schemeClr val="tx1"/>
                          </a:solidFill>
                          <a:latin typeface="+mn-lt"/>
                          <a:ea typeface="+mn-ea"/>
                          <a:cs typeface="+mn-cs"/>
                        </a:rPr>
                        <a:t> &amp; P. </a:t>
                      </a:r>
                      <a:r>
                        <a:rPr lang="en-US" sz="1800" kern="1200" baseline="0" dirty="0" err="1" smtClean="0">
                          <a:solidFill>
                            <a:schemeClr val="tx1"/>
                          </a:solidFill>
                          <a:latin typeface="+mn-lt"/>
                          <a:ea typeface="+mn-ea"/>
                          <a:cs typeface="+mn-cs"/>
                        </a:rPr>
                        <a:t>Narasimhan</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Living with </a:t>
                      </a:r>
                      <a:r>
                        <a:rPr lang="en-US" sz="1800" i="1" kern="1200" baseline="0" dirty="0" err="1" smtClean="0">
                          <a:solidFill>
                            <a:schemeClr val="tx1"/>
                          </a:solidFill>
                          <a:latin typeface="+mn-lt"/>
                          <a:ea typeface="+mn-ea"/>
                          <a:cs typeface="+mn-cs"/>
                        </a:rPr>
                        <a:t>nondeterminism</a:t>
                      </a:r>
                      <a:r>
                        <a:rPr lang="en-US" sz="1800" i="1" kern="1200" baseline="0" dirty="0" smtClean="0">
                          <a:solidFill>
                            <a:schemeClr val="tx1"/>
                          </a:solidFill>
                          <a:latin typeface="+mn-lt"/>
                          <a:ea typeface="+mn-ea"/>
                          <a:cs typeface="+mn-cs"/>
                        </a:rPr>
                        <a:t> in replicated middleware applications</a:t>
                      </a:r>
                      <a:r>
                        <a:rPr lang="en-US" sz="1800" kern="1200" baseline="0" dirty="0" smtClean="0">
                          <a:solidFill>
                            <a:schemeClr val="tx1"/>
                          </a:solidFill>
                          <a:latin typeface="+mn-lt"/>
                          <a:ea typeface="+mn-ea"/>
                          <a:cs typeface="+mn-cs"/>
                        </a:rPr>
                        <a:t> by J. </a:t>
                      </a:r>
                      <a:r>
                        <a:rPr lang="en-US" sz="1800" kern="1200" baseline="0" dirty="0" err="1" smtClean="0">
                          <a:solidFill>
                            <a:schemeClr val="tx1"/>
                          </a:solidFill>
                          <a:latin typeface="+mn-lt"/>
                          <a:ea typeface="+mn-ea"/>
                          <a:cs typeface="+mn-cs"/>
                        </a:rPr>
                        <a:t>Slember</a:t>
                      </a:r>
                      <a:r>
                        <a:rPr lang="en-US" sz="1800" kern="1200" baseline="0" dirty="0" smtClean="0">
                          <a:solidFill>
                            <a:schemeClr val="tx1"/>
                          </a:solidFill>
                          <a:latin typeface="+mn-lt"/>
                          <a:ea typeface="+mn-ea"/>
                          <a:cs typeface="+mn-cs"/>
                        </a:rPr>
                        <a:t> &amp; P. </a:t>
                      </a:r>
                      <a:r>
                        <a:rPr lang="en-US" sz="1800" kern="1200" baseline="0" dirty="0" err="1" smtClean="0">
                          <a:solidFill>
                            <a:schemeClr val="tx1"/>
                          </a:solidFill>
                          <a:latin typeface="+mn-lt"/>
                          <a:ea typeface="+mn-ea"/>
                          <a:cs typeface="+mn-cs"/>
                        </a:rPr>
                        <a:t>Narasimhan</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Deterministic Scheduling for Transactional Multithreaded Replicas </a:t>
                      </a:r>
                      <a:r>
                        <a:rPr lang="en-US" sz="1800" kern="1200" baseline="0" dirty="0" smtClean="0">
                          <a:solidFill>
                            <a:schemeClr val="tx1"/>
                          </a:solidFill>
                          <a:latin typeface="+mn-lt"/>
                          <a:ea typeface="+mn-ea"/>
                          <a:cs typeface="+mn-cs"/>
                        </a:rPr>
                        <a:t>by R. Jimenez-</a:t>
                      </a:r>
                      <a:r>
                        <a:rPr lang="en-US" sz="1800" kern="1200" baseline="0" dirty="0" err="1" smtClean="0">
                          <a:solidFill>
                            <a:schemeClr val="tx1"/>
                          </a:solidFill>
                          <a:latin typeface="+mn-lt"/>
                          <a:ea typeface="+mn-ea"/>
                          <a:cs typeface="+mn-cs"/>
                        </a:rPr>
                        <a:t>peris</a:t>
                      </a:r>
                      <a:r>
                        <a:rPr lang="en-US" sz="1800" kern="1200" baseline="0" dirty="0" smtClean="0">
                          <a:solidFill>
                            <a:schemeClr val="tx1"/>
                          </a:solidFill>
                          <a:latin typeface="+mn-lt"/>
                          <a:ea typeface="+mn-ea"/>
                          <a:cs typeface="+mn-cs"/>
                        </a:rPr>
                        <a:t>, M. </a:t>
                      </a:r>
                      <a:r>
                        <a:rPr lang="en-US" sz="1800" kern="1200" baseline="0" dirty="0" err="1" smtClean="0">
                          <a:solidFill>
                            <a:schemeClr val="tx1"/>
                          </a:solidFill>
                          <a:latin typeface="+mn-lt"/>
                          <a:ea typeface="+mn-ea"/>
                          <a:cs typeface="+mn-cs"/>
                        </a:rPr>
                        <a:t>Patino-Martínez</a:t>
                      </a:r>
                      <a:r>
                        <a:rPr lang="en-US" sz="1800" kern="1200" baseline="0" dirty="0" smtClean="0">
                          <a:solidFill>
                            <a:schemeClr val="tx1"/>
                          </a:solidFill>
                          <a:latin typeface="+mn-lt"/>
                          <a:ea typeface="+mn-ea"/>
                          <a:cs typeface="+mn-cs"/>
                        </a:rPr>
                        <a:t>, S. </a:t>
                      </a:r>
                      <a:r>
                        <a:rPr lang="en-US" sz="1800" kern="1200" baseline="0" dirty="0" err="1" smtClean="0">
                          <a:solidFill>
                            <a:schemeClr val="tx1"/>
                          </a:solidFill>
                          <a:latin typeface="+mn-lt"/>
                          <a:ea typeface="+mn-ea"/>
                          <a:cs typeface="+mn-cs"/>
                        </a:rPr>
                        <a:t>Arevalo</a:t>
                      </a:r>
                      <a:r>
                        <a:rPr lang="en-US" sz="1800" kern="1200" baseline="0" dirty="0" smtClean="0">
                          <a:solidFill>
                            <a:schemeClr val="tx1"/>
                          </a:solidFill>
                          <a:latin typeface="+mn-lt"/>
                          <a:ea typeface="+mn-ea"/>
                          <a:cs typeface="+mn-cs"/>
                        </a:rPr>
                        <a:t>, &amp; J. Carlos</a:t>
                      </a:r>
                    </a:p>
                    <a:p>
                      <a:pPr marL="342900" indent="-342900">
                        <a:buFont typeface="+mj-lt"/>
                        <a:buAutoNum type="arabicPeriod"/>
                      </a:pPr>
                      <a:r>
                        <a:rPr lang="en-US" sz="1800" i="1" kern="1200" baseline="0" dirty="0" smtClean="0">
                          <a:solidFill>
                            <a:schemeClr val="tx1"/>
                          </a:solidFill>
                          <a:latin typeface="+mn-lt"/>
                          <a:ea typeface="+mn-ea"/>
                          <a:cs typeface="+mn-cs"/>
                        </a:rPr>
                        <a:t>A Preemptive Deterministic Scheduling Algorithm for  Multithreaded Replicas </a:t>
                      </a:r>
                      <a:r>
                        <a:rPr lang="en-US" sz="1800" kern="1200" baseline="0" dirty="0" smtClean="0">
                          <a:solidFill>
                            <a:schemeClr val="tx1"/>
                          </a:solidFill>
                          <a:latin typeface="+mn-lt"/>
                          <a:ea typeface="+mn-ea"/>
                          <a:cs typeface="+mn-cs"/>
                        </a:rPr>
                        <a:t>by C. </a:t>
                      </a:r>
                      <a:r>
                        <a:rPr lang="en-US" sz="1800" kern="1200" baseline="0" dirty="0" err="1" smtClean="0">
                          <a:solidFill>
                            <a:schemeClr val="tx1"/>
                          </a:solidFill>
                          <a:latin typeface="+mn-lt"/>
                          <a:ea typeface="+mn-ea"/>
                          <a:cs typeface="+mn-cs"/>
                        </a:rPr>
                        <a:t>Basile</a:t>
                      </a:r>
                      <a:r>
                        <a:rPr lang="en-US" sz="1800" kern="1200" baseline="0" dirty="0" smtClean="0">
                          <a:solidFill>
                            <a:schemeClr val="tx1"/>
                          </a:solidFill>
                          <a:latin typeface="+mn-lt"/>
                          <a:ea typeface="+mn-ea"/>
                          <a:cs typeface="+mn-cs"/>
                        </a:rPr>
                        <a:t>, Z. </a:t>
                      </a:r>
                      <a:r>
                        <a:rPr lang="en-US" sz="1800" kern="1200" baseline="0" dirty="0" err="1" smtClean="0">
                          <a:solidFill>
                            <a:schemeClr val="tx1"/>
                          </a:solidFill>
                          <a:latin typeface="+mn-lt"/>
                          <a:ea typeface="+mn-ea"/>
                          <a:cs typeface="+mn-cs"/>
                        </a:rPr>
                        <a:t>Kalbarczyk</a:t>
                      </a:r>
                      <a:r>
                        <a:rPr lang="en-US" sz="1800" kern="1200" baseline="0" dirty="0" smtClean="0">
                          <a:solidFill>
                            <a:schemeClr val="tx1"/>
                          </a:solidFill>
                          <a:latin typeface="+mn-lt"/>
                          <a:ea typeface="+mn-ea"/>
                          <a:cs typeface="+mn-cs"/>
                        </a:rPr>
                        <a:t>, &amp; R. </a:t>
                      </a:r>
                      <a:r>
                        <a:rPr lang="en-US" sz="1800" kern="1200" baseline="0" dirty="0" err="1" smtClean="0">
                          <a:solidFill>
                            <a:schemeClr val="tx1"/>
                          </a:solidFill>
                          <a:latin typeface="+mn-lt"/>
                          <a:ea typeface="+mn-ea"/>
                          <a:cs typeface="+mn-cs"/>
                        </a:rPr>
                        <a:t>Iyer</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b="0" i="1" kern="1200" baseline="0" dirty="0" smtClean="0">
                          <a:solidFill>
                            <a:schemeClr val="tx1"/>
                          </a:solidFill>
                          <a:latin typeface="+mn-lt"/>
                          <a:ea typeface="+mn-ea"/>
                          <a:cs typeface="+mn-cs"/>
                        </a:rPr>
                        <a:t>Replica Determinism in Fault-Tolerant Real-Time Systems </a:t>
                      </a:r>
                      <a:r>
                        <a:rPr lang="en-US" sz="1800" kern="1200" baseline="0" dirty="0" smtClean="0">
                          <a:solidFill>
                            <a:schemeClr val="tx1"/>
                          </a:solidFill>
                          <a:latin typeface="+mn-lt"/>
                          <a:ea typeface="+mn-ea"/>
                          <a:cs typeface="+mn-cs"/>
                        </a:rPr>
                        <a:t>by S. </a:t>
                      </a:r>
                      <a:r>
                        <a:rPr lang="en-US" sz="1800" kern="1200" baseline="0" dirty="0" err="1" smtClean="0">
                          <a:solidFill>
                            <a:schemeClr val="tx1"/>
                          </a:solidFill>
                          <a:latin typeface="+mn-lt"/>
                          <a:ea typeface="+mn-ea"/>
                          <a:cs typeface="+mn-cs"/>
                        </a:rPr>
                        <a:t>Poledna</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600" i="1" kern="1200" baseline="0" dirty="0" smtClean="0">
                          <a:solidFill>
                            <a:schemeClr val="tx1"/>
                          </a:solidFill>
                          <a:latin typeface="+mn-lt"/>
                          <a:ea typeface="+mn-ea"/>
                          <a:cs typeface="+mn-cs"/>
                        </a:rPr>
                        <a:t>Protocols for End-to-End Reliability in Multi-Tier Systems </a:t>
                      </a:r>
                      <a:r>
                        <a:rPr lang="en-US" sz="1600" kern="1200" baseline="0" dirty="0" smtClean="0">
                          <a:solidFill>
                            <a:schemeClr val="tx1"/>
                          </a:solidFill>
                          <a:latin typeface="+mn-lt"/>
                          <a:ea typeface="+mn-ea"/>
                          <a:cs typeface="+mn-cs"/>
                        </a:rPr>
                        <a:t>by P. Romano</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bwMode="auto">
          <a:xfrm>
            <a:off x="1676400" y="914400"/>
            <a:ext cx="7315200" cy="2438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5" name="Rectangle 14"/>
          <p:cNvSpPr/>
          <p:nvPr/>
        </p:nvSpPr>
        <p:spPr bwMode="auto">
          <a:xfrm>
            <a:off x="1676400" y="3429000"/>
            <a:ext cx="7391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6" name="Rectangular Callout 15"/>
          <p:cNvSpPr/>
          <p:nvPr/>
        </p:nvSpPr>
        <p:spPr bwMode="auto">
          <a:xfrm>
            <a:off x="76200" y="2438400"/>
            <a:ext cx="1752600" cy="685800"/>
          </a:xfrm>
          <a:prstGeom prst="wedgeRectCallout">
            <a:avLst>
              <a:gd name="adj1" fmla="val 57910"/>
              <a:gd name="adj2" fmla="val -114416"/>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Database</a:t>
            </a:r>
            <a:r>
              <a:rPr kumimoji="0" lang="en-US" sz="1800" b="0" i="0" u="none" strike="noStrike" cap="none" normalizeH="0" dirty="0" smtClean="0">
                <a:ln>
                  <a:noFill/>
                </a:ln>
                <a:solidFill>
                  <a:schemeClr val="tx1"/>
                </a:solidFill>
                <a:effectLst/>
                <a:latin typeface="Arial Unicode"/>
                <a:cs typeface="Arial" pitchFamily="34" charset="0"/>
              </a:rPr>
              <a:t> in the </a:t>
            </a:r>
            <a:r>
              <a:rPr lang="en-US" sz="1800" dirty="0" smtClean="0"/>
              <a:t>last</a:t>
            </a:r>
            <a:r>
              <a:rPr kumimoji="0" lang="en-US" sz="1800" b="0" i="0" u="none" strike="noStrike" cap="none" normalizeH="0" baseline="0" dirty="0" smtClean="0">
                <a:ln>
                  <a:noFill/>
                </a:ln>
                <a:solidFill>
                  <a:schemeClr val="tx1"/>
                </a:solidFill>
                <a:effectLst/>
                <a:latin typeface="Arial Unicode"/>
                <a:cs typeface="Arial" pitchFamily="34" charset="0"/>
              </a:rPr>
              <a:t> tier </a:t>
            </a:r>
          </a:p>
        </p:txBody>
      </p:sp>
      <p:sp>
        <p:nvSpPr>
          <p:cNvPr id="12" name="Rectangle 11"/>
          <p:cNvSpPr/>
          <p:nvPr/>
        </p:nvSpPr>
        <p:spPr bwMode="auto">
          <a:xfrm>
            <a:off x="1676400" y="4876800"/>
            <a:ext cx="7391400" cy="16002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1" name="Rectangular Callout 10"/>
          <p:cNvSpPr/>
          <p:nvPr/>
        </p:nvSpPr>
        <p:spPr bwMode="auto">
          <a:xfrm>
            <a:off x="76200" y="5257800"/>
            <a:ext cx="1828800" cy="1143000"/>
          </a:xfrm>
          <a:prstGeom prst="wedgeRectCallout">
            <a:avLst>
              <a:gd name="adj1" fmla="val 63707"/>
              <a:gd name="adj2" fmla="val -101582"/>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Program analysis to</a:t>
            </a:r>
            <a:r>
              <a:rPr kumimoji="0" lang="en-US" sz="1800" b="0" i="0" u="none" strike="noStrike" cap="none" normalizeH="0" dirty="0" smtClean="0">
                <a:ln>
                  <a:noFill/>
                </a:ln>
                <a:solidFill>
                  <a:schemeClr val="tx1"/>
                </a:solidFill>
                <a:effectLst/>
                <a:latin typeface="Arial Unicode"/>
                <a:cs typeface="Arial" pitchFamily="34" charset="0"/>
              </a:rPr>
              <a:t> compensate </a:t>
            </a:r>
            <a:r>
              <a:rPr kumimoji="0" lang="en-US" sz="1800" b="0" i="0" u="none" strike="noStrike" cap="none" normalizeH="0" dirty="0" err="1" smtClean="0">
                <a:ln>
                  <a:noFill/>
                </a:ln>
                <a:solidFill>
                  <a:schemeClr val="tx1"/>
                </a:solidFill>
                <a:effectLst/>
                <a:latin typeface="Arial Unicode"/>
                <a:cs typeface="Arial" pitchFamily="34" charset="0"/>
              </a:rPr>
              <a:t>nondeterminism</a:t>
            </a:r>
            <a:endParaRPr kumimoji="0" lang="en-US" sz="1800" b="0" i="0" u="none" strike="noStrike" cap="none" normalizeH="0" baseline="0" dirty="0" smtClean="0">
              <a:ln>
                <a:noFill/>
              </a:ln>
              <a:solidFill>
                <a:schemeClr val="tx1"/>
              </a:solidFill>
              <a:effectLst/>
              <a:latin typeface="Arial Unicode"/>
              <a:cs typeface="Arial" pitchFamily="34" charset="0"/>
            </a:endParaRP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6" name="Rectangular Callout 5"/>
          <p:cNvSpPr/>
          <p:nvPr/>
        </p:nvSpPr>
        <p:spPr bwMode="auto">
          <a:xfrm>
            <a:off x="228600" y="4114800"/>
            <a:ext cx="1752600" cy="762000"/>
          </a:xfrm>
          <a:prstGeom prst="wedgeRectCallout">
            <a:avLst>
              <a:gd name="adj1" fmla="val 62293"/>
              <a:gd name="adj2" fmla="val 128906"/>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Deterministic</a:t>
            </a:r>
            <a:r>
              <a:rPr kumimoji="0" lang="en-US" sz="1800" b="0" i="0" u="none" strike="noStrike" cap="none" normalizeH="0" dirty="0" smtClean="0">
                <a:ln>
                  <a:noFill/>
                </a:ln>
                <a:solidFill>
                  <a:schemeClr val="tx1"/>
                </a:solidFill>
                <a:effectLst/>
                <a:latin typeface="Arial Unicode"/>
                <a:cs typeface="Arial" pitchFamily="34" charset="0"/>
              </a:rPr>
              <a:t> scheduling</a:t>
            </a: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2" animBg="1"/>
      <p:bldP spid="16" grpId="0" animBg="1"/>
      <p:bldP spid="16" grpId="1" animBg="1"/>
      <p:bldP spid="12" grpId="0" animBg="1"/>
      <p:bldP spid="11" grpId="0" animBg="1"/>
      <p:bldP spid="11" grpId="2" animBg="1"/>
      <p:bldP spid="6"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262</a:t>
            </a:fld>
            <a:endParaRPr lang="en-US" dirty="0"/>
          </a:p>
        </p:txBody>
      </p:sp>
      <p:sp>
        <p:nvSpPr>
          <p:cNvPr id="3" name="Rectangle 2"/>
          <p:cNvSpPr txBox="1">
            <a:spLocks noChangeArrowheads="1"/>
          </p:cNvSpPr>
          <p:nvPr/>
        </p:nvSpPr>
        <p:spPr bwMode="auto">
          <a:xfrm>
            <a:off x="381000" y="1524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Unresolved Challenges: </a:t>
            </a:r>
            <a:r>
              <a:rPr lang="en-US" sz="2800" b="1" kern="0" dirty="0" smtClean="0">
                <a:solidFill>
                  <a:srgbClr val="FF0000"/>
                </a:solidFill>
              </a:rPr>
              <a:t>End-to-end Reliability of </a:t>
            </a:r>
          </a:p>
          <a:p>
            <a:pPr lvl="0" defTabSz="850900">
              <a:defRPr/>
            </a:pPr>
            <a:r>
              <a:rPr lang="en-US" sz="2800" b="1" kern="0" dirty="0" smtClean="0">
                <a:solidFill>
                  <a:srgbClr val="FF0000"/>
                </a:solidFill>
              </a:rPr>
              <a:t>Non-deterministic </a:t>
            </a:r>
            <a:r>
              <a:rPr lang="en-US" sz="2800" b="1" kern="0" dirty="0" err="1" smtClean="0">
                <a:solidFill>
                  <a:srgbClr val="FF0000"/>
                </a:solidFill>
              </a:rPr>
              <a:t>Stateful</a:t>
            </a:r>
            <a:r>
              <a:rPr lang="en-US" sz="2800" b="1" kern="0" dirty="0" smtClean="0">
                <a:solidFill>
                  <a:srgbClr val="FF0000"/>
                </a:solidFill>
              </a:rPr>
              <a:t> Components </a:t>
            </a:r>
            <a:endParaRPr lang="en-US" sz="2600" b="1" kern="0" dirty="0" smtClean="0">
              <a:solidFill>
                <a:srgbClr val="FF3300"/>
              </a:solidFill>
            </a:endParaRPr>
          </a:p>
        </p:txBody>
      </p:sp>
      <p:sp>
        <p:nvSpPr>
          <p:cNvPr id="4" name="Content Placeholder 2"/>
          <p:cNvSpPr txBox="1">
            <a:spLocks/>
          </p:cNvSpPr>
          <p:nvPr/>
        </p:nvSpPr>
        <p:spPr bwMode="auto">
          <a:xfrm>
            <a:off x="152400" y="990600"/>
            <a:ext cx="8839200" cy="20574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Integration of replication &amp; transactions</a:t>
            </a:r>
          </a:p>
          <a:p>
            <a:pPr marL="461963" lvl="1" indent="-231775" algn="l">
              <a:spcBef>
                <a:spcPct val="20000"/>
              </a:spcBef>
              <a:buClr>
                <a:srgbClr val="CC3300"/>
              </a:buClr>
              <a:buFont typeface="Wingdings" pitchFamily="2" charset="2"/>
              <a:buChar char="§"/>
              <a:tabLst>
                <a:tab pos="688975" algn="l"/>
              </a:tabLst>
              <a:defRPr/>
            </a:pPr>
            <a:r>
              <a:rPr lang="en-US" sz="1800" kern="0" dirty="0" smtClean="0"/>
              <a:t>Applicable to multi-tier transactional web-based systems only</a:t>
            </a:r>
          </a:p>
          <a:p>
            <a:pPr marL="461963" lvl="1" indent="-231775" algn="l">
              <a:spcBef>
                <a:spcPct val="20000"/>
              </a:spcBef>
              <a:buClr>
                <a:srgbClr val="CC3300"/>
              </a:buClr>
              <a:buFont typeface="Wingdings" pitchFamily="2" charset="2"/>
              <a:buChar char="§"/>
              <a:tabLst>
                <a:tab pos="688975" algn="l"/>
              </a:tabLst>
              <a:defRPr/>
            </a:pPr>
            <a:r>
              <a:rPr lang="en-US" sz="1800" kern="0" dirty="0" smtClean="0"/>
              <a:t>Overhead of transactions (fault-free situation)</a:t>
            </a:r>
          </a:p>
          <a:p>
            <a:pPr marL="688975" lvl="2" indent="-227013" algn="l">
              <a:spcBef>
                <a:spcPct val="20000"/>
              </a:spcBef>
              <a:buClr>
                <a:srgbClr val="CC3300"/>
              </a:buClr>
              <a:buFont typeface="Wingdings" pitchFamily="2" charset="2"/>
              <a:buChar char="§"/>
              <a:defRPr/>
            </a:pPr>
            <a:r>
              <a:rPr lang="en-US" sz="1600" i="1" kern="0" dirty="0" smtClean="0"/>
              <a:t>Join </a:t>
            </a:r>
            <a:r>
              <a:rPr lang="en-US" sz="1600" kern="0" dirty="0" smtClean="0"/>
              <a:t> operations in the critical path</a:t>
            </a:r>
          </a:p>
          <a:p>
            <a:pPr marL="688975" lvl="2" indent="-227013" algn="l">
              <a:spcBef>
                <a:spcPct val="20000"/>
              </a:spcBef>
              <a:buClr>
                <a:srgbClr val="CC3300"/>
              </a:buClr>
              <a:buFont typeface="Wingdings" pitchFamily="2" charset="2"/>
              <a:buChar char="§"/>
              <a:defRPr/>
            </a:pPr>
            <a:r>
              <a:rPr lang="en-US" sz="1600" kern="0" dirty="0" smtClean="0"/>
              <a:t>2 phase commit (2PC) protocol at the end of invocation</a:t>
            </a:r>
          </a:p>
        </p:txBody>
      </p:sp>
      <p:graphicFrame>
        <p:nvGraphicFramePr>
          <p:cNvPr id="5" name="Object 8"/>
          <p:cNvGraphicFramePr>
            <a:graphicFrameLocks noChangeAspect="1"/>
          </p:cNvGraphicFramePr>
          <p:nvPr/>
        </p:nvGraphicFramePr>
        <p:xfrm>
          <a:off x="2590800" y="5189220"/>
          <a:ext cx="838200" cy="698500"/>
        </p:xfrm>
        <a:graphic>
          <a:graphicData uri="http://schemas.openxmlformats.org/presentationml/2006/ole">
            <p:oleObj spid="_x0000_s229377" name="Visio" r:id="rId4" imgW="1585499" imgH="1322962" progId="Visio.Drawing.11">
              <p:embed/>
            </p:oleObj>
          </a:graphicData>
        </a:graphic>
      </p:graphicFrame>
      <p:graphicFrame>
        <p:nvGraphicFramePr>
          <p:cNvPr id="7" name="Object 4"/>
          <p:cNvGraphicFramePr>
            <a:graphicFrameLocks noChangeAspect="1"/>
          </p:cNvGraphicFramePr>
          <p:nvPr/>
        </p:nvGraphicFramePr>
        <p:xfrm>
          <a:off x="4038600" y="5181600"/>
          <a:ext cx="838200" cy="698500"/>
        </p:xfrm>
        <a:graphic>
          <a:graphicData uri="http://schemas.openxmlformats.org/presentationml/2006/ole">
            <p:oleObj spid="_x0000_s229378" name="Visio" r:id="rId5" imgW="1585499" imgH="1322962" progId="Visio.Drawing.11">
              <p:embed/>
            </p:oleObj>
          </a:graphicData>
        </a:graphic>
      </p:graphicFrame>
      <p:graphicFrame>
        <p:nvGraphicFramePr>
          <p:cNvPr id="8" name="Object 5"/>
          <p:cNvGraphicFramePr>
            <a:graphicFrameLocks noChangeAspect="1"/>
          </p:cNvGraphicFramePr>
          <p:nvPr/>
        </p:nvGraphicFramePr>
        <p:xfrm>
          <a:off x="5516880" y="5184140"/>
          <a:ext cx="838200" cy="698500"/>
        </p:xfrm>
        <a:graphic>
          <a:graphicData uri="http://schemas.openxmlformats.org/presentationml/2006/ole">
            <p:oleObj spid="_x0000_s229379" name="Visio" r:id="rId6" imgW="1585499" imgH="1322962" progId="Visio.Drawing.11">
              <p:embed/>
            </p:oleObj>
          </a:graphicData>
        </a:graphic>
      </p:graphicFrame>
      <p:graphicFrame>
        <p:nvGraphicFramePr>
          <p:cNvPr id="9" name="Object 6"/>
          <p:cNvGraphicFramePr>
            <a:graphicFrameLocks noChangeAspect="1"/>
          </p:cNvGraphicFramePr>
          <p:nvPr/>
        </p:nvGraphicFramePr>
        <p:xfrm>
          <a:off x="6972300" y="5189220"/>
          <a:ext cx="838200" cy="698500"/>
        </p:xfrm>
        <a:graphic>
          <a:graphicData uri="http://schemas.openxmlformats.org/presentationml/2006/ole">
            <p:oleObj spid="_x0000_s229380" name="Visio" r:id="rId7" imgW="1585499" imgH="1322962" progId="Visio.Drawing.11">
              <p:embed/>
            </p:oleObj>
          </a:graphicData>
        </a:graphic>
      </p:graphicFrame>
      <p:cxnSp>
        <p:nvCxnSpPr>
          <p:cNvPr id="10" name="Straight Arrow Connector 9"/>
          <p:cNvCxnSpPr/>
          <p:nvPr/>
        </p:nvCxnSpPr>
        <p:spPr bwMode="auto">
          <a:xfrm>
            <a:off x="3360420" y="546354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11" name="Object 7"/>
          <p:cNvGraphicFramePr>
            <a:graphicFrameLocks noChangeAspect="1"/>
          </p:cNvGraphicFramePr>
          <p:nvPr/>
        </p:nvGraphicFramePr>
        <p:xfrm>
          <a:off x="914400" y="5570220"/>
          <a:ext cx="838200" cy="698500"/>
        </p:xfrm>
        <a:graphic>
          <a:graphicData uri="http://schemas.openxmlformats.org/presentationml/2006/ole">
            <p:oleObj spid="_x0000_s229381" name="Visio" r:id="rId8" imgW="1585499" imgH="1322962" progId="Visio.Drawing.11">
              <p:embed/>
            </p:oleObj>
          </a:graphicData>
        </a:graphic>
      </p:graphicFrame>
      <p:cxnSp>
        <p:nvCxnSpPr>
          <p:cNvPr id="12" name="Straight Arrow Connector 11"/>
          <p:cNvCxnSpPr/>
          <p:nvPr/>
        </p:nvCxnSpPr>
        <p:spPr bwMode="auto">
          <a:xfrm flipV="1">
            <a:off x="1685925" y="549402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6" name="TextBox 15"/>
          <p:cNvSpPr txBox="1"/>
          <p:nvPr/>
        </p:nvSpPr>
        <p:spPr>
          <a:xfrm>
            <a:off x="3276600" y="4959350"/>
            <a:ext cx="838200" cy="430887"/>
          </a:xfrm>
          <a:prstGeom prst="rect">
            <a:avLst/>
          </a:prstGeom>
          <a:noFill/>
        </p:spPr>
        <p:txBody>
          <a:bodyPr wrap="square" rtlCol="0">
            <a:spAutoFit/>
          </a:bodyPr>
          <a:lstStyle/>
          <a:p>
            <a:r>
              <a:rPr lang="en-US" sz="1100" b="1" dirty="0" smtClean="0"/>
              <a:t>State Update</a:t>
            </a:r>
            <a:endParaRPr lang="en-US" sz="1100" b="1" dirty="0"/>
          </a:p>
        </p:txBody>
      </p:sp>
      <p:cxnSp>
        <p:nvCxnSpPr>
          <p:cNvPr id="20" name="Straight Arrow Connector 19"/>
          <p:cNvCxnSpPr/>
          <p:nvPr/>
        </p:nvCxnSpPr>
        <p:spPr bwMode="auto">
          <a:xfrm>
            <a:off x="6286500" y="5461952"/>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1" name="Straight Arrow Connector 20"/>
          <p:cNvCxnSpPr/>
          <p:nvPr/>
        </p:nvCxnSpPr>
        <p:spPr bwMode="auto">
          <a:xfrm>
            <a:off x="4846320" y="546354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23" name="TextBox 22"/>
          <p:cNvSpPr txBox="1"/>
          <p:nvPr/>
        </p:nvSpPr>
        <p:spPr>
          <a:xfrm>
            <a:off x="4724400" y="495300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24" name="TextBox 23"/>
          <p:cNvSpPr txBox="1"/>
          <p:nvPr/>
        </p:nvSpPr>
        <p:spPr>
          <a:xfrm>
            <a:off x="6172200" y="495300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25" name="Rectangular Callout 24"/>
          <p:cNvSpPr/>
          <p:nvPr/>
        </p:nvSpPr>
        <p:spPr bwMode="auto">
          <a:xfrm>
            <a:off x="3276600" y="3962400"/>
            <a:ext cx="838200" cy="457200"/>
          </a:xfrm>
          <a:prstGeom prst="wedgeRectCallout">
            <a:avLst>
              <a:gd name="adj1" fmla="val 47246"/>
              <a:gd name="adj2" fmla="val 25304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Join</a:t>
            </a:r>
          </a:p>
        </p:txBody>
      </p:sp>
      <p:sp>
        <p:nvSpPr>
          <p:cNvPr id="26" name="Rectangular Callout 25"/>
          <p:cNvSpPr/>
          <p:nvPr/>
        </p:nvSpPr>
        <p:spPr bwMode="auto">
          <a:xfrm>
            <a:off x="4800600" y="3962400"/>
            <a:ext cx="838200" cy="457200"/>
          </a:xfrm>
          <a:prstGeom prst="wedgeRectCallout">
            <a:avLst>
              <a:gd name="adj1" fmla="val 47246"/>
              <a:gd name="adj2" fmla="val 25304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Join</a:t>
            </a:r>
          </a:p>
        </p:txBody>
      </p:sp>
      <p:sp>
        <p:nvSpPr>
          <p:cNvPr id="27" name="Rectangular Callout 26"/>
          <p:cNvSpPr/>
          <p:nvPr/>
        </p:nvSpPr>
        <p:spPr bwMode="auto">
          <a:xfrm>
            <a:off x="6172200" y="3886200"/>
            <a:ext cx="838200" cy="457200"/>
          </a:xfrm>
          <a:prstGeom prst="wedgeRectCallout">
            <a:avLst>
              <a:gd name="adj1" fmla="val 47246"/>
              <a:gd name="adj2" fmla="val 263389"/>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Join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263</a:t>
            </a:fld>
            <a:endParaRPr lang="en-US" dirty="0"/>
          </a:p>
        </p:txBody>
      </p:sp>
      <p:sp>
        <p:nvSpPr>
          <p:cNvPr id="3" name="Rectangle 2"/>
          <p:cNvSpPr txBox="1">
            <a:spLocks noChangeArrowheads="1"/>
          </p:cNvSpPr>
          <p:nvPr/>
        </p:nvSpPr>
        <p:spPr bwMode="auto">
          <a:xfrm>
            <a:off x="381000" y="1524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Unresolved Challenges: </a:t>
            </a:r>
            <a:r>
              <a:rPr lang="en-US" sz="2800" b="1" kern="0" dirty="0" smtClean="0">
                <a:solidFill>
                  <a:srgbClr val="FF0000"/>
                </a:solidFill>
              </a:rPr>
              <a:t>End-to-end Reliability of </a:t>
            </a:r>
          </a:p>
          <a:p>
            <a:pPr lvl="0" defTabSz="850900">
              <a:defRPr/>
            </a:pPr>
            <a:r>
              <a:rPr lang="en-US" sz="2800" b="1" kern="0" dirty="0" smtClean="0">
                <a:solidFill>
                  <a:srgbClr val="FF0000"/>
                </a:solidFill>
              </a:rPr>
              <a:t>Non-deterministic </a:t>
            </a:r>
            <a:r>
              <a:rPr lang="en-US" sz="2800" b="1" kern="0" dirty="0" err="1" smtClean="0">
                <a:solidFill>
                  <a:srgbClr val="FF0000"/>
                </a:solidFill>
              </a:rPr>
              <a:t>Stateful</a:t>
            </a:r>
            <a:r>
              <a:rPr lang="en-US" sz="2800" b="1" kern="0" dirty="0" smtClean="0">
                <a:solidFill>
                  <a:srgbClr val="FF0000"/>
                </a:solidFill>
              </a:rPr>
              <a:t> Components </a:t>
            </a:r>
            <a:endParaRPr lang="en-US" sz="2600" b="1" kern="0" dirty="0" smtClean="0">
              <a:solidFill>
                <a:srgbClr val="FF3300"/>
              </a:solidFill>
            </a:endParaRPr>
          </a:p>
        </p:txBody>
      </p:sp>
      <p:sp>
        <p:nvSpPr>
          <p:cNvPr id="4" name="Content Placeholder 2"/>
          <p:cNvSpPr txBox="1">
            <a:spLocks/>
          </p:cNvSpPr>
          <p:nvPr/>
        </p:nvSpPr>
        <p:spPr bwMode="auto">
          <a:xfrm>
            <a:off x="152400" y="990600"/>
            <a:ext cx="8839200" cy="38862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Integration of replication &amp; transactions</a:t>
            </a:r>
          </a:p>
          <a:p>
            <a:pPr marL="461963" lvl="1" indent="-231775" algn="l">
              <a:spcBef>
                <a:spcPct val="20000"/>
              </a:spcBef>
              <a:buClr>
                <a:srgbClr val="CC3300"/>
              </a:buClr>
              <a:buFont typeface="Wingdings" pitchFamily="2" charset="2"/>
              <a:buChar char="§"/>
              <a:defRPr/>
            </a:pPr>
            <a:r>
              <a:rPr lang="en-US" sz="1800" kern="0" dirty="0" smtClean="0"/>
              <a:t>Applicable to multi-tier transactional web-based systems only</a:t>
            </a:r>
          </a:p>
          <a:p>
            <a:pPr marL="461963" lvl="1" indent="-231775" algn="l">
              <a:spcBef>
                <a:spcPct val="20000"/>
              </a:spcBef>
              <a:buClr>
                <a:srgbClr val="CC3300"/>
              </a:buClr>
              <a:buFont typeface="Wingdings" pitchFamily="2" charset="2"/>
              <a:buChar char="§"/>
              <a:defRPr/>
            </a:pPr>
            <a:r>
              <a:rPr lang="en-US" sz="1800" kern="0" dirty="0" smtClean="0"/>
              <a:t>Overhead of transactions (fault-free situation)</a:t>
            </a:r>
          </a:p>
          <a:p>
            <a:pPr marL="688975" lvl="2" indent="-225425" algn="l">
              <a:spcBef>
                <a:spcPct val="20000"/>
              </a:spcBef>
              <a:buClr>
                <a:srgbClr val="CC3300"/>
              </a:buClr>
              <a:buFont typeface="Wingdings" pitchFamily="2" charset="2"/>
              <a:buChar char="§"/>
              <a:defRPr/>
            </a:pPr>
            <a:r>
              <a:rPr lang="en-US" sz="1600" i="1" kern="0" dirty="0" smtClean="0"/>
              <a:t>Join </a:t>
            </a:r>
            <a:r>
              <a:rPr lang="en-US" sz="1600" kern="0" dirty="0" smtClean="0"/>
              <a:t> operations in the critical path</a:t>
            </a:r>
          </a:p>
          <a:p>
            <a:pPr marL="688975" lvl="2" indent="-225425" algn="l">
              <a:spcBef>
                <a:spcPct val="20000"/>
              </a:spcBef>
              <a:buClr>
                <a:srgbClr val="CC3300"/>
              </a:buClr>
              <a:buFont typeface="Wingdings" pitchFamily="2" charset="2"/>
              <a:buChar char="§"/>
              <a:defRPr/>
            </a:pPr>
            <a:r>
              <a:rPr lang="en-US" sz="1600" kern="0" dirty="0" smtClean="0"/>
              <a:t>2 phase commit (2PC) protocol at the end of invocation</a:t>
            </a:r>
          </a:p>
          <a:p>
            <a:pPr marL="461963" lvl="1" indent="-231775" algn="l">
              <a:spcBef>
                <a:spcPct val="20000"/>
              </a:spcBef>
              <a:buClr>
                <a:srgbClr val="CC3300"/>
              </a:buClr>
              <a:buFont typeface="Wingdings" pitchFamily="2" charset="2"/>
              <a:buChar char="§"/>
              <a:defRPr/>
            </a:pPr>
            <a:r>
              <a:rPr lang="en-US" sz="1800" kern="0" dirty="0" smtClean="0"/>
              <a:t>Overhead of transactions (faulty situation)</a:t>
            </a:r>
          </a:p>
          <a:p>
            <a:pPr marL="688975" lvl="2" indent="-225425" algn="l">
              <a:spcBef>
                <a:spcPct val="20000"/>
              </a:spcBef>
              <a:buClr>
                <a:srgbClr val="CC3300"/>
              </a:buClr>
              <a:buFont typeface="Wingdings" pitchFamily="2" charset="2"/>
              <a:buChar char="§"/>
              <a:defRPr/>
            </a:pPr>
            <a:r>
              <a:rPr lang="en-US" sz="1600" kern="0" dirty="0" smtClean="0"/>
              <a:t>Must rollback to avoid orphan state</a:t>
            </a:r>
          </a:p>
          <a:p>
            <a:pPr marL="688975" lvl="2" indent="-225425" algn="l">
              <a:spcBef>
                <a:spcPct val="20000"/>
              </a:spcBef>
              <a:buClr>
                <a:srgbClr val="CC3300"/>
              </a:buClr>
              <a:buFont typeface="Wingdings" pitchFamily="2" charset="2"/>
              <a:buChar char="§"/>
              <a:defRPr/>
            </a:pPr>
            <a:r>
              <a:rPr lang="en-US" sz="1600" kern="0" dirty="0" smtClean="0"/>
              <a:t>Re-execute &amp; 2PC again upon recovery</a:t>
            </a:r>
          </a:p>
          <a:p>
            <a:pPr marL="461963" lvl="1" indent="-231775" algn="l">
              <a:spcBef>
                <a:spcPct val="20000"/>
              </a:spcBef>
              <a:buClr>
                <a:srgbClr val="CC3300"/>
              </a:buClr>
              <a:buFont typeface="Wingdings" pitchFamily="2" charset="2"/>
              <a:buChar char="§"/>
              <a:defRPr/>
            </a:pPr>
            <a:r>
              <a:rPr lang="en-US" sz="1800" kern="0" dirty="0" smtClean="0"/>
              <a:t>Complex tangling of </a:t>
            </a:r>
            <a:r>
              <a:rPr lang="en-US" sz="1800" kern="0" dirty="0" err="1" smtClean="0"/>
              <a:t>QoS</a:t>
            </a:r>
            <a:r>
              <a:rPr lang="en-US" sz="1800" kern="0" dirty="0" smtClean="0"/>
              <a:t>: </a:t>
            </a:r>
            <a:r>
              <a:rPr lang="en-US" sz="1800" kern="0" dirty="0" err="1" smtClean="0"/>
              <a:t>Schedulability</a:t>
            </a:r>
            <a:r>
              <a:rPr lang="en-US" sz="1800" kern="0" dirty="0" smtClean="0"/>
              <a:t> &amp; Reliability</a:t>
            </a:r>
          </a:p>
          <a:p>
            <a:pPr marL="688975" lvl="2" indent="-225425" algn="l">
              <a:spcBef>
                <a:spcPct val="20000"/>
              </a:spcBef>
              <a:buClr>
                <a:srgbClr val="CC3300"/>
              </a:buClr>
              <a:buFont typeface="Wingdings" pitchFamily="2" charset="2"/>
              <a:buChar char="§"/>
              <a:defRPr/>
            </a:pPr>
            <a:r>
              <a:rPr lang="en-US" sz="1600" kern="0" dirty="0" err="1" smtClean="0"/>
              <a:t>Schedulability</a:t>
            </a:r>
            <a:r>
              <a:rPr lang="en-US" sz="1600" kern="0" dirty="0" smtClean="0"/>
              <a:t> of </a:t>
            </a:r>
            <a:r>
              <a:rPr lang="en-US" sz="1600" i="1" kern="0" dirty="0" smtClean="0"/>
              <a:t>rollbacks</a:t>
            </a:r>
            <a:r>
              <a:rPr lang="en-US" sz="1600" kern="0" dirty="0" smtClean="0"/>
              <a:t> &amp; </a:t>
            </a:r>
            <a:r>
              <a:rPr lang="en-US" sz="1600" i="1" kern="0" dirty="0" smtClean="0"/>
              <a:t>join</a:t>
            </a:r>
            <a:r>
              <a:rPr lang="en-US" sz="1600" kern="0" dirty="0" smtClean="0"/>
              <a:t> must be ensured</a:t>
            </a:r>
          </a:p>
          <a:p>
            <a:pPr marL="461963" lvl="1" indent="-231775" algn="l">
              <a:spcBef>
                <a:spcPct val="20000"/>
              </a:spcBef>
              <a:buClr>
                <a:srgbClr val="CC3300"/>
              </a:buClr>
              <a:buFont typeface="Wingdings" pitchFamily="2" charset="2"/>
              <a:buChar char="§"/>
              <a:defRPr/>
            </a:pPr>
            <a:r>
              <a:rPr lang="en-US" sz="1800" kern="0" dirty="0" smtClean="0"/>
              <a:t>Transactional semantics are not transparent</a:t>
            </a:r>
          </a:p>
          <a:p>
            <a:pPr marL="688975" lvl="2" indent="-225425" algn="l">
              <a:spcBef>
                <a:spcPct val="20000"/>
              </a:spcBef>
              <a:buClr>
                <a:srgbClr val="CC3300"/>
              </a:buClr>
              <a:buFont typeface="Wingdings" pitchFamily="2" charset="2"/>
              <a:buChar char="§"/>
              <a:defRPr/>
            </a:pPr>
            <a:r>
              <a:rPr lang="en-US" sz="1600" kern="0" dirty="0" smtClean="0"/>
              <a:t>Developers must implement: </a:t>
            </a:r>
            <a:r>
              <a:rPr lang="en-US" sz="1600" i="1" kern="0" dirty="0" smtClean="0"/>
              <a:t>prepare, commit</a:t>
            </a:r>
            <a:r>
              <a:rPr lang="en-US" sz="1600" kern="0" dirty="0" smtClean="0"/>
              <a:t>, </a:t>
            </a:r>
            <a:r>
              <a:rPr lang="en-US" sz="1600" i="1" kern="0" dirty="0" smtClean="0"/>
              <a:t>rollback (2PC phases)</a:t>
            </a:r>
          </a:p>
        </p:txBody>
      </p:sp>
      <p:graphicFrame>
        <p:nvGraphicFramePr>
          <p:cNvPr id="5" name="Object 8"/>
          <p:cNvGraphicFramePr>
            <a:graphicFrameLocks noChangeAspect="1"/>
          </p:cNvGraphicFramePr>
          <p:nvPr/>
        </p:nvGraphicFramePr>
        <p:xfrm>
          <a:off x="2590800" y="5189220"/>
          <a:ext cx="838200" cy="698500"/>
        </p:xfrm>
        <a:graphic>
          <a:graphicData uri="http://schemas.openxmlformats.org/presentationml/2006/ole">
            <p:oleObj spid="_x0000_s252930" name="Visio" r:id="rId4" imgW="1585499" imgH="1322962" progId="Visio.Drawing.11">
              <p:embed/>
            </p:oleObj>
          </a:graphicData>
        </a:graphic>
      </p:graphicFrame>
      <p:sp>
        <p:nvSpPr>
          <p:cNvPr id="6" name="&quot;No&quot; Symbol 5"/>
          <p:cNvSpPr/>
          <p:nvPr/>
        </p:nvSpPr>
        <p:spPr bwMode="auto">
          <a:xfrm>
            <a:off x="2667000" y="5570220"/>
            <a:ext cx="381000" cy="381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aphicFrame>
        <p:nvGraphicFramePr>
          <p:cNvPr id="7" name="Object 4"/>
          <p:cNvGraphicFramePr>
            <a:graphicFrameLocks noChangeAspect="1"/>
          </p:cNvGraphicFramePr>
          <p:nvPr/>
        </p:nvGraphicFramePr>
        <p:xfrm>
          <a:off x="4038600" y="5181600"/>
          <a:ext cx="838200" cy="698500"/>
        </p:xfrm>
        <a:graphic>
          <a:graphicData uri="http://schemas.openxmlformats.org/presentationml/2006/ole">
            <p:oleObj spid="_x0000_s252931" name="Visio" r:id="rId5" imgW="1585499" imgH="1322962" progId="Visio.Drawing.11">
              <p:embed/>
            </p:oleObj>
          </a:graphicData>
        </a:graphic>
      </p:graphicFrame>
      <p:graphicFrame>
        <p:nvGraphicFramePr>
          <p:cNvPr id="8" name="Object 5"/>
          <p:cNvGraphicFramePr>
            <a:graphicFrameLocks noChangeAspect="1"/>
          </p:cNvGraphicFramePr>
          <p:nvPr/>
        </p:nvGraphicFramePr>
        <p:xfrm>
          <a:off x="5516880" y="5184140"/>
          <a:ext cx="838200" cy="698500"/>
        </p:xfrm>
        <a:graphic>
          <a:graphicData uri="http://schemas.openxmlformats.org/presentationml/2006/ole">
            <p:oleObj spid="_x0000_s252932" name="Visio" r:id="rId6" imgW="1585499" imgH="1322962" progId="Visio.Drawing.11">
              <p:embed/>
            </p:oleObj>
          </a:graphicData>
        </a:graphic>
      </p:graphicFrame>
      <p:graphicFrame>
        <p:nvGraphicFramePr>
          <p:cNvPr id="9" name="Object 6"/>
          <p:cNvGraphicFramePr>
            <a:graphicFrameLocks noChangeAspect="1"/>
          </p:cNvGraphicFramePr>
          <p:nvPr/>
        </p:nvGraphicFramePr>
        <p:xfrm>
          <a:off x="6972300" y="5189220"/>
          <a:ext cx="838200" cy="698500"/>
        </p:xfrm>
        <a:graphic>
          <a:graphicData uri="http://schemas.openxmlformats.org/presentationml/2006/ole">
            <p:oleObj spid="_x0000_s252933" name="Visio" r:id="rId7" imgW="1585499" imgH="1322962" progId="Visio.Drawing.11">
              <p:embed/>
            </p:oleObj>
          </a:graphicData>
        </a:graphic>
      </p:graphicFrame>
      <p:cxnSp>
        <p:nvCxnSpPr>
          <p:cNvPr id="10" name="Straight Arrow Connector 9"/>
          <p:cNvCxnSpPr/>
          <p:nvPr/>
        </p:nvCxnSpPr>
        <p:spPr bwMode="auto">
          <a:xfrm>
            <a:off x="3360420" y="546354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11" name="Object 7"/>
          <p:cNvGraphicFramePr>
            <a:graphicFrameLocks noChangeAspect="1"/>
          </p:cNvGraphicFramePr>
          <p:nvPr/>
        </p:nvGraphicFramePr>
        <p:xfrm>
          <a:off x="914400" y="5570220"/>
          <a:ext cx="838200" cy="698500"/>
        </p:xfrm>
        <a:graphic>
          <a:graphicData uri="http://schemas.openxmlformats.org/presentationml/2006/ole">
            <p:oleObj spid="_x0000_s252934" name="Visio" r:id="rId8" imgW="1585499" imgH="1322962" progId="Visio.Drawing.11">
              <p:embed/>
            </p:oleObj>
          </a:graphicData>
        </a:graphic>
      </p:graphicFrame>
      <p:cxnSp>
        <p:nvCxnSpPr>
          <p:cNvPr id="12" name="Straight Arrow Connector 11"/>
          <p:cNvCxnSpPr/>
          <p:nvPr/>
        </p:nvCxnSpPr>
        <p:spPr bwMode="auto">
          <a:xfrm flipV="1">
            <a:off x="1685925" y="549402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3" name="Rectangle 12"/>
          <p:cNvSpPr/>
          <p:nvPr/>
        </p:nvSpPr>
        <p:spPr bwMode="auto">
          <a:xfrm>
            <a:off x="6629400" y="5118100"/>
            <a:ext cx="2209800" cy="914400"/>
          </a:xfrm>
          <a:prstGeom prst="rect">
            <a:avLst/>
          </a:prstGeom>
          <a:solidFill>
            <a:srgbClr val="FF0000">
              <a:alpha val="32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Potential </a:t>
            </a:r>
          </a:p>
          <a:p>
            <a:pPr marL="0" marR="0" indent="0" algn="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orphan </a:t>
            </a:r>
          </a:p>
          <a:p>
            <a:pPr marL="0" marR="0" indent="0" algn="r" defTabSz="850900" rtl="0" eaLnBrk="1" fontAlgn="base" latinLnBrk="0" hangingPunct="1">
              <a:lnSpc>
                <a:spcPct val="100000"/>
              </a:lnSpc>
              <a:spcBef>
                <a:spcPct val="0"/>
              </a:spcBef>
              <a:spcAft>
                <a:spcPct val="0"/>
              </a:spcAft>
              <a:buClrTx/>
              <a:buSzTx/>
              <a:buFontTx/>
              <a:buNone/>
              <a:tabLst/>
            </a:pPr>
            <a:r>
              <a:rPr lang="en-US" sz="1400" b="1" dirty="0" smtClean="0"/>
              <a:t>st</a:t>
            </a:r>
            <a:r>
              <a:rPr kumimoji="0" lang="en-US" sz="1400" b="1" i="0" u="none" strike="noStrike" cap="none" normalizeH="0" baseline="0" dirty="0" smtClean="0">
                <a:ln>
                  <a:noFill/>
                </a:ln>
                <a:solidFill>
                  <a:schemeClr val="tx1"/>
                </a:solidFill>
                <a:effectLst/>
                <a:latin typeface="Arial Unicode"/>
                <a:cs typeface="Arial" pitchFamily="34" charset="0"/>
              </a:rPr>
              <a:t>ate</a:t>
            </a:r>
          </a:p>
          <a:p>
            <a:pPr marL="0" marR="0" indent="0" algn="r" defTabSz="850900" rtl="0" eaLnBrk="1" fontAlgn="base" latinLnBrk="0" hangingPunct="1">
              <a:lnSpc>
                <a:spcPct val="100000"/>
              </a:lnSpc>
              <a:spcBef>
                <a:spcPct val="0"/>
              </a:spcBef>
              <a:spcAft>
                <a:spcPct val="0"/>
              </a:spcAft>
              <a:buClrTx/>
              <a:buSzTx/>
              <a:buFontTx/>
              <a:buNone/>
              <a:tabLst/>
            </a:pPr>
            <a:r>
              <a:rPr lang="en-US" sz="1400" b="1" dirty="0" smtClean="0"/>
              <a:t>growing</a:t>
            </a:r>
            <a:endParaRPr kumimoji="0" lang="en-US" sz="1400" b="1" i="0" u="none" strike="noStrike" cap="none" normalizeH="0" baseline="0" dirty="0" smtClean="0">
              <a:ln>
                <a:noFill/>
              </a:ln>
              <a:solidFill>
                <a:schemeClr val="tx1"/>
              </a:solidFill>
              <a:effectLst/>
              <a:latin typeface="Arial Unicode"/>
              <a:cs typeface="Arial" pitchFamily="34" charset="0"/>
            </a:endParaRPr>
          </a:p>
        </p:txBody>
      </p:sp>
      <p:sp>
        <p:nvSpPr>
          <p:cNvPr id="14" name="Rectangle 13"/>
          <p:cNvSpPr/>
          <p:nvPr/>
        </p:nvSpPr>
        <p:spPr bwMode="auto">
          <a:xfrm>
            <a:off x="5257800" y="5118100"/>
            <a:ext cx="1371600" cy="914400"/>
          </a:xfrm>
          <a:prstGeom prst="rect">
            <a:avLst/>
          </a:prstGeom>
          <a:solidFill>
            <a:srgbClr val="FF0000">
              <a:alpha val="32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5" name="TextBox 14"/>
          <p:cNvSpPr txBox="1"/>
          <p:nvPr/>
        </p:nvSpPr>
        <p:spPr>
          <a:xfrm>
            <a:off x="3733800" y="6096000"/>
            <a:ext cx="4495800" cy="369332"/>
          </a:xfrm>
          <a:prstGeom prst="rect">
            <a:avLst/>
          </a:prstGeom>
          <a:noFill/>
        </p:spPr>
        <p:txBody>
          <a:bodyPr wrap="square" rtlCol="0">
            <a:spAutoFit/>
          </a:bodyPr>
          <a:lstStyle/>
          <a:p>
            <a:r>
              <a:rPr lang="en-US" sz="1800" dirty="0" smtClean="0"/>
              <a:t>Orphan state bounded in B, C, D</a:t>
            </a:r>
            <a:endParaRPr lang="en-US" sz="1800" dirty="0"/>
          </a:p>
        </p:txBody>
      </p:sp>
      <p:sp>
        <p:nvSpPr>
          <p:cNvPr id="16" name="TextBox 15"/>
          <p:cNvSpPr txBox="1"/>
          <p:nvPr/>
        </p:nvSpPr>
        <p:spPr>
          <a:xfrm>
            <a:off x="3276600" y="4959350"/>
            <a:ext cx="838200" cy="430887"/>
          </a:xfrm>
          <a:prstGeom prst="rect">
            <a:avLst/>
          </a:prstGeom>
          <a:noFill/>
        </p:spPr>
        <p:txBody>
          <a:bodyPr wrap="square" rtlCol="0">
            <a:spAutoFit/>
          </a:bodyPr>
          <a:lstStyle/>
          <a:p>
            <a:r>
              <a:rPr lang="en-US" sz="1100" b="1" dirty="0" smtClean="0"/>
              <a:t>State Update</a:t>
            </a:r>
            <a:endParaRPr lang="en-US" sz="1100" b="1" dirty="0"/>
          </a:p>
        </p:txBody>
      </p:sp>
      <p:cxnSp>
        <p:nvCxnSpPr>
          <p:cNvPr id="17" name="Straight Arrow Connector 16"/>
          <p:cNvCxnSpPr/>
          <p:nvPr/>
        </p:nvCxnSpPr>
        <p:spPr bwMode="auto">
          <a:xfrm rot="10800000">
            <a:off x="3352800" y="572262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8" name="Rectangle 17"/>
          <p:cNvSpPr/>
          <p:nvPr/>
        </p:nvSpPr>
        <p:spPr bwMode="auto">
          <a:xfrm>
            <a:off x="3886200" y="5118100"/>
            <a:ext cx="1371600" cy="914400"/>
          </a:xfrm>
          <a:prstGeom prst="rect">
            <a:avLst/>
          </a:prstGeom>
          <a:solidFill>
            <a:srgbClr val="FF0000">
              <a:alpha val="32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cxnSp>
        <p:nvCxnSpPr>
          <p:cNvPr id="19" name="Straight Arrow Connector 18"/>
          <p:cNvCxnSpPr/>
          <p:nvPr/>
        </p:nvCxnSpPr>
        <p:spPr bwMode="auto">
          <a:xfrm rot="10800000">
            <a:off x="6248400" y="572262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0" name="Straight Arrow Connector 19"/>
          <p:cNvCxnSpPr/>
          <p:nvPr/>
        </p:nvCxnSpPr>
        <p:spPr bwMode="auto">
          <a:xfrm>
            <a:off x="6286500" y="5461952"/>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1" name="Straight Arrow Connector 20"/>
          <p:cNvCxnSpPr/>
          <p:nvPr/>
        </p:nvCxnSpPr>
        <p:spPr bwMode="auto">
          <a:xfrm>
            <a:off x="4846320" y="546354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2" name="Straight Arrow Connector 21"/>
          <p:cNvCxnSpPr/>
          <p:nvPr/>
        </p:nvCxnSpPr>
        <p:spPr bwMode="auto">
          <a:xfrm rot="10800000">
            <a:off x="4800600" y="5721031"/>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23" name="TextBox 22"/>
          <p:cNvSpPr txBox="1"/>
          <p:nvPr/>
        </p:nvSpPr>
        <p:spPr>
          <a:xfrm>
            <a:off x="4724400" y="495300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24" name="TextBox 23"/>
          <p:cNvSpPr txBox="1"/>
          <p:nvPr/>
        </p:nvSpPr>
        <p:spPr>
          <a:xfrm>
            <a:off x="6172200" y="4953000"/>
            <a:ext cx="838200" cy="430887"/>
          </a:xfrm>
          <a:prstGeom prst="rect">
            <a:avLst/>
          </a:prstGeom>
          <a:noFill/>
        </p:spPr>
        <p:txBody>
          <a:bodyPr wrap="square" rtlCol="0">
            <a:spAutoFit/>
          </a:bodyPr>
          <a:lstStyle/>
          <a:p>
            <a:r>
              <a:rPr lang="en-US" sz="1100" b="1" dirty="0" smtClean="0"/>
              <a:t>State Update</a:t>
            </a:r>
            <a:endParaRPr lang="en-US" sz="11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p:bldP spid="18" grpId="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264</a:t>
            </a:fld>
            <a:endParaRPr lang="en-US" dirty="0"/>
          </a:p>
        </p:txBody>
      </p:sp>
      <p:sp>
        <p:nvSpPr>
          <p:cNvPr id="3" name="Rectangle 2"/>
          <p:cNvSpPr txBox="1">
            <a:spLocks noChangeArrowheads="1"/>
          </p:cNvSpPr>
          <p:nvPr/>
        </p:nvSpPr>
        <p:spPr bwMode="auto">
          <a:xfrm>
            <a:off x="381000" y="1524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Unresolved Challenges: </a:t>
            </a:r>
            <a:r>
              <a:rPr lang="en-US" sz="2800" b="1" kern="0" dirty="0" smtClean="0">
                <a:solidFill>
                  <a:srgbClr val="FF0000"/>
                </a:solidFill>
              </a:rPr>
              <a:t>End-to-end Reliability of </a:t>
            </a:r>
          </a:p>
          <a:p>
            <a:pPr lvl="0" defTabSz="850900">
              <a:defRPr/>
            </a:pPr>
            <a:r>
              <a:rPr lang="en-US" sz="2800" b="1" kern="0" dirty="0" smtClean="0">
                <a:solidFill>
                  <a:srgbClr val="FF0000"/>
                </a:solidFill>
              </a:rPr>
              <a:t>Non-deterministic </a:t>
            </a:r>
            <a:r>
              <a:rPr lang="en-US" sz="2800" b="1" kern="0" dirty="0" err="1" smtClean="0">
                <a:solidFill>
                  <a:srgbClr val="FF0000"/>
                </a:solidFill>
              </a:rPr>
              <a:t>Stateful</a:t>
            </a:r>
            <a:r>
              <a:rPr lang="en-US" sz="2800" b="1" kern="0" dirty="0" smtClean="0">
                <a:solidFill>
                  <a:srgbClr val="FF0000"/>
                </a:solidFill>
              </a:rPr>
              <a:t> Components </a:t>
            </a:r>
            <a:endParaRPr lang="en-US" sz="2600" b="1" kern="0" dirty="0" smtClean="0">
              <a:solidFill>
                <a:srgbClr val="FF3300"/>
              </a:solidFill>
            </a:endParaRPr>
          </a:p>
        </p:txBody>
      </p:sp>
      <p:sp>
        <p:nvSpPr>
          <p:cNvPr id="4" name="Content Placeholder 2"/>
          <p:cNvSpPr txBox="1">
            <a:spLocks/>
          </p:cNvSpPr>
          <p:nvPr/>
        </p:nvSpPr>
        <p:spPr bwMode="auto">
          <a:xfrm>
            <a:off x="152400" y="990600"/>
            <a:ext cx="8839200" cy="55626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Integration of replication &amp; transactions</a:t>
            </a:r>
          </a:p>
          <a:p>
            <a:pPr marL="461963" lvl="1" indent="-231775" algn="l">
              <a:spcBef>
                <a:spcPct val="20000"/>
              </a:spcBef>
              <a:buClr>
                <a:srgbClr val="CC3300"/>
              </a:buClr>
              <a:buFont typeface="Wingdings" pitchFamily="2" charset="2"/>
              <a:buChar char="§"/>
              <a:defRPr/>
            </a:pPr>
            <a:r>
              <a:rPr lang="en-US" sz="1800" kern="0" dirty="0" smtClean="0"/>
              <a:t>Applicable to multi-tier transactional web-based systems only</a:t>
            </a:r>
          </a:p>
          <a:p>
            <a:pPr marL="461963" lvl="1" indent="-231775" algn="l">
              <a:spcBef>
                <a:spcPct val="20000"/>
              </a:spcBef>
              <a:buClr>
                <a:srgbClr val="CC3300"/>
              </a:buClr>
              <a:buFont typeface="Wingdings" pitchFamily="2" charset="2"/>
              <a:buChar char="§"/>
              <a:defRPr/>
            </a:pPr>
            <a:r>
              <a:rPr lang="en-US" sz="1800" kern="0" dirty="0" smtClean="0"/>
              <a:t>Overhead of transactions (fault-free situation)</a:t>
            </a:r>
          </a:p>
          <a:p>
            <a:pPr marL="688975" lvl="2" indent="-225425" algn="l">
              <a:spcBef>
                <a:spcPct val="20000"/>
              </a:spcBef>
              <a:buClr>
                <a:srgbClr val="CC3300"/>
              </a:buClr>
              <a:buFont typeface="Wingdings" pitchFamily="2" charset="2"/>
              <a:buChar char="§"/>
              <a:defRPr/>
            </a:pPr>
            <a:r>
              <a:rPr lang="en-US" sz="1600" i="1" kern="0" dirty="0" smtClean="0"/>
              <a:t>Join </a:t>
            </a:r>
            <a:r>
              <a:rPr lang="en-US" sz="1600" kern="0" dirty="0" smtClean="0"/>
              <a:t> operations in the critical path</a:t>
            </a:r>
          </a:p>
          <a:p>
            <a:pPr marL="688975" lvl="2" indent="-225425" algn="l">
              <a:spcBef>
                <a:spcPct val="20000"/>
              </a:spcBef>
              <a:buClr>
                <a:srgbClr val="CC3300"/>
              </a:buClr>
              <a:buFont typeface="Wingdings" pitchFamily="2" charset="2"/>
              <a:buChar char="§"/>
              <a:defRPr/>
            </a:pPr>
            <a:r>
              <a:rPr lang="en-US" sz="1600" kern="0" dirty="0" smtClean="0"/>
              <a:t>2 phase commit (2PC) protocol at the end of invocation</a:t>
            </a:r>
          </a:p>
          <a:p>
            <a:pPr marL="461963" lvl="1" indent="-231775" algn="l">
              <a:spcBef>
                <a:spcPct val="20000"/>
              </a:spcBef>
              <a:buClr>
                <a:srgbClr val="CC3300"/>
              </a:buClr>
              <a:buFont typeface="Wingdings" pitchFamily="2" charset="2"/>
              <a:buChar char="§"/>
              <a:defRPr/>
            </a:pPr>
            <a:r>
              <a:rPr lang="en-US" sz="1800" kern="0" dirty="0" smtClean="0"/>
              <a:t>Overhead of transactions (faulty situation)</a:t>
            </a:r>
          </a:p>
          <a:p>
            <a:pPr marL="688975" lvl="2" indent="-225425" algn="l">
              <a:spcBef>
                <a:spcPct val="20000"/>
              </a:spcBef>
              <a:buClr>
                <a:srgbClr val="CC3300"/>
              </a:buClr>
              <a:buFont typeface="Wingdings" pitchFamily="2" charset="2"/>
              <a:buChar char="§"/>
              <a:defRPr/>
            </a:pPr>
            <a:r>
              <a:rPr lang="en-US" sz="1600" kern="0" dirty="0" smtClean="0"/>
              <a:t>Must rollback to avoid orphan state</a:t>
            </a:r>
          </a:p>
          <a:p>
            <a:pPr marL="688975" lvl="2" indent="-225425" algn="l">
              <a:spcBef>
                <a:spcPct val="20000"/>
              </a:spcBef>
              <a:buClr>
                <a:srgbClr val="CC3300"/>
              </a:buClr>
              <a:buFont typeface="Wingdings" pitchFamily="2" charset="2"/>
              <a:buChar char="§"/>
              <a:defRPr/>
            </a:pPr>
            <a:r>
              <a:rPr lang="en-US" sz="1600" kern="0" dirty="0" smtClean="0"/>
              <a:t>Re-execute &amp; 2PC again upon recovery</a:t>
            </a:r>
          </a:p>
          <a:p>
            <a:pPr marL="461963" lvl="1" indent="-231775" algn="l">
              <a:spcBef>
                <a:spcPct val="20000"/>
              </a:spcBef>
              <a:buClr>
                <a:srgbClr val="CC3300"/>
              </a:buClr>
              <a:buFont typeface="Wingdings" pitchFamily="2" charset="2"/>
              <a:buChar char="§"/>
              <a:defRPr/>
            </a:pPr>
            <a:r>
              <a:rPr lang="en-US" sz="1800" kern="0" dirty="0" smtClean="0"/>
              <a:t>Complex tangling of </a:t>
            </a:r>
            <a:r>
              <a:rPr lang="en-US" sz="1800" kern="0" dirty="0" err="1" smtClean="0"/>
              <a:t>QoS</a:t>
            </a:r>
            <a:r>
              <a:rPr lang="en-US" sz="1800" kern="0" dirty="0" smtClean="0"/>
              <a:t>: </a:t>
            </a:r>
            <a:r>
              <a:rPr lang="en-US" sz="1800" kern="0" dirty="0" err="1" smtClean="0"/>
              <a:t>Schedulability</a:t>
            </a:r>
            <a:r>
              <a:rPr lang="en-US" sz="1800" kern="0" dirty="0" smtClean="0"/>
              <a:t> &amp; Reliability</a:t>
            </a:r>
          </a:p>
          <a:p>
            <a:pPr marL="688975" lvl="2" indent="-225425" algn="l">
              <a:spcBef>
                <a:spcPct val="20000"/>
              </a:spcBef>
              <a:buClr>
                <a:srgbClr val="CC3300"/>
              </a:buClr>
              <a:buFont typeface="Wingdings" pitchFamily="2" charset="2"/>
              <a:buChar char="§"/>
              <a:defRPr/>
            </a:pPr>
            <a:r>
              <a:rPr lang="en-US" sz="1600" kern="0" dirty="0" err="1" smtClean="0"/>
              <a:t>Schedulability</a:t>
            </a:r>
            <a:r>
              <a:rPr lang="en-US" sz="1600" kern="0" dirty="0" smtClean="0"/>
              <a:t> of </a:t>
            </a:r>
            <a:r>
              <a:rPr lang="en-US" sz="1600" i="1" kern="0" dirty="0" smtClean="0"/>
              <a:t>rollbacks</a:t>
            </a:r>
            <a:r>
              <a:rPr lang="en-US" sz="1600" kern="0" dirty="0" smtClean="0"/>
              <a:t> &amp; </a:t>
            </a:r>
            <a:r>
              <a:rPr lang="en-US" sz="1600" i="1" kern="0" dirty="0" smtClean="0"/>
              <a:t>join</a:t>
            </a:r>
            <a:r>
              <a:rPr lang="en-US" sz="1600" kern="0" dirty="0" smtClean="0"/>
              <a:t> must be ensured</a:t>
            </a:r>
          </a:p>
          <a:p>
            <a:pPr marL="461963" lvl="1" indent="-231775" algn="l">
              <a:spcBef>
                <a:spcPct val="20000"/>
              </a:spcBef>
              <a:buClr>
                <a:srgbClr val="CC3300"/>
              </a:buClr>
              <a:buFont typeface="Wingdings" pitchFamily="2" charset="2"/>
              <a:buChar char="§"/>
              <a:defRPr/>
            </a:pPr>
            <a:r>
              <a:rPr lang="en-US" sz="1800" kern="0" dirty="0" smtClean="0"/>
              <a:t>Transactional semantics are not transparent</a:t>
            </a:r>
          </a:p>
          <a:p>
            <a:pPr marL="688975" lvl="2" indent="-225425" algn="l">
              <a:spcBef>
                <a:spcPct val="20000"/>
              </a:spcBef>
              <a:buClr>
                <a:srgbClr val="CC3300"/>
              </a:buClr>
              <a:buFont typeface="Wingdings" pitchFamily="2" charset="2"/>
              <a:buChar char="§"/>
              <a:defRPr/>
            </a:pPr>
            <a:r>
              <a:rPr lang="en-US" sz="1600" kern="0" dirty="0" smtClean="0"/>
              <a:t>Developers must implement all: </a:t>
            </a:r>
            <a:r>
              <a:rPr lang="en-US" sz="1600" i="1" kern="0" dirty="0" smtClean="0"/>
              <a:t>commit</a:t>
            </a:r>
            <a:r>
              <a:rPr lang="en-US" sz="1600" kern="0" dirty="0" smtClean="0"/>
              <a:t>, </a:t>
            </a:r>
            <a:r>
              <a:rPr lang="en-US" sz="1600" i="1" kern="0" dirty="0" smtClean="0"/>
              <a:t>rollback, 2PC phases</a:t>
            </a:r>
          </a:p>
          <a:p>
            <a:pPr marL="225425" indent="-225425" algn="l">
              <a:spcBef>
                <a:spcPct val="20000"/>
              </a:spcBef>
              <a:buClr>
                <a:srgbClr val="CC3300"/>
              </a:buClr>
              <a:buFont typeface="Wingdings" pitchFamily="2" charset="2"/>
              <a:buChar char="§"/>
              <a:defRPr/>
            </a:pPr>
            <a:r>
              <a:rPr lang="en-US" sz="2000" kern="0" dirty="0" smtClean="0"/>
              <a:t>Enforcing determinism</a:t>
            </a:r>
          </a:p>
          <a:p>
            <a:pPr marL="461963" lvl="1" indent="-231775" algn="l">
              <a:spcBef>
                <a:spcPct val="20000"/>
              </a:spcBef>
              <a:buClr>
                <a:srgbClr val="CC3300"/>
              </a:buClr>
              <a:buFont typeface="Wingdings" pitchFamily="2" charset="2"/>
              <a:buChar char="§"/>
              <a:defRPr/>
            </a:pPr>
            <a:r>
              <a:rPr lang="en-US" sz="1800" kern="0" dirty="0" smtClean="0"/>
              <a:t>Point solutions: Compensate specific sources of non-determinism</a:t>
            </a:r>
          </a:p>
          <a:p>
            <a:pPr marL="688975" lvl="2" indent="-225425" algn="l">
              <a:spcBef>
                <a:spcPct val="20000"/>
              </a:spcBef>
              <a:buClr>
                <a:srgbClr val="CC3300"/>
              </a:buClr>
              <a:buFont typeface="Wingdings" pitchFamily="2" charset="2"/>
              <a:buChar char="§"/>
              <a:defRPr/>
            </a:pPr>
            <a:r>
              <a:rPr lang="en-US" sz="1800" kern="0" dirty="0" smtClean="0"/>
              <a:t>e.g., thread scheduling, mutual exclusion</a:t>
            </a:r>
          </a:p>
          <a:p>
            <a:pPr marL="461963" lvl="1" indent="-231775" algn="l">
              <a:spcBef>
                <a:spcPct val="20000"/>
              </a:spcBef>
              <a:buClr>
                <a:srgbClr val="CC3300"/>
              </a:buClr>
              <a:buFont typeface="Wingdings" pitchFamily="2" charset="2"/>
              <a:buChar char="§"/>
              <a:defRPr/>
            </a:pPr>
            <a:r>
              <a:rPr lang="en-US" sz="1800" kern="0" dirty="0" smtClean="0"/>
              <a:t>Compensation using semi-automated program analysis</a:t>
            </a:r>
          </a:p>
          <a:p>
            <a:pPr marL="688975" lvl="2" indent="-225425" algn="l">
              <a:spcBef>
                <a:spcPct val="20000"/>
              </a:spcBef>
              <a:buClr>
                <a:srgbClr val="CC3300"/>
              </a:buClr>
              <a:buFont typeface="Wingdings" pitchFamily="2" charset="2"/>
              <a:buChar char="§"/>
              <a:defRPr/>
            </a:pPr>
            <a:r>
              <a:rPr lang="en-US" sz="1800" kern="0" dirty="0" smtClean="0"/>
              <a:t>Humans must rectify non-automated compensation</a:t>
            </a:r>
          </a:p>
        </p:txBody>
      </p:sp>
    </p:spTree>
  </p:cSld>
  <p:clrMapOvr>
    <a:masterClrMapping/>
  </p:clrMapOvr>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265</a:t>
            </a:fld>
            <a:endParaRPr lang="en-US" dirty="0"/>
          </a:p>
        </p:txBody>
      </p:sp>
      <p:sp>
        <p:nvSpPr>
          <p:cNvPr id="3" name="Rectangle 2"/>
          <p:cNvSpPr txBox="1">
            <a:spLocks noChangeArrowheads="1"/>
          </p:cNvSpPr>
          <p:nvPr/>
        </p:nvSpPr>
        <p:spPr bwMode="auto">
          <a:xfrm>
            <a:off x="3810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Ongoing Research: Protocol for End-to-end Exactly-once Semantics with Rapid Failover</a:t>
            </a:r>
            <a:endParaRPr lang="en-US" sz="2600" b="1" kern="0" dirty="0" smtClean="0">
              <a:solidFill>
                <a:srgbClr val="FF3300"/>
              </a:solidFill>
            </a:endParaRPr>
          </a:p>
        </p:txBody>
      </p:sp>
      <p:sp>
        <p:nvSpPr>
          <p:cNvPr id="4" name="Content Placeholder 2"/>
          <p:cNvSpPr txBox="1">
            <a:spLocks/>
          </p:cNvSpPr>
          <p:nvPr/>
        </p:nvSpPr>
        <p:spPr bwMode="auto">
          <a:xfrm>
            <a:off x="76200" y="838200"/>
            <a:ext cx="8839200" cy="60198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Rethinking Transactions</a:t>
            </a:r>
          </a:p>
          <a:p>
            <a:pPr marL="461963" lvl="1" indent="-231775" algn="l">
              <a:spcBef>
                <a:spcPct val="20000"/>
              </a:spcBef>
              <a:buClr>
                <a:srgbClr val="CC3300"/>
              </a:buClr>
              <a:buFont typeface="Wingdings" pitchFamily="2" charset="2"/>
              <a:buChar char="§"/>
              <a:defRPr/>
            </a:pPr>
            <a:r>
              <a:rPr lang="en-US" sz="1800" kern="0" dirty="0" smtClean="0"/>
              <a:t>Overhead is undesirable in DRE systems</a:t>
            </a:r>
          </a:p>
          <a:p>
            <a:pPr marL="461963" lvl="1" indent="-231775" algn="l">
              <a:spcBef>
                <a:spcPct val="20000"/>
              </a:spcBef>
              <a:buClr>
                <a:srgbClr val="CC3300"/>
              </a:buClr>
              <a:buFont typeface="Wingdings" pitchFamily="2" charset="2"/>
              <a:buChar char="§"/>
              <a:defRPr/>
            </a:pPr>
            <a:r>
              <a:rPr lang="en-US" sz="1800" kern="0" dirty="0" smtClean="0"/>
              <a:t>Alternative mechanism needed to rectify the orphan state</a:t>
            </a:r>
            <a:endParaRPr lang="en-US" sz="2000" kern="0" dirty="0" smtClean="0"/>
          </a:p>
          <a:p>
            <a:pPr marL="225425" indent="-225425" algn="l">
              <a:spcBef>
                <a:spcPct val="20000"/>
              </a:spcBef>
              <a:buClr>
                <a:srgbClr val="CC3300"/>
              </a:buClr>
              <a:buFont typeface="Wingdings" pitchFamily="2" charset="2"/>
              <a:buChar char="§"/>
              <a:defRPr/>
            </a:pPr>
            <a:r>
              <a:rPr lang="en-US" sz="2000" kern="0" dirty="0" smtClean="0"/>
              <a:t>Proposed research: A distributed protocol that</a:t>
            </a:r>
          </a:p>
          <a:p>
            <a:pPr marL="742950" lvl="1" indent="-290513" algn="l">
              <a:spcBef>
                <a:spcPct val="20000"/>
              </a:spcBef>
              <a:buClr>
                <a:srgbClr val="CC3300"/>
              </a:buClr>
              <a:buFont typeface="+mj-lt"/>
              <a:buAutoNum type="arabicPeriod"/>
              <a:defRPr/>
            </a:pPr>
            <a:r>
              <a:rPr lang="en-US" sz="1800" dirty="0" smtClean="0"/>
              <a:t>Supports exactly-once execution semantics in presence of </a:t>
            </a:r>
          </a:p>
          <a:p>
            <a:pPr lvl="2" indent="-236538" algn="l">
              <a:spcBef>
                <a:spcPct val="20000"/>
              </a:spcBef>
              <a:buClr>
                <a:srgbClr val="CC3300"/>
              </a:buClr>
              <a:buFont typeface="Wingdings" pitchFamily="2" charset="2"/>
              <a:buChar char="§"/>
              <a:defRPr/>
            </a:pPr>
            <a:r>
              <a:rPr lang="en-US" sz="1800" dirty="0" smtClean="0"/>
              <a:t>Nested invocations</a:t>
            </a:r>
          </a:p>
          <a:p>
            <a:pPr lvl="2" indent="-236538" algn="l">
              <a:spcBef>
                <a:spcPct val="20000"/>
              </a:spcBef>
              <a:buClr>
                <a:srgbClr val="CC3300"/>
              </a:buClr>
              <a:buFont typeface="Wingdings" pitchFamily="2" charset="2"/>
              <a:buChar char="§"/>
              <a:defRPr/>
            </a:pPr>
            <a:r>
              <a:rPr lang="en-US" sz="1800" dirty="0" smtClean="0"/>
              <a:t>Non-deterministic </a:t>
            </a:r>
            <a:r>
              <a:rPr lang="en-US" sz="1800" dirty="0" err="1" smtClean="0"/>
              <a:t>stateful</a:t>
            </a:r>
            <a:r>
              <a:rPr lang="en-US" sz="1800" dirty="0" smtClean="0"/>
              <a:t> components</a:t>
            </a:r>
          </a:p>
          <a:p>
            <a:pPr lvl="2" indent="-236538" algn="l">
              <a:spcBef>
                <a:spcPct val="20000"/>
              </a:spcBef>
              <a:buClr>
                <a:srgbClr val="CC3300"/>
              </a:buClr>
              <a:buFont typeface="Wingdings" pitchFamily="2" charset="2"/>
              <a:buChar char="§"/>
              <a:defRPr/>
            </a:pPr>
            <a:r>
              <a:rPr lang="en-US" sz="1800" dirty="0" smtClean="0"/>
              <a:t>Passive replication </a:t>
            </a:r>
          </a:p>
          <a:p>
            <a:pPr marL="742950" lvl="1" indent="-290513" algn="l">
              <a:spcBef>
                <a:spcPct val="20000"/>
              </a:spcBef>
              <a:buClr>
                <a:srgbClr val="CC3300"/>
              </a:buClr>
              <a:buFont typeface="+mj-lt"/>
              <a:buAutoNum type="arabicPeriod"/>
              <a:defRPr/>
            </a:pPr>
            <a:r>
              <a:rPr lang="en-US" sz="1800" dirty="0" smtClean="0"/>
              <a:t>Ensures state consistency of replicas</a:t>
            </a:r>
          </a:p>
          <a:p>
            <a:pPr marL="742950" lvl="1" indent="-290513" algn="l">
              <a:spcBef>
                <a:spcPct val="20000"/>
              </a:spcBef>
              <a:buClr>
                <a:srgbClr val="CC3300"/>
              </a:buClr>
              <a:buFont typeface="+mj-lt"/>
              <a:buAutoNum type="arabicPeriod"/>
              <a:defRPr/>
            </a:pPr>
            <a:r>
              <a:rPr lang="en-US" sz="1800" dirty="0" smtClean="0"/>
              <a:t>Does not require intrusive changes to the component implementation</a:t>
            </a:r>
          </a:p>
          <a:p>
            <a:pPr lvl="2" indent="-236538" algn="l">
              <a:spcBef>
                <a:spcPct val="20000"/>
              </a:spcBef>
              <a:buClr>
                <a:srgbClr val="CC3300"/>
              </a:buClr>
              <a:buFont typeface="Wingdings" pitchFamily="2" charset="2"/>
              <a:buChar char="§"/>
              <a:defRPr/>
            </a:pPr>
            <a:r>
              <a:rPr lang="en-US" sz="1800" kern="0" dirty="0" smtClean="0"/>
              <a:t>No need to implement </a:t>
            </a:r>
            <a:r>
              <a:rPr lang="en-US" sz="1800" i="1" kern="0" dirty="0" smtClean="0"/>
              <a:t>prepare, commit,</a:t>
            </a:r>
            <a:r>
              <a:rPr lang="en-US" sz="1800" kern="0" dirty="0" smtClean="0"/>
              <a:t> &amp; </a:t>
            </a:r>
            <a:r>
              <a:rPr lang="en-US" sz="1800" i="1" kern="0" dirty="0" smtClean="0"/>
              <a:t>rollback</a:t>
            </a:r>
          </a:p>
          <a:p>
            <a:pPr marL="742950" lvl="1" indent="-290513" algn="l">
              <a:spcBef>
                <a:spcPct val="20000"/>
              </a:spcBef>
              <a:buClr>
                <a:srgbClr val="CC3300"/>
              </a:buClr>
              <a:buFont typeface="+mj-lt"/>
              <a:buAutoNum type="arabicPeriod"/>
              <a:defRPr/>
            </a:pPr>
            <a:r>
              <a:rPr lang="en-US" sz="1800" dirty="0" smtClean="0"/>
              <a:t>Supports fast client failover that is insensitive to </a:t>
            </a:r>
          </a:p>
          <a:p>
            <a:pPr lvl="2" indent="-236538" algn="l">
              <a:spcBef>
                <a:spcPct val="20000"/>
              </a:spcBef>
              <a:buClr>
                <a:srgbClr val="CC3300"/>
              </a:buClr>
              <a:buFont typeface="Wingdings" pitchFamily="2" charset="2"/>
              <a:buChar char="§"/>
              <a:defRPr/>
            </a:pPr>
            <a:r>
              <a:rPr lang="en-US" sz="1800" dirty="0" smtClean="0"/>
              <a:t>Location of failure in the operational string</a:t>
            </a:r>
          </a:p>
          <a:p>
            <a:pPr lvl="2" indent="-236538" algn="l">
              <a:spcBef>
                <a:spcPct val="20000"/>
              </a:spcBef>
              <a:buClr>
                <a:srgbClr val="CC3300"/>
              </a:buClr>
              <a:buFont typeface="Wingdings" pitchFamily="2" charset="2"/>
              <a:buChar char="§"/>
              <a:defRPr/>
            </a:pPr>
            <a:r>
              <a:rPr lang="en-US" sz="1800" dirty="0" smtClean="0"/>
              <a:t>Size of the operational string</a:t>
            </a:r>
          </a:p>
          <a:p>
            <a:pPr marL="290513" indent="-290513" algn="l">
              <a:spcBef>
                <a:spcPct val="20000"/>
              </a:spcBef>
              <a:buClr>
                <a:srgbClr val="CC3300"/>
              </a:buClr>
              <a:buFont typeface="Wingdings" pitchFamily="2" charset="2"/>
              <a:buChar char="§"/>
              <a:defRPr/>
            </a:pPr>
            <a:r>
              <a:rPr lang="en-US" sz="2000" dirty="0" smtClean="0"/>
              <a:t>Evaluation Criteria</a:t>
            </a:r>
          </a:p>
          <a:p>
            <a:pPr marL="461963" lvl="1" indent="-231775" algn="l">
              <a:spcBef>
                <a:spcPct val="20000"/>
              </a:spcBef>
              <a:buClr>
                <a:srgbClr val="CC3300"/>
              </a:buClr>
              <a:buFont typeface="Wingdings" pitchFamily="2" charset="2"/>
              <a:buChar char="§"/>
              <a:tabLst>
                <a:tab pos="398463" algn="l"/>
              </a:tabLst>
              <a:defRPr/>
            </a:pPr>
            <a:r>
              <a:rPr lang="en-US" sz="1800" dirty="0" smtClean="0"/>
              <a:t>Less communication overhead during fault-free &amp; faulty situations</a:t>
            </a:r>
          </a:p>
          <a:p>
            <a:pPr marL="461963" lvl="1" indent="-231775" algn="l">
              <a:spcBef>
                <a:spcPct val="20000"/>
              </a:spcBef>
              <a:buClr>
                <a:srgbClr val="CC3300"/>
              </a:buClr>
              <a:buFont typeface="Wingdings" pitchFamily="2" charset="2"/>
              <a:buChar char="§"/>
              <a:tabLst>
                <a:tab pos="398463" algn="l"/>
              </a:tabLst>
              <a:defRPr/>
            </a:pPr>
            <a:r>
              <a:rPr lang="en-US" sz="1800" dirty="0" smtClean="0"/>
              <a:t>Nearly constant client-perceived failover delay irrespective of the location of the failure</a:t>
            </a:r>
            <a:endParaRPr lang="en-US" sz="4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810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Concluding Remarks</a:t>
            </a:r>
            <a:endParaRPr lang="en-US" sz="2600" b="1" kern="0" dirty="0" smtClean="0">
              <a:solidFill>
                <a:srgbClr val="FF3300"/>
              </a:solidFill>
            </a:endParaRPr>
          </a:p>
        </p:txBody>
      </p:sp>
      <p:sp>
        <p:nvSpPr>
          <p:cNvPr id="31" name="Content Placeholder 2"/>
          <p:cNvSpPr txBox="1">
            <a:spLocks/>
          </p:cNvSpPr>
          <p:nvPr/>
        </p:nvSpPr>
        <p:spPr bwMode="auto">
          <a:xfrm>
            <a:off x="152400" y="533400"/>
            <a:ext cx="8839200" cy="48006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Operational string is a component-based model of distributed computing focused on end-to-end deadline</a:t>
            </a:r>
          </a:p>
          <a:p>
            <a:pPr marL="225425" indent="-225425" algn="l">
              <a:spcBef>
                <a:spcPct val="20000"/>
              </a:spcBef>
              <a:buClr>
                <a:srgbClr val="CC3300"/>
              </a:buClr>
              <a:buFont typeface="Wingdings" pitchFamily="2" charset="2"/>
              <a:buChar char="§"/>
              <a:defRPr/>
            </a:pPr>
            <a:r>
              <a:rPr lang="en-US" sz="2000" kern="0" dirty="0" smtClean="0"/>
              <a:t>Operational strings need group failover</a:t>
            </a:r>
          </a:p>
          <a:p>
            <a:pPr marL="461963" lvl="1" indent="-231775" algn="l">
              <a:spcBef>
                <a:spcPct val="20000"/>
              </a:spcBef>
              <a:buClr>
                <a:srgbClr val="CC3300"/>
              </a:buClr>
              <a:buFont typeface="Wingdings" pitchFamily="2" charset="2"/>
              <a:buChar char="§"/>
              <a:defRPr/>
            </a:pPr>
            <a:r>
              <a:rPr lang="en-US" sz="1800" kern="0" dirty="0" smtClean="0"/>
              <a:t>Not provided out-of-the-box in contemporary middleware</a:t>
            </a:r>
          </a:p>
          <a:p>
            <a:pPr marL="225425" indent="-225425" algn="l">
              <a:spcBef>
                <a:spcPct val="20000"/>
              </a:spcBef>
              <a:buClr>
                <a:srgbClr val="CC3300"/>
              </a:buClr>
              <a:buFont typeface="Wingdings" pitchFamily="2" charset="2"/>
              <a:buChar char="§"/>
              <a:defRPr/>
            </a:pPr>
            <a:r>
              <a:rPr lang="en-US" sz="2000" kern="0" dirty="0" smtClean="0"/>
              <a:t>Solution:</a:t>
            </a:r>
          </a:p>
          <a:p>
            <a:pPr marL="461963" lvl="1" indent="-231775" algn="l">
              <a:spcBef>
                <a:spcPct val="20000"/>
              </a:spcBef>
              <a:buClr>
                <a:srgbClr val="CC3300"/>
              </a:buClr>
              <a:buFont typeface="Wingdings" pitchFamily="2" charset="2"/>
              <a:buChar char="§"/>
              <a:defRPr/>
            </a:pPr>
            <a:r>
              <a:rPr lang="en-US" sz="1800" kern="0" dirty="0" smtClean="0"/>
              <a:t>Component </a:t>
            </a:r>
            <a:r>
              <a:rPr lang="en-US" sz="1800" kern="0" dirty="0" err="1" smtClean="0"/>
              <a:t>QoS</a:t>
            </a:r>
            <a:r>
              <a:rPr lang="en-US" sz="1800" kern="0" dirty="0" smtClean="0"/>
              <a:t> Modeling Language (CQML) for end-to-end </a:t>
            </a:r>
            <a:r>
              <a:rPr lang="en-US" sz="1800" kern="0" dirty="0" err="1" smtClean="0"/>
              <a:t>QoS</a:t>
            </a:r>
            <a:r>
              <a:rPr lang="en-US" sz="1800" kern="0" dirty="0" smtClean="0"/>
              <a:t> specification</a:t>
            </a:r>
          </a:p>
          <a:p>
            <a:pPr marL="688975" lvl="2" indent="-225425" algn="l">
              <a:spcBef>
                <a:spcPct val="20000"/>
              </a:spcBef>
              <a:buClr>
                <a:srgbClr val="CC3300"/>
              </a:buClr>
              <a:buFont typeface="Wingdings" pitchFamily="2" charset="2"/>
              <a:buChar char="§"/>
              <a:defRPr/>
            </a:pPr>
            <a:r>
              <a:rPr lang="en-US" sz="1800" kern="0" dirty="0" smtClean="0"/>
              <a:t>Failover unit modeling</a:t>
            </a:r>
          </a:p>
          <a:p>
            <a:pPr marL="461963" lvl="1" indent="-231775" algn="l">
              <a:spcBef>
                <a:spcPct val="20000"/>
              </a:spcBef>
              <a:buClr>
                <a:srgbClr val="CC3300"/>
              </a:buClr>
              <a:buFont typeface="Wingdings" pitchFamily="2" charset="2"/>
              <a:buChar char="§"/>
              <a:defRPr/>
            </a:pPr>
            <a:r>
              <a:rPr lang="en-US" sz="1800" kern="0" dirty="0" smtClean="0"/>
              <a:t>Generative Aspects for Fault-Tolerance (GRAFT) for transparent FT provisioning</a:t>
            </a:r>
          </a:p>
          <a:p>
            <a:pPr marL="688975" lvl="2" indent="-225425" algn="l">
              <a:spcBef>
                <a:spcPct val="20000"/>
              </a:spcBef>
              <a:buClr>
                <a:srgbClr val="CC3300"/>
              </a:buClr>
              <a:buFont typeface="Wingdings" pitchFamily="2" charset="2"/>
              <a:buChar char="§"/>
              <a:defRPr/>
            </a:pPr>
            <a:r>
              <a:rPr lang="en-US" sz="1800" kern="0" dirty="0" smtClean="0"/>
              <a:t>M2M, M2C, &amp; M2T transformations</a:t>
            </a:r>
          </a:p>
          <a:p>
            <a:pPr marL="225425" indent="-225425" algn="l">
              <a:spcBef>
                <a:spcPct val="20000"/>
              </a:spcBef>
              <a:buClr>
                <a:srgbClr val="CC3300"/>
              </a:buClr>
              <a:buFont typeface="Wingdings" pitchFamily="2" charset="2"/>
              <a:buChar char="§"/>
              <a:defRPr/>
            </a:pPr>
            <a:r>
              <a:rPr lang="en-US" sz="2000" dirty="0" smtClean="0"/>
              <a:t>Proposed research: End-to-end reliability of non-deterministic </a:t>
            </a:r>
            <a:r>
              <a:rPr lang="en-US" sz="2000" dirty="0" err="1" smtClean="0"/>
              <a:t>stateful</a:t>
            </a:r>
            <a:r>
              <a:rPr lang="en-US" sz="2000" dirty="0" smtClean="0"/>
              <a:t> components</a:t>
            </a:r>
          </a:p>
          <a:p>
            <a:pPr marL="461963" lvl="1" indent="-231775" algn="l">
              <a:spcBef>
                <a:spcPct val="20000"/>
              </a:spcBef>
              <a:buClr>
                <a:srgbClr val="CC3300"/>
              </a:buClr>
              <a:buFont typeface="Wingdings" pitchFamily="2" charset="2"/>
              <a:buChar char="§"/>
              <a:defRPr/>
            </a:pPr>
            <a:r>
              <a:rPr lang="en-US" sz="1800" dirty="0" smtClean="0"/>
              <a:t>Protocol to rectify orphan state problem allowing fast failover</a:t>
            </a:r>
          </a:p>
        </p:txBody>
      </p:sp>
      <p:sp>
        <p:nvSpPr>
          <p:cNvPr id="3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266</a:t>
            </a:fld>
            <a:endParaRPr lang="en-US" dirty="0" smtClean="0"/>
          </a:p>
        </p:txBody>
      </p:sp>
      <p:graphicFrame>
        <p:nvGraphicFramePr>
          <p:cNvPr id="319491" name="Object 3"/>
          <p:cNvGraphicFramePr>
            <a:graphicFrameLocks noChangeAspect="1"/>
          </p:cNvGraphicFramePr>
          <p:nvPr/>
        </p:nvGraphicFramePr>
        <p:xfrm>
          <a:off x="2743200" y="4800600"/>
          <a:ext cx="4191000" cy="1977818"/>
        </p:xfrm>
        <a:graphic>
          <a:graphicData uri="http://schemas.openxmlformats.org/presentationml/2006/ole">
            <p:oleObj spid="_x0000_s319491" name="Visio" r:id="rId4" imgW="10342778" imgH="4549750" progId="Visio.Drawing.11">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9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267</a:t>
            </a:fld>
            <a:endParaRPr lang="en-US" dirty="0"/>
          </a:p>
        </p:txBody>
      </p:sp>
      <p:sp>
        <p:nvSpPr>
          <p:cNvPr id="3" name="Rectangle 2"/>
          <p:cNvSpPr txBox="1">
            <a:spLocks noChangeArrowheads="1"/>
          </p:cNvSpPr>
          <p:nvPr/>
        </p:nvSpPr>
        <p:spPr bwMode="auto">
          <a:xfrm>
            <a:off x="3810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Questions</a:t>
            </a:r>
            <a:endParaRPr lang="en-US" sz="2600" b="1" kern="0" dirty="0" smtClean="0">
              <a:solidFill>
                <a:srgbClr val="FF3300"/>
              </a:solidFill>
            </a:endParaRPr>
          </a:p>
        </p:txBody>
      </p:sp>
      <p:pic>
        <p:nvPicPr>
          <p:cNvPr id="202754" name="Picture 2" descr="C:\Users\sutambe\Desktop\Research\LEESA\DSL09-presentation\Question_Mark_Icon_BlueGlow.png"/>
          <p:cNvPicPr>
            <a:picLocks noChangeAspect="1" noChangeArrowheads="1"/>
          </p:cNvPicPr>
          <p:nvPr/>
        </p:nvPicPr>
        <p:blipFill>
          <a:blip r:embed="rId3" cstate="print"/>
          <a:srcRect/>
          <a:stretch>
            <a:fillRect/>
          </a:stretch>
        </p:blipFill>
        <p:spPr bwMode="auto">
          <a:xfrm>
            <a:off x="3657600" y="2209800"/>
            <a:ext cx="1943100" cy="194310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8"/>
          <p:cNvSpPr>
            <a:spLocks noGrp="1" noChangeArrowheads="1"/>
          </p:cNvSpPr>
          <p:nvPr>
            <p:ph type="sldNum" sz="quarter" idx="12"/>
          </p:nvPr>
        </p:nvSpPr>
        <p:spPr>
          <a:noFill/>
        </p:spPr>
        <p:txBody>
          <a:bodyPr/>
          <a:lstStyle/>
          <a:p>
            <a:fld id="{F5589ED2-FE40-401F-AE7C-C6FD2E69CD82}" type="slidenum">
              <a:rPr lang="en-US" smtClean="0"/>
              <a:pPr/>
              <a:t>27</a:t>
            </a:fld>
            <a:endParaRPr lang="en-US" smtClean="0"/>
          </a:p>
        </p:txBody>
      </p:sp>
      <p:sp>
        <p:nvSpPr>
          <p:cNvPr id="34819"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Configuration: Criteria for Fault-tolerance</a:t>
            </a:r>
          </a:p>
        </p:txBody>
      </p:sp>
      <p:sp>
        <p:nvSpPr>
          <p:cNvPr id="18" name="Text Box 2"/>
          <p:cNvSpPr txBox="1">
            <a:spLocks noChangeArrowheads="1"/>
          </p:cNvSpPr>
          <p:nvPr/>
        </p:nvSpPr>
        <p:spPr bwMode="auto">
          <a:xfrm>
            <a:off x="0" y="565150"/>
            <a:ext cx="8686800" cy="2524125"/>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b="1" dirty="0" smtClean="0">
                <a:latin typeface="+mn-lt"/>
              </a:rPr>
              <a:t>Configuration </a:t>
            </a:r>
            <a:r>
              <a:rPr lang="en-US" sz="2000" b="1" dirty="0">
                <a:latin typeface="+mn-lt"/>
              </a:rPr>
              <a:t>of RT-FT Middleware</a:t>
            </a:r>
          </a:p>
          <a:p>
            <a:pPr marL="631825" lvl="1" indent="-174625" algn="l" eaLnBrk="0" hangingPunct="0">
              <a:spcBef>
                <a:spcPct val="30000"/>
              </a:spcBef>
              <a:buFontTx/>
              <a:buChar char="•"/>
              <a:defRPr/>
            </a:pPr>
            <a:r>
              <a:rPr lang="en-US" sz="2000" dirty="0">
                <a:latin typeface="+mn-lt"/>
              </a:rPr>
              <a:t>Install &amp; configure fault detectors that periodically monitor liveness on each processor</a:t>
            </a:r>
          </a:p>
          <a:p>
            <a:pPr marL="631825" lvl="1" indent="-174625" algn="l" eaLnBrk="0" hangingPunct="0">
              <a:spcBef>
                <a:spcPct val="30000"/>
              </a:spcBef>
              <a:buFontTx/>
              <a:buChar char="•"/>
              <a:defRPr/>
            </a:pPr>
            <a:r>
              <a:rPr lang="en-US" sz="2000" dirty="0">
                <a:latin typeface="+mn-lt"/>
              </a:rPr>
              <a:t>register all the applications, their replicas, &amp; fault detectors  with a replication manager to provide group membership management</a:t>
            </a:r>
          </a:p>
          <a:p>
            <a:pPr marL="631825" lvl="1" indent="-174625" algn="l" eaLnBrk="0" hangingPunct="0">
              <a:spcBef>
                <a:spcPct val="30000"/>
              </a:spcBef>
              <a:buFontTx/>
              <a:buChar char="•"/>
              <a:defRPr/>
            </a:pPr>
            <a:r>
              <a:rPr lang="en-US" sz="2000" dirty="0">
                <a:latin typeface="+mn-lt"/>
              </a:rPr>
              <a:t>configure client-side middleware to catch failure exceptions &amp; with failure recovery actions</a:t>
            </a:r>
          </a:p>
        </p:txBody>
      </p:sp>
      <p:pic>
        <p:nvPicPr>
          <p:cNvPr id="34821" name="Picture 2"/>
          <p:cNvPicPr>
            <a:picLocks noChangeAspect="1" noChangeArrowheads="1"/>
          </p:cNvPicPr>
          <p:nvPr/>
        </p:nvPicPr>
        <p:blipFill>
          <a:blip r:embed="rId3" cstate="print"/>
          <a:srcRect/>
          <a:stretch>
            <a:fillRect/>
          </a:stretch>
        </p:blipFill>
        <p:spPr bwMode="auto">
          <a:xfrm>
            <a:off x="2743200" y="3862388"/>
            <a:ext cx="6400800" cy="2995612"/>
          </a:xfrm>
          <a:prstGeom prst="rect">
            <a:avLst/>
          </a:prstGeom>
          <a:noFill/>
          <a:ln w="38100" algn="ctr">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cstate="print"/>
          <a:srcRect/>
          <a:stretch>
            <a:fillRect/>
          </a:stretch>
        </p:blipFill>
        <p:spPr bwMode="auto">
          <a:xfrm>
            <a:off x="2743200" y="3862388"/>
            <a:ext cx="6400800" cy="2995612"/>
          </a:xfrm>
          <a:prstGeom prst="rect">
            <a:avLst/>
          </a:prstGeom>
          <a:noFill/>
          <a:ln w="38100" algn="ctr">
            <a:noFill/>
            <a:miter lim="800000"/>
            <a:headEnd/>
            <a:tailEnd/>
          </a:ln>
        </p:spPr>
      </p:pic>
      <p:sp>
        <p:nvSpPr>
          <p:cNvPr id="35843" name="Rectangle 8"/>
          <p:cNvSpPr>
            <a:spLocks noGrp="1" noChangeArrowheads="1"/>
          </p:cNvSpPr>
          <p:nvPr>
            <p:ph type="sldNum" sz="quarter" idx="12"/>
          </p:nvPr>
        </p:nvSpPr>
        <p:spPr>
          <a:noFill/>
        </p:spPr>
        <p:txBody>
          <a:bodyPr/>
          <a:lstStyle/>
          <a:p>
            <a:fld id="{69EAD009-55F0-4097-9C48-EDC5F5A7C34C}" type="slidenum">
              <a:rPr lang="en-US" smtClean="0"/>
              <a:pPr/>
              <a:t>28</a:t>
            </a:fld>
            <a:endParaRPr lang="en-US" smtClean="0"/>
          </a:p>
        </p:txBody>
      </p:sp>
      <p:sp>
        <p:nvSpPr>
          <p:cNvPr id="35844"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Configuration: Criteria for Fault-tolerance</a:t>
            </a:r>
          </a:p>
        </p:txBody>
      </p:sp>
      <p:cxnSp>
        <p:nvCxnSpPr>
          <p:cNvPr id="35845" name="Straight Arrow Connector 9"/>
          <p:cNvCxnSpPr>
            <a:cxnSpLocks noChangeShapeType="1"/>
          </p:cNvCxnSpPr>
          <p:nvPr/>
        </p:nvCxnSpPr>
        <p:spPr bwMode="auto">
          <a:xfrm flipV="1">
            <a:off x="3962400" y="4800600"/>
            <a:ext cx="1219200" cy="533400"/>
          </a:xfrm>
          <a:prstGeom prst="straightConnector1">
            <a:avLst/>
          </a:prstGeom>
          <a:noFill/>
          <a:ln w="38100" algn="ctr">
            <a:solidFill>
              <a:srgbClr val="FF0000"/>
            </a:solidFill>
            <a:round/>
            <a:headEnd/>
            <a:tailEnd type="arrow" w="med" len="med"/>
          </a:ln>
        </p:spPr>
      </p:cxnSp>
      <p:sp>
        <p:nvSpPr>
          <p:cNvPr id="7" name="Text Box 2"/>
          <p:cNvSpPr txBox="1">
            <a:spLocks noChangeArrowheads="1"/>
          </p:cNvSpPr>
          <p:nvPr/>
        </p:nvSpPr>
        <p:spPr bwMode="auto">
          <a:xfrm>
            <a:off x="0" y="565150"/>
            <a:ext cx="8686800" cy="2924175"/>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b="1" dirty="0" smtClean="0">
                <a:latin typeface="+mn-lt"/>
              </a:rPr>
              <a:t>Configuration </a:t>
            </a:r>
            <a:r>
              <a:rPr lang="en-US" sz="2000" b="1" dirty="0">
                <a:latin typeface="+mn-lt"/>
              </a:rPr>
              <a:t>of RT-FT Middleware</a:t>
            </a:r>
          </a:p>
          <a:p>
            <a:pPr marL="631825" lvl="1" indent="-174625" algn="l" eaLnBrk="0" hangingPunct="0">
              <a:spcBef>
                <a:spcPct val="30000"/>
              </a:spcBef>
              <a:buFontTx/>
              <a:buChar char="•"/>
              <a:defRPr/>
            </a:pPr>
            <a:r>
              <a:rPr lang="en-US" sz="2000" dirty="0">
                <a:latin typeface="+mn-lt"/>
              </a:rPr>
              <a:t>Install &amp; configure fault detectors that periodically monitor liveness on each processor</a:t>
            </a:r>
          </a:p>
          <a:p>
            <a:pPr marL="631825" lvl="1" indent="-174625" algn="l" eaLnBrk="0" hangingPunct="0">
              <a:spcBef>
                <a:spcPct val="30000"/>
              </a:spcBef>
              <a:buFontTx/>
              <a:buChar char="•"/>
              <a:defRPr/>
            </a:pPr>
            <a:r>
              <a:rPr lang="en-US" sz="2000" dirty="0">
                <a:latin typeface="+mn-lt"/>
              </a:rPr>
              <a:t>register all the applications, their replicas, &amp; fault detectors  with a replication manager to provide group membership management</a:t>
            </a:r>
          </a:p>
          <a:p>
            <a:pPr marL="631825" lvl="1" indent="-174625" algn="l" eaLnBrk="0" hangingPunct="0">
              <a:spcBef>
                <a:spcPct val="30000"/>
              </a:spcBef>
              <a:buFontTx/>
              <a:buChar char="•"/>
              <a:defRPr/>
            </a:pPr>
            <a:r>
              <a:rPr lang="en-US" sz="2000" dirty="0">
                <a:latin typeface="+mn-lt"/>
              </a:rPr>
              <a:t>configure client-side middleware to catch failure exceptions &amp; with failure recovery actions</a:t>
            </a:r>
          </a:p>
          <a:p>
            <a:pPr marL="631825" lvl="1" indent="-174625" algn="l" eaLnBrk="0" hangingPunct="0">
              <a:spcBef>
                <a:spcPct val="30000"/>
              </a:spcBef>
              <a:buFontTx/>
              <a:buChar char="•"/>
              <a:defRPr/>
            </a:pPr>
            <a:r>
              <a:rPr lang="en-US" sz="2000" dirty="0"/>
              <a:t>bootstrap applications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cstate="print"/>
          <a:srcRect/>
          <a:stretch>
            <a:fillRect/>
          </a:stretch>
        </p:blipFill>
        <p:spPr bwMode="auto">
          <a:xfrm>
            <a:off x="2743200" y="3862388"/>
            <a:ext cx="6400800" cy="2995612"/>
          </a:xfrm>
          <a:prstGeom prst="rect">
            <a:avLst/>
          </a:prstGeom>
          <a:noFill/>
          <a:ln w="38100" algn="ctr">
            <a:noFill/>
            <a:miter lim="800000"/>
            <a:headEnd/>
            <a:tailEnd/>
          </a:ln>
        </p:spPr>
      </p:pic>
      <p:sp>
        <p:nvSpPr>
          <p:cNvPr id="36867" name="Rectangle 8"/>
          <p:cNvSpPr>
            <a:spLocks noGrp="1" noChangeArrowheads="1"/>
          </p:cNvSpPr>
          <p:nvPr>
            <p:ph type="sldNum" sz="quarter" idx="12"/>
          </p:nvPr>
        </p:nvSpPr>
        <p:spPr>
          <a:noFill/>
        </p:spPr>
        <p:txBody>
          <a:bodyPr/>
          <a:lstStyle/>
          <a:p>
            <a:fld id="{90ACC0CA-16E9-4CCB-9AEB-10999D26F7C5}" type="slidenum">
              <a:rPr lang="en-US" smtClean="0"/>
              <a:pPr/>
              <a:t>29</a:t>
            </a:fld>
            <a:endParaRPr lang="en-US" smtClean="0"/>
          </a:p>
        </p:txBody>
      </p:sp>
      <p:sp>
        <p:nvSpPr>
          <p:cNvPr id="36868" name="Rectangle 3"/>
          <p:cNvSpPr>
            <a:spLocks noGrp="1" noChangeArrowheads="1"/>
          </p:cNvSpPr>
          <p:nvPr>
            <p:ph type="title"/>
          </p:nvPr>
        </p:nvSpPr>
        <p:spPr>
          <a:xfrm>
            <a:off x="0" y="0"/>
            <a:ext cx="9144000" cy="561975"/>
          </a:xfrm>
          <a:noFill/>
        </p:spPr>
        <p:txBody>
          <a:bodyPr/>
          <a:lstStyle/>
          <a:p>
            <a:pPr eaLnBrk="1" hangingPunct="1">
              <a:lnSpc>
                <a:spcPct val="85000"/>
              </a:lnSpc>
            </a:pPr>
            <a:r>
              <a:rPr lang="en-US" dirty="0" smtClean="0"/>
              <a:t>Challenges in Configuring Fault-tolerant DRE Systems</a:t>
            </a:r>
          </a:p>
        </p:txBody>
      </p:sp>
      <p:sp>
        <p:nvSpPr>
          <p:cNvPr id="18" name="Text Box 2"/>
          <p:cNvSpPr txBox="1">
            <a:spLocks noChangeArrowheads="1"/>
          </p:cNvSpPr>
          <p:nvPr/>
        </p:nvSpPr>
        <p:spPr bwMode="auto">
          <a:xfrm>
            <a:off x="76200" y="565150"/>
            <a:ext cx="8839200" cy="1508125"/>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Configuring RT-FT middleware is hard</a:t>
            </a:r>
          </a:p>
          <a:p>
            <a:pPr marL="631825" lvl="1" indent="-174625" algn="l" eaLnBrk="0" hangingPunct="0">
              <a:spcBef>
                <a:spcPct val="30000"/>
              </a:spcBef>
              <a:buFontTx/>
              <a:buChar char="•"/>
              <a:defRPr/>
            </a:pPr>
            <a:r>
              <a:rPr lang="en-US" sz="2000" dirty="0"/>
              <a:t>developers often need to make tedious &amp; error-prone invasive source code changes to manually configure middleware</a:t>
            </a:r>
            <a:endParaRPr lang="en-US" sz="2000" dirty="0">
              <a:latin typeface="+mn-lt"/>
            </a:endParaRPr>
          </a:p>
          <a:p>
            <a:pPr marL="631825" lvl="1" indent="-174625" algn="l" eaLnBrk="0" hangingPunct="0">
              <a:spcBef>
                <a:spcPct val="30000"/>
              </a:spcBef>
              <a:buFontTx/>
              <a:buChar char="•"/>
              <a:defRPr/>
            </a:pPr>
            <a:endParaRPr lang="en-US" sz="2000" dirty="0">
              <a:latin typeface="+mn-lt"/>
            </a:endParaRPr>
          </a:p>
        </p:txBody>
      </p:sp>
      <p:sp>
        <p:nvSpPr>
          <p:cNvPr id="36870" name="AutoShape 60"/>
          <p:cNvSpPr>
            <a:spLocks noChangeArrowheads="1"/>
          </p:cNvSpPr>
          <p:nvPr/>
        </p:nvSpPr>
        <p:spPr bwMode="auto">
          <a:xfrm>
            <a:off x="6248400" y="2590800"/>
            <a:ext cx="2667000" cy="1135063"/>
          </a:xfrm>
          <a:prstGeom prst="wedgeRectCallout">
            <a:avLst>
              <a:gd name="adj1" fmla="val -22963"/>
              <a:gd name="adj2" fmla="val 137194"/>
            </a:avLst>
          </a:prstGeom>
          <a:solidFill>
            <a:srgbClr val="FFFFCC"/>
          </a:solidFill>
          <a:ln w="12700">
            <a:solidFill>
              <a:schemeClr val="tx1"/>
            </a:solidFill>
            <a:miter lim="800000"/>
            <a:headEnd/>
            <a:tailEnd/>
          </a:ln>
        </p:spPr>
        <p:txBody>
          <a:bodyPr anchor="ctr"/>
          <a:lstStyle/>
          <a:p>
            <a:pPr eaLnBrk="0" hangingPunct="0"/>
            <a:r>
              <a:rPr lang="en-US" sz="1800"/>
              <a:t>Code for interacting with middleware-based fault detectors coupled with business logic</a:t>
            </a:r>
          </a:p>
        </p:txBody>
      </p:sp>
      <p:sp>
        <p:nvSpPr>
          <p:cNvPr id="36871" name="AutoShape 60"/>
          <p:cNvSpPr>
            <a:spLocks noChangeArrowheads="1"/>
          </p:cNvSpPr>
          <p:nvPr/>
        </p:nvSpPr>
        <p:spPr bwMode="auto">
          <a:xfrm>
            <a:off x="3429000" y="1981200"/>
            <a:ext cx="2282825" cy="1447800"/>
          </a:xfrm>
          <a:prstGeom prst="wedgeRectCallout">
            <a:avLst>
              <a:gd name="adj1" fmla="val 39634"/>
              <a:gd name="adj2" fmla="val 110153"/>
            </a:avLst>
          </a:prstGeom>
          <a:solidFill>
            <a:srgbClr val="FFFFCC"/>
          </a:solidFill>
          <a:ln w="12700">
            <a:solidFill>
              <a:schemeClr val="tx1"/>
            </a:solidFill>
            <a:miter lim="800000"/>
            <a:headEnd/>
            <a:tailEnd/>
          </a:ln>
        </p:spPr>
        <p:txBody>
          <a:bodyPr anchor="ctr"/>
          <a:lstStyle/>
          <a:p>
            <a:pPr eaLnBrk="0" hangingPunct="0"/>
            <a:r>
              <a:rPr lang="en-US" sz="1800"/>
              <a:t>Code for interacting with middleware-based group management mechanisms</a:t>
            </a:r>
          </a:p>
        </p:txBody>
      </p:sp>
      <p:sp>
        <p:nvSpPr>
          <p:cNvPr id="36872" name="AutoShape 60"/>
          <p:cNvSpPr>
            <a:spLocks noChangeArrowheads="1"/>
          </p:cNvSpPr>
          <p:nvPr/>
        </p:nvSpPr>
        <p:spPr bwMode="auto">
          <a:xfrm>
            <a:off x="228600" y="3124200"/>
            <a:ext cx="2895600" cy="1211263"/>
          </a:xfrm>
          <a:prstGeom prst="wedgeRectCallout">
            <a:avLst>
              <a:gd name="adj1" fmla="val 45319"/>
              <a:gd name="adj2" fmla="val 94509"/>
            </a:avLst>
          </a:prstGeom>
          <a:solidFill>
            <a:srgbClr val="FFFFCC"/>
          </a:solidFill>
          <a:ln w="12700">
            <a:solidFill>
              <a:schemeClr val="tx1"/>
            </a:solidFill>
            <a:miter lim="800000"/>
            <a:headEnd/>
            <a:tailEnd/>
          </a:ln>
        </p:spPr>
        <p:txBody>
          <a:bodyPr anchor="ctr"/>
          <a:lstStyle/>
          <a:p>
            <a:pPr eaLnBrk="0" hangingPunct="0"/>
            <a:r>
              <a:rPr lang="en-US" sz="1800"/>
              <a:t>Code for interacting with middleware-based client-side failure detector &amp; recovery mechanisms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3</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Presentation Road Map</a:t>
            </a:r>
          </a:p>
        </p:txBody>
      </p:sp>
      <p:sp>
        <p:nvSpPr>
          <p:cNvPr id="16388" name="Rectangle 3"/>
          <p:cNvSpPr>
            <a:spLocks noGrp="1" noChangeArrowheads="1"/>
          </p:cNvSpPr>
          <p:nvPr>
            <p:ph type="body" idx="4294967295"/>
          </p:nvPr>
        </p:nvSpPr>
        <p:spPr>
          <a:xfrm>
            <a:off x="228600" y="636588"/>
            <a:ext cx="8763000" cy="5761037"/>
          </a:xfrm>
        </p:spPr>
        <p:txBody>
          <a:bodyPr/>
          <a:lstStyle/>
          <a:p>
            <a:pPr marL="466725" indent="-466725"/>
            <a:r>
              <a:rPr lang="en-US" sz="2800" b="1" dirty="0" smtClean="0"/>
              <a:t>Technology Context: DRE Systems</a:t>
            </a:r>
          </a:p>
          <a:p>
            <a:pPr marL="466725" indent="-466725"/>
            <a:r>
              <a:rPr lang="en-US" sz="2800" b="1" dirty="0" smtClean="0">
                <a:solidFill>
                  <a:schemeClr val="tx1">
                    <a:lumMod val="50000"/>
                    <a:lumOff val="50000"/>
                  </a:schemeClr>
                </a:solidFill>
              </a:rPr>
              <a:t>DRE System Lifecycle &amp; FT-RT Challenges</a:t>
            </a:r>
          </a:p>
          <a:p>
            <a:pPr marL="466725" indent="-466725"/>
            <a:r>
              <a:rPr lang="en-US" sz="2800" b="1" dirty="0" smtClean="0">
                <a:solidFill>
                  <a:schemeClr val="tx1">
                    <a:lumMod val="50000"/>
                    <a:lumOff val="50000"/>
                  </a:schemeClr>
                </a:solidFill>
              </a:rPr>
              <a:t>Design-time Solutions</a:t>
            </a:r>
          </a:p>
          <a:p>
            <a:pPr marL="466725" indent="-466725"/>
            <a:r>
              <a:rPr lang="en-US" sz="2800" b="1" dirty="0" smtClean="0">
                <a:solidFill>
                  <a:schemeClr val="tx1">
                    <a:lumMod val="50000"/>
                    <a:lumOff val="50000"/>
                  </a:schemeClr>
                </a:solidFill>
              </a:rPr>
              <a:t>Deployment &amp; Configuration-time Solutions</a:t>
            </a:r>
          </a:p>
          <a:p>
            <a:pPr marL="466725" indent="-466725"/>
            <a:r>
              <a:rPr lang="en-US" sz="2800" b="1" dirty="0" smtClean="0">
                <a:solidFill>
                  <a:schemeClr val="tx1">
                    <a:lumMod val="50000"/>
                    <a:lumOff val="50000"/>
                  </a:schemeClr>
                </a:solidFill>
              </a:rPr>
              <a:t>Runtime Solutions</a:t>
            </a:r>
          </a:p>
          <a:p>
            <a:pPr marL="466725" indent="-466725"/>
            <a:r>
              <a:rPr lang="en-US" sz="2800" b="1" dirty="0" smtClean="0">
                <a:solidFill>
                  <a:schemeClr val="tx1">
                    <a:lumMod val="50000"/>
                    <a:lumOff val="50000"/>
                  </a:schemeClr>
                </a:solidFill>
              </a:rPr>
              <a:t>Ongoing Work</a:t>
            </a:r>
          </a:p>
          <a:p>
            <a:pPr marL="466725" indent="-466725"/>
            <a:r>
              <a:rPr lang="en-US" sz="2800" b="1" dirty="0" smtClean="0">
                <a:solidFill>
                  <a:schemeClr val="tx1">
                    <a:lumMod val="50000"/>
                    <a:lumOff val="50000"/>
                  </a:schemeClr>
                </a:solidFill>
              </a:rPr>
              <a:t>Concluding Remarks</a:t>
            </a:r>
            <a:endParaRPr lang="en-US" sz="2800" dirty="0" smtClean="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cstate="print"/>
          <a:srcRect/>
          <a:stretch>
            <a:fillRect/>
          </a:stretch>
        </p:blipFill>
        <p:spPr bwMode="auto">
          <a:xfrm>
            <a:off x="2743200" y="3862388"/>
            <a:ext cx="6400800" cy="2995612"/>
          </a:xfrm>
          <a:prstGeom prst="rect">
            <a:avLst/>
          </a:prstGeom>
          <a:noFill/>
          <a:ln w="38100" algn="ctr">
            <a:noFill/>
            <a:miter lim="800000"/>
            <a:headEnd/>
            <a:tailEnd/>
          </a:ln>
        </p:spPr>
      </p:pic>
      <p:sp>
        <p:nvSpPr>
          <p:cNvPr id="37891" name="Rectangle 8"/>
          <p:cNvSpPr>
            <a:spLocks noGrp="1" noChangeArrowheads="1"/>
          </p:cNvSpPr>
          <p:nvPr>
            <p:ph type="sldNum" sz="quarter" idx="12"/>
          </p:nvPr>
        </p:nvSpPr>
        <p:spPr>
          <a:noFill/>
        </p:spPr>
        <p:txBody>
          <a:bodyPr/>
          <a:lstStyle/>
          <a:p>
            <a:fld id="{609C7866-F3CD-4E6F-B2E3-990AD579908B}" type="slidenum">
              <a:rPr lang="en-US" smtClean="0"/>
              <a:pPr/>
              <a:t>30</a:t>
            </a:fld>
            <a:endParaRPr lang="en-US" smtClean="0"/>
          </a:p>
        </p:txBody>
      </p:sp>
      <p:sp>
        <p:nvSpPr>
          <p:cNvPr id="18" name="Text Box 2"/>
          <p:cNvSpPr txBox="1">
            <a:spLocks noChangeArrowheads="1"/>
          </p:cNvSpPr>
          <p:nvPr/>
        </p:nvSpPr>
        <p:spPr bwMode="auto">
          <a:xfrm>
            <a:off x="76200" y="565150"/>
            <a:ext cx="8839200" cy="221615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Configuring RT-FT middleware is hard</a:t>
            </a:r>
          </a:p>
          <a:p>
            <a:pPr marL="631825" lvl="1" indent="-174625" algn="l" eaLnBrk="0" hangingPunct="0">
              <a:spcBef>
                <a:spcPct val="30000"/>
              </a:spcBef>
              <a:buFontTx/>
              <a:buChar char="•"/>
              <a:defRPr/>
            </a:pPr>
            <a:r>
              <a:rPr lang="en-US" sz="2000" dirty="0"/>
              <a:t>developers often need to make tedious &amp; error-prone invasive source code changes to manually configure middleware</a:t>
            </a:r>
          </a:p>
          <a:p>
            <a:pPr marL="631825" lvl="1" indent="-174625" algn="l" eaLnBrk="0" hangingPunct="0">
              <a:spcBef>
                <a:spcPct val="30000"/>
              </a:spcBef>
              <a:buFontTx/>
              <a:buChar char="•"/>
              <a:defRPr/>
            </a:pPr>
            <a:r>
              <a:rPr lang="en-US" sz="2000" dirty="0"/>
              <a:t>manual source code modifications require knowledge of underlying middleware – which is </a:t>
            </a:r>
            <a:r>
              <a:rPr lang="en-US" sz="2000" u="sng" dirty="0"/>
              <a:t>hard</a:t>
            </a:r>
            <a:endParaRPr lang="en-US" sz="2000" dirty="0">
              <a:latin typeface="+mn-lt"/>
            </a:endParaRPr>
          </a:p>
          <a:p>
            <a:pPr marL="631825" lvl="1" indent="-174625" algn="l" eaLnBrk="0" hangingPunct="0">
              <a:spcBef>
                <a:spcPct val="30000"/>
              </a:spcBef>
              <a:buFontTx/>
              <a:buChar char="•"/>
              <a:defRPr/>
            </a:pPr>
            <a:endParaRPr lang="en-US" sz="2000" dirty="0">
              <a:latin typeface="+mn-lt"/>
            </a:endParaRPr>
          </a:p>
        </p:txBody>
      </p:sp>
      <p:sp>
        <p:nvSpPr>
          <p:cNvPr id="37894" name="AutoShape 60"/>
          <p:cNvSpPr>
            <a:spLocks noChangeArrowheads="1"/>
          </p:cNvSpPr>
          <p:nvPr/>
        </p:nvSpPr>
        <p:spPr bwMode="auto">
          <a:xfrm>
            <a:off x="228600" y="3124200"/>
            <a:ext cx="2895600" cy="1211263"/>
          </a:xfrm>
          <a:prstGeom prst="wedgeRectCallout">
            <a:avLst>
              <a:gd name="adj1" fmla="val 45319"/>
              <a:gd name="adj2" fmla="val 94509"/>
            </a:avLst>
          </a:prstGeom>
          <a:solidFill>
            <a:srgbClr val="FFFFCC"/>
          </a:solidFill>
          <a:ln w="12700">
            <a:solidFill>
              <a:schemeClr val="tx1"/>
            </a:solidFill>
            <a:miter lim="800000"/>
            <a:headEnd/>
            <a:tailEnd/>
          </a:ln>
        </p:spPr>
        <p:txBody>
          <a:bodyPr anchor="ctr"/>
          <a:lstStyle/>
          <a:p>
            <a:pPr eaLnBrk="0" hangingPunct="0"/>
            <a:r>
              <a:rPr lang="en-US" sz="1800"/>
              <a:t>Code for interacting with middleware-based client-side failure detector &amp; recovery mechanisms</a:t>
            </a:r>
          </a:p>
        </p:txBody>
      </p:sp>
      <p:sp>
        <p:nvSpPr>
          <p:cNvPr id="10" name="Rectangle 3"/>
          <p:cNvSpPr>
            <a:spLocks noGrp="1" noChangeArrowheads="1"/>
          </p:cNvSpPr>
          <p:nvPr>
            <p:ph type="title"/>
          </p:nvPr>
        </p:nvSpPr>
        <p:spPr>
          <a:xfrm>
            <a:off x="0" y="0"/>
            <a:ext cx="9144000" cy="561975"/>
          </a:xfrm>
          <a:noFill/>
        </p:spPr>
        <p:txBody>
          <a:bodyPr/>
          <a:lstStyle/>
          <a:p>
            <a:pPr eaLnBrk="1" hangingPunct="1">
              <a:lnSpc>
                <a:spcPct val="85000"/>
              </a:lnSpc>
            </a:pPr>
            <a:r>
              <a:rPr lang="en-US" dirty="0" smtClean="0"/>
              <a:t>Challenges in Configuring Fault-tolerant DRE Systems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8"/>
          <p:cNvSpPr>
            <a:spLocks noGrp="1" noChangeArrowheads="1"/>
          </p:cNvSpPr>
          <p:nvPr>
            <p:ph type="sldNum" sz="quarter" idx="12"/>
          </p:nvPr>
        </p:nvSpPr>
        <p:spPr>
          <a:noFill/>
        </p:spPr>
        <p:txBody>
          <a:bodyPr/>
          <a:lstStyle/>
          <a:p>
            <a:fld id="{099CBC79-C5F9-4ED8-9F23-603DFE29A753}" type="slidenum">
              <a:rPr lang="en-US" smtClean="0"/>
              <a:pPr/>
              <a:t>31</a:t>
            </a:fld>
            <a:endParaRPr lang="en-US" smtClean="0"/>
          </a:p>
        </p:txBody>
      </p:sp>
      <p:sp>
        <p:nvSpPr>
          <p:cNvPr id="18" name="Text Box 2"/>
          <p:cNvSpPr txBox="1">
            <a:spLocks noChangeArrowheads="1"/>
          </p:cNvSpPr>
          <p:nvPr/>
        </p:nvSpPr>
        <p:spPr bwMode="auto">
          <a:xfrm>
            <a:off x="76200" y="565150"/>
            <a:ext cx="8839200" cy="3324225"/>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Configuring RT-FT middleware is hard</a:t>
            </a:r>
          </a:p>
          <a:p>
            <a:pPr marL="631825" lvl="1" indent="-174625" algn="l" eaLnBrk="0" hangingPunct="0">
              <a:spcBef>
                <a:spcPct val="30000"/>
              </a:spcBef>
              <a:buFontTx/>
              <a:buChar char="•"/>
              <a:defRPr/>
            </a:pPr>
            <a:r>
              <a:rPr lang="en-US" sz="2000" dirty="0"/>
              <a:t>developers often need to make tedious &amp; error-prone invasive source code changes to manually configure middleware</a:t>
            </a:r>
          </a:p>
          <a:p>
            <a:pPr marL="631825" lvl="1" indent="-174625" algn="l" eaLnBrk="0" hangingPunct="0">
              <a:spcBef>
                <a:spcPct val="30000"/>
              </a:spcBef>
              <a:buFontTx/>
              <a:buChar char="•"/>
              <a:defRPr/>
            </a:pPr>
            <a:r>
              <a:rPr lang="en-US" sz="2000" dirty="0"/>
              <a:t>manual source code modifications require knowledge of underlying middleware – which is </a:t>
            </a:r>
            <a:r>
              <a:rPr lang="en-US" sz="2000" u="sng" dirty="0"/>
              <a:t>hard</a:t>
            </a:r>
          </a:p>
          <a:p>
            <a:pPr marL="1089025" lvl="2" indent="-174625" algn="l" eaLnBrk="0" hangingPunct="0">
              <a:spcBef>
                <a:spcPct val="30000"/>
              </a:spcBef>
              <a:buFontTx/>
              <a:buChar char="•"/>
              <a:defRPr/>
            </a:pPr>
            <a:r>
              <a:rPr lang="en-US" sz="2000" dirty="0"/>
              <a:t>need to repeat configuration actions as underlying middleware changes</a:t>
            </a:r>
          </a:p>
          <a:p>
            <a:pPr marL="1089025" lvl="2" indent="-174625" algn="l" eaLnBrk="0" hangingPunct="0">
              <a:spcBef>
                <a:spcPct val="30000"/>
              </a:spcBef>
              <a:buFontTx/>
              <a:buChar char="•"/>
              <a:defRPr/>
            </a:pPr>
            <a:endParaRPr lang="en-US" sz="2000" dirty="0">
              <a:latin typeface="+mn-lt"/>
            </a:endParaRPr>
          </a:p>
          <a:p>
            <a:pPr marL="631825" lvl="1" indent="-174625" algn="l" eaLnBrk="0" hangingPunct="0">
              <a:spcBef>
                <a:spcPct val="30000"/>
              </a:spcBef>
              <a:buFontTx/>
              <a:buChar char="•"/>
              <a:defRPr/>
            </a:pPr>
            <a:endParaRPr lang="en-US" sz="2000" dirty="0">
              <a:latin typeface="+mn-lt"/>
            </a:endParaRPr>
          </a:p>
        </p:txBody>
      </p:sp>
      <p:pic>
        <p:nvPicPr>
          <p:cNvPr id="38917" name="Picture 2"/>
          <p:cNvPicPr>
            <a:picLocks noChangeAspect="1" noChangeArrowheads="1"/>
          </p:cNvPicPr>
          <p:nvPr/>
        </p:nvPicPr>
        <p:blipFill>
          <a:blip r:embed="rId3" cstate="print"/>
          <a:srcRect/>
          <a:stretch>
            <a:fillRect/>
          </a:stretch>
        </p:blipFill>
        <p:spPr bwMode="auto">
          <a:xfrm>
            <a:off x="2743200" y="3862388"/>
            <a:ext cx="6400800" cy="2995612"/>
          </a:xfrm>
          <a:prstGeom prst="rect">
            <a:avLst/>
          </a:prstGeom>
          <a:noFill/>
          <a:ln w="38100" algn="ctr">
            <a:noFill/>
            <a:miter lim="800000"/>
            <a:headEnd/>
            <a:tailEnd/>
          </a:ln>
        </p:spPr>
      </p:pic>
      <p:sp>
        <p:nvSpPr>
          <p:cNvPr id="38918" name="AutoShape 60"/>
          <p:cNvSpPr>
            <a:spLocks noChangeArrowheads="1"/>
          </p:cNvSpPr>
          <p:nvPr/>
        </p:nvSpPr>
        <p:spPr bwMode="auto">
          <a:xfrm>
            <a:off x="228600" y="3124200"/>
            <a:ext cx="2895600" cy="1211263"/>
          </a:xfrm>
          <a:prstGeom prst="wedgeRectCallout">
            <a:avLst>
              <a:gd name="adj1" fmla="val 45319"/>
              <a:gd name="adj2" fmla="val 94509"/>
            </a:avLst>
          </a:prstGeom>
          <a:solidFill>
            <a:srgbClr val="FFFFCC"/>
          </a:solidFill>
          <a:ln w="12700">
            <a:solidFill>
              <a:schemeClr val="tx1"/>
            </a:solidFill>
            <a:miter lim="800000"/>
            <a:headEnd/>
            <a:tailEnd/>
          </a:ln>
        </p:spPr>
        <p:txBody>
          <a:bodyPr anchor="ctr"/>
          <a:lstStyle/>
          <a:p>
            <a:pPr eaLnBrk="0" hangingPunct="0"/>
            <a:r>
              <a:rPr lang="en-US" sz="1800"/>
              <a:t>Code for interacting with middleware-based client-side failure detector &amp; recovery mechanisms</a:t>
            </a:r>
          </a:p>
        </p:txBody>
      </p:sp>
      <p:sp>
        <p:nvSpPr>
          <p:cNvPr id="8" name="Rectangle 3"/>
          <p:cNvSpPr>
            <a:spLocks noGrp="1" noChangeArrowheads="1"/>
          </p:cNvSpPr>
          <p:nvPr>
            <p:ph type="title"/>
          </p:nvPr>
        </p:nvSpPr>
        <p:spPr>
          <a:xfrm>
            <a:off x="0" y="0"/>
            <a:ext cx="9144000" cy="561975"/>
          </a:xfrm>
          <a:noFill/>
        </p:spPr>
        <p:txBody>
          <a:bodyPr/>
          <a:lstStyle/>
          <a:p>
            <a:pPr eaLnBrk="1" hangingPunct="1">
              <a:lnSpc>
                <a:spcPct val="85000"/>
              </a:lnSpc>
            </a:pPr>
            <a:r>
              <a:rPr lang="en-US" dirty="0" smtClean="0"/>
              <a:t>Challenges in Configuring Fault-tolerant DRE Systems</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8"/>
          <p:cNvSpPr>
            <a:spLocks noGrp="1" noChangeArrowheads="1"/>
          </p:cNvSpPr>
          <p:nvPr>
            <p:ph type="sldNum" sz="quarter" idx="12"/>
          </p:nvPr>
        </p:nvSpPr>
        <p:spPr>
          <a:noFill/>
        </p:spPr>
        <p:txBody>
          <a:bodyPr/>
          <a:lstStyle/>
          <a:p>
            <a:fld id="{485B4BB0-F6D3-420E-8A6C-68A1003AA1A2}" type="slidenum">
              <a:rPr lang="en-US" smtClean="0"/>
              <a:pPr/>
              <a:t>32</a:t>
            </a:fld>
            <a:endParaRPr lang="en-US" smtClean="0"/>
          </a:p>
        </p:txBody>
      </p:sp>
      <p:sp>
        <p:nvSpPr>
          <p:cNvPr id="18" name="Text Box 2"/>
          <p:cNvSpPr txBox="1">
            <a:spLocks noChangeArrowheads="1"/>
          </p:cNvSpPr>
          <p:nvPr/>
        </p:nvSpPr>
        <p:spPr bwMode="auto">
          <a:xfrm>
            <a:off x="76200" y="565150"/>
            <a:ext cx="8839200" cy="3324225"/>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Configuring RT-FT middleware is hard</a:t>
            </a:r>
          </a:p>
          <a:p>
            <a:pPr marL="631825" lvl="1" indent="-174625" algn="l" eaLnBrk="0" hangingPunct="0">
              <a:spcBef>
                <a:spcPct val="30000"/>
              </a:spcBef>
              <a:buFontTx/>
              <a:buChar char="•"/>
              <a:defRPr/>
            </a:pPr>
            <a:r>
              <a:rPr lang="en-US" sz="2000" dirty="0"/>
              <a:t>developers often need to make tedious &amp; error-prone invasive source code changes to manually configure middleware</a:t>
            </a:r>
          </a:p>
          <a:p>
            <a:pPr marL="631825" lvl="1" indent="-174625" algn="l" eaLnBrk="0" hangingPunct="0">
              <a:spcBef>
                <a:spcPct val="30000"/>
              </a:spcBef>
              <a:buFontTx/>
              <a:buChar char="•"/>
              <a:defRPr/>
            </a:pPr>
            <a:r>
              <a:rPr lang="en-US" sz="2000" dirty="0"/>
              <a:t>manual source code modifications require knowledge of underlying middleware – which is </a:t>
            </a:r>
            <a:r>
              <a:rPr lang="en-US" sz="2000" u="sng" dirty="0"/>
              <a:t>hard</a:t>
            </a:r>
          </a:p>
          <a:p>
            <a:pPr marL="1089025" lvl="2" indent="-174625" algn="l" eaLnBrk="0" hangingPunct="0">
              <a:spcBef>
                <a:spcPct val="30000"/>
              </a:spcBef>
              <a:buFontTx/>
              <a:buChar char="•"/>
              <a:defRPr/>
            </a:pPr>
            <a:r>
              <a:rPr lang="en-US" sz="2000" dirty="0"/>
              <a:t>need to repeat configuration actions as underlying middleware changes</a:t>
            </a:r>
          </a:p>
          <a:p>
            <a:pPr marL="1089025" lvl="2" indent="-174625" algn="l" eaLnBrk="0" hangingPunct="0">
              <a:spcBef>
                <a:spcPct val="30000"/>
              </a:spcBef>
              <a:buFontTx/>
              <a:buChar char="•"/>
              <a:defRPr/>
            </a:pPr>
            <a:endParaRPr lang="en-US" sz="2000" dirty="0">
              <a:latin typeface="+mn-lt"/>
            </a:endParaRPr>
          </a:p>
          <a:p>
            <a:pPr marL="631825" lvl="1" indent="-174625" algn="l" eaLnBrk="0" hangingPunct="0">
              <a:spcBef>
                <a:spcPct val="30000"/>
              </a:spcBef>
              <a:buFontTx/>
              <a:buChar char="•"/>
              <a:defRPr/>
            </a:pPr>
            <a:endParaRPr lang="en-US" sz="2000" dirty="0">
              <a:latin typeface="+mn-lt"/>
            </a:endParaRPr>
          </a:p>
        </p:txBody>
      </p:sp>
      <p:sp>
        <p:nvSpPr>
          <p:cNvPr id="7" name="Rectangle 242"/>
          <p:cNvSpPr>
            <a:spLocks noChangeArrowheads="1"/>
          </p:cNvSpPr>
          <p:nvPr/>
        </p:nvSpPr>
        <p:spPr bwMode="auto">
          <a:xfrm>
            <a:off x="3581400" y="2873375"/>
            <a:ext cx="5257800" cy="707856"/>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defRPr/>
            </a:pPr>
            <a:r>
              <a:rPr lang="en-US" sz="2000" b="1" dirty="0">
                <a:solidFill>
                  <a:srgbClr val="FF0000"/>
                </a:solidFill>
                <a:latin typeface="+mn-lt"/>
              </a:rPr>
              <a:t>Scale &amp; complexity of DRE systems make it </a:t>
            </a:r>
            <a:r>
              <a:rPr lang="en-US" sz="2000" b="1" dirty="0" smtClean="0">
                <a:solidFill>
                  <a:srgbClr val="FF0000"/>
                </a:solidFill>
                <a:latin typeface="+mn-lt"/>
              </a:rPr>
              <a:t>infeasible to adopt manual techniques </a:t>
            </a:r>
            <a:endParaRPr lang="en-US" sz="2000" b="1" dirty="0">
              <a:solidFill>
                <a:srgbClr val="FF0000"/>
              </a:solidFill>
              <a:latin typeface="+mn-lt"/>
            </a:endParaRPr>
          </a:p>
        </p:txBody>
      </p:sp>
      <p:pic>
        <p:nvPicPr>
          <p:cNvPr id="39942" name="Picture 2"/>
          <p:cNvPicPr>
            <a:picLocks noChangeAspect="1" noChangeArrowheads="1"/>
          </p:cNvPicPr>
          <p:nvPr/>
        </p:nvPicPr>
        <p:blipFill>
          <a:blip r:embed="rId3" cstate="print"/>
          <a:srcRect/>
          <a:stretch>
            <a:fillRect/>
          </a:stretch>
        </p:blipFill>
        <p:spPr bwMode="auto">
          <a:xfrm>
            <a:off x="2743200" y="3862388"/>
            <a:ext cx="6400800" cy="2995612"/>
          </a:xfrm>
          <a:prstGeom prst="rect">
            <a:avLst/>
          </a:prstGeom>
          <a:noFill/>
          <a:ln w="38100" algn="ctr">
            <a:noFill/>
            <a:miter lim="800000"/>
            <a:headEnd/>
            <a:tailEnd/>
          </a:ln>
        </p:spPr>
      </p:pic>
      <p:sp>
        <p:nvSpPr>
          <p:cNvPr id="39943" name="AutoShape 60"/>
          <p:cNvSpPr>
            <a:spLocks noChangeArrowheads="1"/>
          </p:cNvSpPr>
          <p:nvPr/>
        </p:nvSpPr>
        <p:spPr bwMode="auto">
          <a:xfrm>
            <a:off x="228600" y="3124200"/>
            <a:ext cx="2895600" cy="1211263"/>
          </a:xfrm>
          <a:prstGeom prst="wedgeRectCallout">
            <a:avLst>
              <a:gd name="adj1" fmla="val 45319"/>
              <a:gd name="adj2" fmla="val 94509"/>
            </a:avLst>
          </a:prstGeom>
          <a:solidFill>
            <a:srgbClr val="FFFFCC"/>
          </a:solidFill>
          <a:ln w="12700">
            <a:solidFill>
              <a:schemeClr val="tx1"/>
            </a:solidFill>
            <a:miter lim="800000"/>
            <a:headEnd/>
            <a:tailEnd/>
          </a:ln>
        </p:spPr>
        <p:txBody>
          <a:bodyPr anchor="ctr"/>
          <a:lstStyle/>
          <a:p>
            <a:pPr eaLnBrk="0" hangingPunct="0"/>
            <a:r>
              <a:rPr lang="en-US" sz="1800"/>
              <a:t>Code for interacting with middleware-based client-side failure detector &amp; recovery mechanisms</a:t>
            </a:r>
          </a:p>
        </p:txBody>
      </p:sp>
      <p:sp>
        <p:nvSpPr>
          <p:cNvPr id="9" name="Rectangle 3"/>
          <p:cNvSpPr>
            <a:spLocks noGrp="1" noChangeArrowheads="1"/>
          </p:cNvSpPr>
          <p:nvPr>
            <p:ph type="title"/>
          </p:nvPr>
        </p:nvSpPr>
        <p:spPr>
          <a:xfrm>
            <a:off x="0" y="0"/>
            <a:ext cx="9144000" cy="561975"/>
          </a:xfrm>
          <a:noFill/>
        </p:spPr>
        <p:txBody>
          <a:bodyPr/>
          <a:lstStyle/>
          <a:p>
            <a:pPr eaLnBrk="1" hangingPunct="1">
              <a:lnSpc>
                <a:spcPct val="85000"/>
              </a:lnSpc>
            </a:pPr>
            <a:r>
              <a:rPr lang="en-US" dirty="0" smtClean="0"/>
              <a:t>Challenges in Configuring Fault-tolerant DRE Systems</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2743200" y="3862388"/>
            <a:ext cx="6400800" cy="2995612"/>
          </a:xfrm>
          <a:prstGeom prst="rect">
            <a:avLst/>
          </a:prstGeom>
          <a:noFill/>
          <a:ln w="38100" algn="ctr">
            <a:noFill/>
            <a:miter lim="800000"/>
            <a:headEnd/>
            <a:tailEnd/>
          </a:ln>
        </p:spPr>
      </p:pic>
      <p:sp>
        <p:nvSpPr>
          <p:cNvPr id="40963" name="Rectangle 8"/>
          <p:cNvSpPr>
            <a:spLocks noGrp="1" noChangeArrowheads="1"/>
          </p:cNvSpPr>
          <p:nvPr>
            <p:ph type="sldNum" sz="quarter" idx="12"/>
          </p:nvPr>
        </p:nvSpPr>
        <p:spPr>
          <a:noFill/>
        </p:spPr>
        <p:txBody>
          <a:bodyPr/>
          <a:lstStyle/>
          <a:p>
            <a:fld id="{FB3C4F0D-D0AD-4105-8802-B2FB765B7E90}" type="slidenum">
              <a:rPr lang="en-US" smtClean="0"/>
              <a:pPr/>
              <a:t>33</a:t>
            </a:fld>
            <a:endParaRPr lang="en-US" smtClean="0"/>
          </a:p>
        </p:txBody>
      </p:sp>
      <p:sp>
        <p:nvSpPr>
          <p:cNvPr id="40965" name="Rectangle 8"/>
          <p:cNvSpPr>
            <a:spLocks noChangeArrowheads="1"/>
          </p:cNvSpPr>
          <p:nvPr/>
        </p:nvSpPr>
        <p:spPr bwMode="auto">
          <a:xfrm>
            <a:off x="152400" y="4953000"/>
            <a:ext cx="2362200" cy="1323409"/>
          </a:xfrm>
          <a:prstGeom prst="rect">
            <a:avLst/>
          </a:prstGeom>
          <a:solidFill>
            <a:srgbClr val="FFFF99"/>
          </a:solidFill>
          <a:ln w="9525" algn="ctr">
            <a:solidFill>
              <a:schemeClr val="tx1"/>
            </a:solidFill>
            <a:miter lim="800000"/>
            <a:headEnd/>
            <a:tailEnd/>
          </a:ln>
        </p:spPr>
        <p:txBody>
          <a:bodyPr wrap="square" lIns="91411" tIns="45705" rIns="91411" bIns="45705">
            <a:spAutoFit/>
          </a:bodyPr>
          <a:lstStyle/>
          <a:p>
            <a:pPr eaLnBrk="0" hangingPunct="0">
              <a:spcBef>
                <a:spcPct val="20000"/>
              </a:spcBef>
            </a:pPr>
            <a:r>
              <a:rPr lang="en-US" sz="2000" b="1" dirty="0" smtClean="0">
                <a:solidFill>
                  <a:srgbClr val="FF0000"/>
                </a:solidFill>
              </a:rPr>
              <a:t>Need for Scalable </a:t>
            </a:r>
            <a:r>
              <a:rPr lang="en-US" sz="2000" b="1" dirty="0">
                <a:solidFill>
                  <a:srgbClr val="FF0000"/>
                </a:solidFill>
              </a:rPr>
              <a:t>Deployment &amp; Configuration Middleware</a:t>
            </a:r>
            <a:endParaRPr lang="en-US" sz="2000" b="1" i="1" dirty="0">
              <a:solidFill>
                <a:srgbClr val="336699"/>
              </a:solidFill>
            </a:endParaRPr>
          </a:p>
        </p:txBody>
      </p:sp>
      <p:sp>
        <p:nvSpPr>
          <p:cNvPr id="8" name="Text Box 2"/>
          <p:cNvSpPr txBox="1">
            <a:spLocks noChangeArrowheads="1"/>
          </p:cNvSpPr>
          <p:nvPr/>
        </p:nvSpPr>
        <p:spPr bwMode="auto">
          <a:xfrm>
            <a:off x="76200" y="565150"/>
            <a:ext cx="8839200" cy="4681538"/>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Configuring RT-FT middleware is hard</a:t>
            </a:r>
          </a:p>
          <a:p>
            <a:pPr marL="631825" lvl="1" indent="-174625" algn="l" eaLnBrk="0" hangingPunct="0">
              <a:spcBef>
                <a:spcPct val="30000"/>
              </a:spcBef>
              <a:buFontTx/>
              <a:buChar char="•"/>
              <a:defRPr/>
            </a:pPr>
            <a:r>
              <a:rPr lang="en-US" sz="2000" dirty="0"/>
              <a:t>developers often need to make tedious &amp; error-prone invasive source code changes to manually configure middleware</a:t>
            </a:r>
          </a:p>
          <a:p>
            <a:pPr marL="631825" lvl="1" indent="-174625" algn="l" eaLnBrk="0" hangingPunct="0">
              <a:spcBef>
                <a:spcPct val="30000"/>
              </a:spcBef>
              <a:buFontTx/>
              <a:buChar char="•"/>
              <a:defRPr/>
            </a:pPr>
            <a:r>
              <a:rPr lang="en-US" sz="2000" dirty="0"/>
              <a:t>manual source code modifications require knowledge of underlying middleware – which is </a:t>
            </a:r>
            <a:r>
              <a:rPr lang="en-US" sz="2000" u="sng" dirty="0"/>
              <a:t>hard</a:t>
            </a:r>
          </a:p>
          <a:p>
            <a:pPr marL="1089025" lvl="2" indent="-174625" algn="l" eaLnBrk="0" hangingPunct="0">
              <a:spcBef>
                <a:spcPct val="30000"/>
              </a:spcBef>
              <a:buFontTx/>
              <a:buChar char="•"/>
              <a:defRPr/>
            </a:pPr>
            <a:r>
              <a:rPr lang="en-US" sz="2000" dirty="0"/>
              <a:t>need to repeat configuration actions as underlying middleware changes</a:t>
            </a:r>
          </a:p>
          <a:p>
            <a:pPr marL="174625" indent="-174625" algn="l" eaLnBrk="0" hangingPunct="0">
              <a:spcBef>
                <a:spcPct val="30000"/>
              </a:spcBef>
              <a:buFontTx/>
              <a:buChar char="•"/>
              <a:defRPr/>
            </a:pPr>
            <a:r>
              <a:rPr lang="en-US" sz="1800" dirty="0"/>
              <a:t>Applications must seamlessly leverage advances in middleware mechanisms</a:t>
            </a:r>
          </a:p>
          <a:p>
            <a:pPr marL="631825" lvl="1" indent="-174625" algn="l" eaLnBrk="0" hangingPunct="0">
              <a:spcBef>
                <a:spcPct val="30000"/>
              </a:spcBef>
              <a:buFontTx/>
              <a:buChar char="•"/>
              <a:defRPr/>
            </a:pPr>
            <a:r>
              <a:rPr lang="en-US" sz="1800" dirty="0" err="1"/>
              <a:t>QoS</a:t>
            </a:r>
            <a:r>
              <a:rPr lang="en-US" sz="1800" dirty="0"/>
              <a:t> goals change, but business logic does not</a:t>
            </a:r>
          </a:p>
          <a:p>
            <a:pPr marL="631825" lvl="1" indent="-174625" algn="l" eaLnBrk="0" hangingPunct="0">
              <a:spcBef>
                <a:spcPct val="30000"/>
              </a:spcBef>
              <a:buFontTx/>
              <a:buChar char="•"/>
              <a:defRPr/>
            </a:pPr>
            <a:r>
              <a:rPr lang="en-US" sz="1800" b="1" i="1" dirty="0"/>
              <a:t>need for scalable deployment                                                                                       &amp; configuration techniques</a:t>
            </a:r>
            <a:endParaRPr lang="en-US" sz="2000" dirty="0"/>
          </a:p>
          <a:p>
            <a:pPr marL="1089025" lvl="2" indent="-174625" algn="l" eaLnBrk="0" hangingPunct="0">
              <a:spcBef>
                <a:spcPct val="30000"/>
              </a:spcBef>
              <a:buFontTx/>
              <a:buChar char="•"/>
              <a:defRPr/>
            </a:pPr>
            <a:endParaRPr lang="en-US" sz="2000" dirty="0">
              <a:latin typeface="+mn-lt"/>
            </a:endParaRPr>
          </a:p>
          <a:p>
            <a:pPr marL="631825" lvl="1" indent="-174625" algn="l" eaLnBrk="0" hangingPunct="0">
              <a:spcBef>
                <a:spcPct val="30000"/>
              </a:spcBef>
              <a:buFontTx/>
              <a:buChar char="•"/>
              <a:defRPr/>
            </a:pPr>
            <a:endParaRPr lang="en-US" sz="2000" dirty="0">
              <a:latin typeface="+mn-lt"/>
            </a:endParaRPr>
          </a:p>
        </p:txBody>
      </p:sp>
      <p:sp>
        <p:nvSpPr>
          <p:cNvPr id="9" name="Rectangle 3"/>
          <p:cNvSpPr>
            <a:spLocks noGrp="1" noChangeArrowheads="1"/>
          </p:cNvSpPr>
          <p:nvPr>
            <p:ph type="title"/>
          </p:nvPr>
        </p:nvSpPr>
        <p:spPr>
          <a:xfrm>
            <a:off x="0" y="0"/>
            <a:ext cx="9144000" cy="561975"/>
          </a:xfrm>
          <a:noFill/>
        </p:spPr>
        <p:txBody>
          <a:bodyPr/>
          <a:lstStyle/>
          <a:p>
            <a:pPr eaLnBrk="1" hangingPunct="1">
              <a:lnSpc>
                <a:spcPct val="85000"/>
              </a:lnSpc>
            </a:pPr>
            <a:r>
              <a:rPr lang="en-US" dirty="0" smtClean="0"/>
              <a:t>Challenges in Configuring Fault-tolerant DRE Systems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8"/>
          <p:cNvSpPr>
            <a:spLocks noGrp="1" noChangeArrowheads="1"/>
          </p:cNvSpPr>
          <p:nvPr>
            <p:ph type="sldNum" sz="quarter" idx="12"/>
          </p:nvPr>
        </p:nvSpPr>
        <p:spPr>
          <a:noFill/>
        </p:spPr>
        <p:txBody>
          <a:bodyPr/>
          <a:lstStyle/>
          <a:p>
            <a:fld id="{1C3EBB3A-CC12-41AB-98F7-29AF2D7911E1}" type="slidenum">
              <a:rPr lang="en-US" smtClean="0"/>
              <a:pPr/>
              <a:t>34</a:t>
            </a:fld>
            <a:endParaRPr lang="en-US" smtClean="0"/>
          </a:p>
        </p:txBody>
      </p:sp>
      <p:sp>
        <p:nvSpPr>
          <p:cNvPr id="43011"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Runtime: Criteria for Fault-tolerant DRE Systems</a:t>
            </a:r>
          </a:p>
        </p:txBody>
      </p:sp>
      <p:sp>
        <p:nvSpPr>
          <p:cNvPr id="18" name="Text Box 2"/>
          <p:cNvSpPr txBox="1">
            <a:spLocks noChangeArrowheads="1"/>
          </p:cNvSpPr>
          <p:nvPr/>
        </p:nvSpPr>
        <p:spPr bwMode="auto">
          <a:xfrm>
            <a:off x="76200" y="565150"/>
            <a:ext cx="7696200" cy="8001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b="1" dirty="0" smtClean="0"/>
              <a:t>Runtime </a:t>
            </a:r>
            <a:r>
              <a:rPr lang="en-US" sz="2000" b="1" dirty="0"/>
              <a:t>management </a:t>
            </a:r>
          </a:p>
          <a:p>
            <a:pPr marL="631825" lvl="1" indent="-174625" algn="l" eaLnBrk="0" hangingPunct="0">
              <a:spcBef>
                <a:spcPct val="30000"/>
              </a:spcBef>
              <a:buFontTx/>
              <a:buChar char="•"/>
              <a:defRPr/>
            </a:pPr>
            <a:r>
              <a:rPr lang="en-US" sz="2000" dirty="0">
                <a:latin typeface="+mn-lt"/>
              </a:rPr>
              <a:t>detect failures</a:t>
            </a:r>
          </a:p>
        </p:txBody>
      </p:sp>
      <p:pic>
        <p:nvPicPr>
          <p:cNvPr id="43013" name="Picture 2"/>
          <p:cNvPicPr>
            <a:picLocks noChangeAspect="1" noChangeArrowheads="1"/>
          </p:cNvPicPr>
          <p:nvPr/>
        </p:nvPicPr>
        <p:blipFill>
          <a:blip r:embed="rId3" cstate="print"/>
          <a:srcRect/>
          <a:stretch>
            <a:fillRect/>
          </a:stretch>
        </p:blipFill>
        <p:spPr bwMode="auto">
          <a:xfrm>
            <a:off x="2590800" y="3790950"/>
            <a:ext cx="6553200" cy="3067050"/>
          </a:xfrm>
          <a:prstGeom prst="rect">
            <a:avLst/>
          </a:prstGeom>
          <a:noFill/>
          <a:ln w="38100" algn="ctr">
            <a:noFill/>
            <a:miter lim="800000"/>
            <a:headEnd/>
            <a:tailEnd/>
          </a:ln>
        </p:spPr>
      </p:pic>
      <p:cxnSp>
        <p:nvCxnSpPr>
          <p:cNvPr id="43014" name="Straight Arrow Connector 9"/>
          <p:cNvCxnSpPr>
            <a:cxnSpLocks noChangeShapeType="1"/>
          </p:cNvCxnSpPr>
          <p:nvPr/>
        </p:nvCxnSpPr>
        <p:spPr bwMode="auto">
          <a:xfrm flipV="1">
            <a:off x="3886200" y="4800600"/>
            <a:ext cx="1295400" cy="609600"/>
          </a:xfrm>
          <a:prstGeom prst="straightConnector1">
            <a:avLst/>
          </a:prstGeom>
          <a:noFill/>
          <a:ln w="38100" algn="ctr">
            <a:solidFill>
              <a:srgbClr val="FF0000"/>
            </a:solidFill>
            <a:round/>
            <a:headEnd/>
            <a:tailEnd type="arrow" w="med" len="med"/>
          </a:ln>
        </p:spPr>
      </p:cxnSp>
      <p:sp>
        <p:nvSpPr>
          <p:cNvPr id="43015" name="AutoShape 94"/>
          <p:cNvSpPr>
            <a:spLocks noChangeArrowheads="1"/>
          </p:cNvSpPr>
          <p:nvPr/>
        </p:nvSpPr>
        <p:spPr bwMode="auto">
          <a:xfrm>
            <a:off x="5715000" y="3886200"/>
            <a:ext cx="381000" cy="381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8"/>
          <p:cNvSpPr>
            <a:spLocks noGrp="1" noChangeArrowheads="1"/>
          </p:cNvSpPr>
          <p:nvPr>
            <p:ph type="sldNum" sz="quarter" idx="12"/>
          </p:nvPr>
        </p:nvSpPr>
        <p:spPr>
          <a:noFill/>
        </p:spPr>
        <p:txBody>
          <a:bodyPr/>
          <a:lstStyle/>
          <a:p>
            <a:fld id="{37960360-C7AA-45D6-AE02-199BECE6A9AE}" type="slidenum">
              <a:rPr lang="en-US" smtClean="0"/>
              <a:pPr/>
              <a:t>35</a:t>
            </a:fld>
            <a:endParaRPr lang="en-US" smtClean="0"/>
          </a:p>
        </p:txBody>
      </p:sp>
      <p:sp>
        <p:nvSpPr>
          <p:cNvPr id="44035"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Runtime: Criteria for Fault-tolerant DRE Systems</a:t>
            </a:r>
          </a:p>
        </p:txBody>
      </p:sp>
      <p:sp>
        <p:nvSpPr>
          <p:cNvPr id="18" name="Text Box 2"/>
          <p:cNvSpPr txBox="1">
            <a:spLocks noChangeArrowheads="1"/>
          </p:cNvSpPr>
          <p:nvPr/>
        </p:nvSpPr>
        <p:spPr bwMode="auto">
          <a:xfrm>
            <a:off x="76200" y="565150"/>
            <a:ext cx="7696200" cy="1508125"/>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b="1" dirty="0" smtClean="0"/>
              <a:t>Runtime </a:t>
            </a:r>
            <a:r>
              <a:rPr lang="en-US" sz="2000" b="1" dirty="0"/>
              <a:t>management</a:t>
            </a:r>
          </a:p>
          <a:p>
            <a:pPr marL="631825" lvl="1" indent="-174625" algn="l" eaLnBrk="0" hangingPunct="0">
              <a:spcBef>
                <a:spcPct val="30000"/>
              </a:spcBef>
              <a:buFontTx/>
              <a:buChar char="•"/>
              <a:defRPr/>
            </a:pPr>
            <a:r>
              <a:rPr lang="en-US" sz="2000" dirty="0">
                <a:latin typeface="+mn-lt"/>
              </a:rPr>
              <a:t>detect failures</a:t>
            </a:r>
          </a:p>
          <a:p>
            <a:pPr marL="631825" lvl="1" indent="-174625" algn="l" eaLnBrk="0" hangingPunct="0">
              <a:spcBef>
                <a:spcPct val="30000"/>
              </a:spcBef>
              <a:buFontTx/>
              <a:buChar char="•"/>
              <a:defRPr/>
            </a:pPr>
            <a:r>
              <a:rPr lang="en-US" sz="2000" dirty="0"/>
              <a:t>transparently failover to alternate replicas &amp; provide high availability to clients</a:t>
            </a:r>
            <a:endParaRPr lang="en-US" sz="2000" dirty="0">
              <a:latin typeface="+mn-lt"/>
            </a:endParaRPr>
          </a:p>
        </p:txBody>
      </p:sp>
      <p:pic>
        <p:nvPicPr>
          <p:cNvPr id="44037" name="Picture 2"/>
          <p:cNvPicPr>
            <a:picLocks noChangeAspect="1" noChangeArrowheads="1"/>
          </p:cNvPicPr>
          <p:nvPr/>
        </p:nvPicPr>
        <p:blipFill>
          <a:blip r:embed="rId3" cstate="print"/>
          <a:srcRect/>
          <a:stretch>
            <a:fillRect/>
          </a:stretch>
        </p:blipFill>
        <p:spPr bwMode="auto">
          <a:xfrm>
            <a:off x="2590800" y="3790950"/>
            <a:ext cx="6553200" cy="3067050"/>
          </a:xfrm>
          <a:prstGeom prst="rect">
            <a:avLst/>
          </a:prstGeom>
          <a:noFill/>
          <a:ln w="38100" algn="ctr">
            <a:noFill/>
            <a:miter lim="800000"/>
            <a:headEnd/>
            <a:tailEnd/>
          </a:ln>
        </p:spPr>
      </p:pic>
      <p:cxnSp>
        <p:nvCxnSpPr>
          <p:cNvPr id="44038" name="Straight Arrow Connector 9"/>
          <p:cNvCxnSpPr>
            <a:cxnSpLocks noChangeShapeType="1"/>
          </p:cNvCxnSpPr>
          <p:nvPr/>
        </p:nvCxnSpPr>
        <p:spPr bwMode="auto">
          <a:xfrm>
            <a:off x="3886200" y="5410200"/>
            <a:ext cx="1219200" cy="685800"/>
          </a:xfrm>
          <a:prstGeom prst="straightConnector1">
            <a:avLst/>
          </a:prstGeom>
          <a:noFill/>
          <a:ln w="38100" algn="ctr">
            <a:solidFill>
              <a:srgbClr val="FF0000"/>
            </a:solidFill>
            <a:round/>
            <a:headEnd/>
            <a:tailEnd type="arrow" w="med" len="med"/>
          </a:ln>
        </p:spPr>
      </p:cxnSp>
      <p:sp>
        <p:nvSpPr>
          <p:cNvPr id="44039" name="AutoShape 94"/>
          <p:cNvSpPr>
            <a:spLocks noChangeArrowheads="1"/>
          </p:cNvSpPr>
          <p:nvPr/>
        </p:nvSpPr>
        <p:spPr bwMode="auto">
          <a:xfrm>
            <a:off x="5715000" y="3886200"/>
            <a:ext cx="381000" cy="381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8"/>
          <p:cNvSpPr>
            <a:spLocks noGrp="1" noChangeArrowheads="1"/>
          </p:cNvSpPr>
          <p:nvPr>
            <p:ph type="sldNum" sz="quarter" idx="12"/>
          </p:nvPr>
        </p:nvSpPr>
        <p:spPr>
          <a:noFill/>
        </p:spPr>
        <p:txBody>
          <a:bodyPr/>
          <a:lstStyle/>
          <a:p>
            <a:fld id="{528AEECA-6A5E-452D-B2E2-45DC7288EF86}" type="slidenum">
              <a:rPr lang="en-US" smtClean="0"/>
              <a:pPr/>
              <a:t>36</a:t>
            </a:fld>
            <a:endParaRPr lang="en-US" smtClean="0"/>
          </a:p>
        </p:txBody>
      </p:sp>
      <p:sp>
        <p:nvSpPr>
          <p:cNvPr id="45059"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latin typeface="Arial Narrow" pitchFamily="34" charset="0"/>
              </a:rPr>
              <a:t>Challenges in Runtime Management of Fault-tolerant DRE Systems</a:t>
            </a:r>
          </a:p>
        </p:txBody>
      </p:sp>
      <p:sp>
        <p:nvSpPr>
          <p:cNvPr id="18" name="Text Box 2"/>
          <p:cNvSpPr txBox="1">
            <a:spLocks noChangeArrowheads="1"/>
          </p:cNvSpPr>
          <p:nvPr/>
        </p:nvSpPr>
        <p:spPr bwMode="auto">
          <a:xfrm>
            <a:off x="76200" y="565150"/>
            <a:ext cx="8839200" cy="1006475"/>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1800" dirty="0">
                <a:latin typeface="+mn-lt"/>
              </a:rPr>
              <a:t>Providing high availability &amp; soft real-time performance at runtime is hard</a:t>
            </a:r>
          </a:p>
          <a:p>
            <a:pPr marL="631825" lvl="1" indent="-174625" algn="l" eaLnBrk="0" hangingPunct="0">
              <a:spcBef>
                <a:spcPct val="30000"/>
              </a:spcBef>
              <a:buFontTx/>
              <a:buChar char="•"/>
              <a:defRPr/>
            </a:pPr>
            <a:r>
              <a:rPr lang="en-US" sz="1800" dirty="0">
                <a:latin typeface="+mn-lt"/>
              </a:rPr>
              <a:t>failures need to be detected quickly so that failure recovery actions can proceed</a:t>
            </a:r>
          </a:p>
        </p:txBody>
      </p:sp>
      <p:pic>
        <p:nvPicPr>
          <p:cNvPr id="45061" name="Picture 2"/>
          <p:cNvPicPr>
            <a:picLocks noChangeAspect="1" noChangeArrowheads="1"/>
          </p:cNvPicPr>
          <p:nvPr/>
        </p:nvPicPr>
        <p:blipFill>
          <a:blip r:embed="rId3" cstate="print"/>
          <a:srcRect/>
          <a:stretch>
            <a:fillRect/>
          </a:stretch>
        </p:blipFill>
        <p:spPr bwMode="auto">
          <a:xfrm>
            <a:off x="2514600" y="3733800"/>
            <a:ext cx="6553200" cy="3067050"/>
          </a:xfrm>
          <a:prstGeom prst="rect">
            <a:avLst/>
          </a:prstGeom>
          <a:noFill/>
          <a:ln w="38100" algn="ctr">
            <a:noFill/>
            <a:miter lim="800000"/>
            <a:headEnd/>
            <a:tailEnd/>
          </a:ln>
        </p:spPr>
      </p:pic>
      <p:cxnSp>
        <p:nvCxnSpPr>
          <p:cNvPr id="45062" name="Straight Arrow Connector 9"/>
          <p:cNvCxnSpPr>
            <a:cxnSpLocks noChangeShapeType="1"/>
          </p:cNvCxnSpPr>
          <p:nvPr/>
        </p:nvCxnSpPr>
        <p:spPr bwMode="auto">
          <a:xfrm flipV="1">
            <a:off x="3886200" y="4724400"/>
            <a:ext cx="1219200" cy="685800"/>
          </a:xfrm>
          <a:prstGeom prst="straightConnector1">
            <a:avLst/>
          </a:prstGeom>
          <a:noFill/>
          <a:ln w="38100" algn="ctr">
            <a:solidFill>
              <a:srgbClr val="FF0000"/>
            </a:solidFill>
            <a:round/>
            <a:headEnd/>
            <a:tailEnd type="arrow" w="med" len="med"/>
          </a:ln>
        </p:spPr>
      </p:cxnSp>
      <p:sp>
        <p:nvSpPr>
          <p:cNvPr id="11" name="AutoShape 94"/>
          <p:cNvSpPr>
            <a:spLocks noChangeArrowheads="1"/>
          </p:cNvSpPr>
          <p:nvPr/>
        </p:nvSpPr>
        <p:spPr bwMode="auto">
          <a:xfrm>
            <a:off x="5181600" y="3810000"/>
            <a:ext cx="381000" cy="381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lstStyle/>
          <a:p>
            <a:endParaRPr lang="en-US"/>
          </a:p>
        </p:txBody>
      </p:sp>
      <p:sp>
        <p:nvSpPr>
          <p:cNvPr id="13" name="AutoShape 60"/>
          <p:cNvSpPr>
            <a:spLocks noChangeArrowheads="1"/>
          </p:cNvSpPr>
          <p:nvPr/>
        </p:nvSpPr>
        <p:spPr bwMode="auto">
          <a:xfrm>
            <a:off x="152400" y="3124200"/>
            <a:ext cx="3352800" cy="762000"/>
          </a:xfrm>
          <a:prstGeom prst="wedgeRectCallout">
            <a:avLst>
              <a:gd name="adj1" fmla="val 30454"/>
              <a:gd name="adj2" fmla="val 145051"/>
            </a:avLst>
          </a:prstGeom>
          <a:solidFill>
            <a:srgbClr val="FFFFCC"/>
          </a:solidFill>
          <a:ln w="12700">
            <a:solidFill>
              <a:schemeClr val="tx1"/>
            </a:solidFill>
            <a:miter lim="800000"/>
            <a:headEnd/>
            <a:tailEnd/>
          </a:ln>
        </p:spPr>
        <p:txBody>
          <a:bodyPr anchor="ctr"/>
          <a:lstStyle/>
          <a:p>
            <a:pPr eaLnBrk="0" hangingPunct="0"/>
            <a:r>
              <a:rPr lang="en-US" sz="1800"/>
              <a:t>Client-side middleware should catch failure exception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8"/>
          <p:cNvSpPr>
            <a:spLocks noGrp="1" noChangeArrowheads="1"/>
          </p:cNvSpPr>
          <p:nvPr>
            <p:ph type="sldNum" sz="quarter" idx="12"/>
          </p:nvPr>
        </p:nvSpPr>
        <p:spPr>
          <a:noFill/>
        </p:spPr>
        <p:txBody>
          <a:bodyPr/>
          <a:lstStyle/>
          <a:p>
            <a:fld id="{B3FF1B07-DF5F-474C-8641-B29744021DAD}" type="slidenum">
              <a:rPr lang="en-US" smtClean="0"/>
              <a:pPr/>
              <a:t>37</a:t>
            </a:fld>
            <a:endParaRPr lang="en-US" smtClean="0"/>
          </a:p>
        </p:txBody>
      </p:sp>
      <p:sp>
        <p:nvSpPr>
          <p:cNvPr id="18" name="Text Box 2"/>
          <p:cNvSpPr txBox="1">
            <a:spLocks noChangeArrowheads="1"/>
          </p:cNvSpPr>
          <p:nvPr/>
        </p:nvSpPr>
        <p:spPr bwMode="auto">
          <a:xfrm>
            <a:off x="76200" y="565150"/>
            <a:ext cx="8839200" cy="1366838"/>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1800" dirty="0">
                <a:latin typeface="+mn-lt"/>
              </a:rPr>
              <a:t>Providing high availability &amp; soft real-time performance at runtime is hard</a:t>
            </a:r>
          </a:p>
          <a:p>
            <a:pPr marL="631825" lvl="1" indent="-174625" algn="l" eaLnBrk="0" hangingPunct="0">
              <a:spcBef>
                <a:spcPct val="30000"/>
              </a:spcBef>
              <a:buFontTx/>
              <a:buChar char="•"/>
              <a:defRPr/>
            </a:pPr>
            <a:r>
              <a:rPr lang="en-US" sz="1800" dirty="0">
                <a:latin typeface="+mn-lt"/>
              </a:rPr>
              <a:t>failures need to be detected quickly so that failure recovery actions can proceed</a:t>
            </a:r>
          </a:p>
          <a:p>
            <a:pPr marL="1089025" lvl="2" indent="-174625" algn="l" eaLnBrk="0" hangingPunct="0">
              <a:spcBef>
                <a:spcPct val="30000"/>
              </a:spcBef>
              <a:buFontTx/>
              <a:buChar char="•"/>
              <a:defRPr/>
            </a:pPr>
            <a:r>
              <a:rPr lang="en-US" sz="1800" dirty="0">
                <a:latin typeface="+mn-lt"/>
              </a:rPr>
              <a:t>failure recovery should be fast</a:t>
            </a:r>
          </a:p>
        </p:txBody>
      </p:sp>
      <p:pic>
        <p:nvPicPr>
          <p:cNvPr id="46084" name="Picture 2"/>
          <p:cNvPicPr>
            <a:picLocks noChangeAspect="1" noChangeArrowheads="1"/>
          </p:cNvPicPr>
          <p:nvPr/>
        </p:nvPicPr>
        <p:blipFill>
          <a:blip r:embed="rId3" cstate="print"/>
          <a:srcRect/>
          <a:stretch>
            <a:fillRect/>
          </a:stretch>
        </p:blipFill>
        <p:spPr bwMode="auto">
          <a:xfrm>
            <a:off x="2514600" y="3733800"/>
            <a:ext cx="6553200" cy="3067050"/>
          </a:xfrm>
          <a:prstGeom prst="rect">
            <a:avLst/>
          </a:prstGeom>
          <a:noFill/>
          <a:ln w="38100" algn="ctr">
            <a:noFill/>
            <a:miter lim="800000"/>
            <a:headEnd/>
            <a:tailEnd/>
          </a:ln>
        </p:spPr>
      </p:pic>
      <p:cxnSp>
        <p:nvCxnSpPr>
          <p:cNvPr id="46085" name="Straight Arrow Connector 9"/>
          <p:cNvCxnSpPr>
            <a:cxnSpLocks noChangeShapeType="1"/>
          </p:cNvCxnSpPr>
          <p:nvPr/>
        </p:nvCxnSpPr>
        <p:spPr bwMode="auto">
          <a:xfrm>
            <a:off x="3810000" y="5486400"/>
            <a:ext cx="1143000" cy="228600"/>
          </a:xfrm>
          <a:prstGeom prst="straightConnector1">
            <a:avLst/>
          </a:prstGeom>
          <a:noFill/>
          <a:ln w="38100" algn="ctr">
            <a:solidFill>
              <a:srgbClr val="FF0000"/>
            </a:solidFill>
            <a:round/>
            <a:headEnd/>
            <a:tailEnd type="arrow" w="med" len="med"/>
          </a:ln>
        </p:spPr>
      </p:cxnSp>
      <p:sp>
        <p:nvSpPr>
          <p:cNvPr id="46086" name="AutoShape 94"/>
          <p:cNvSpPr>
            <a:spLocks noChangeArrowheads="1"/>
          </p:cNvSpPr>
          <p:nvPr/>
        </p:nvSpPr>
        <p:spPr bwMode="auto">
          <a:xfrm>
            <a:off x="5181600" y="3810000"/>
            <a:ext cx="381000" cy="381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lstStyle/>
          <a:p>
            <a:endParaRPr lang="en-US"/>
          </a:p>
        </p:txBody>
      </p:sp>
      <p:sp>
        <p:nvSpPr>
          <p:cNvPr id="46087" name="AutoShape 60"/>
          <p:cNvSpPr>
            <a:spLocks noChangeArrowheads="1"/>
          </p:cNvSpPr>
          <p:nvPr/>
        </p:nvSpPr>
        <p:spPr bwMode="auto">
          <a:xfrm>
            <a:off x="152400" y="3124200"/>
            <a:ext cx="2971800" cy="1211263"/>
          </a:xfrm>
          <a:prstGeom prst="wedgeRectCallout">
            <a:avLst>
              <a:gd name="adj1" fmla="val 40917"/>
              <a:gd name="adj2" fmla="val 72491"/>
            </a:avLst>
          </a:prstGeom>
          <a:solidFill>
            <a:srgbClr val="FFFFCC"/>
          </a:solidFill>
          <a:ln w="12700">
            <a:solidFill>
              <a:schemeClr val="tx1"/>
            </a:solidFill>
            <a:miter lim="800000"/>
            <a:headEnd/>
            <a:tailEnd/>
          </a:ln>
        </p:spPr>
        <p:txBody>
          <a:bodyPr anchor="ctr"/>
          <a:lstStyle/>
          <a:p>
            <a:pPr eaLnBrk="0" hangingPunct="0"/>
            <a:r>
              <a:rPr lang="en-US" sz="1800"/>
              <a:t>Client-side middleware should have sufficient information about replicas to provide fast failover</a:t>
            </a:r>
          </a:p>
        </p:txBody>
      </p:sp>
      <p:sp>
        <p:nvSpPr>
          <p:cNvPr id="46088"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latin typeface="Arial Narrow" pitchFamily="34" charset="0"/>
              </a:rPr>
              <a:t>Challenges in Runtime Management of Fault-tolerant DRE Systems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8"/>
          <p:cNvSpPr>
            <a:spLocks noGrp="1" noChangeArrowheads="1"/>
          </p:cNvSpPr>
          <p:nvPr>
            <p:ph type="sldNum" sz="quarter" idx="12"/>
          </p:nvPr>
        </p:nvSpPr>
        <p:spPr>
          <a:noFill/>
        </p:spPr>
        <p:txBody>
          <a:bodyPr/>
          <a:lstStyle/>
          <a:p>
            <a:fld id="{A7939272-83F0-4B6A-9079-A3B6AAD340A8}" type="slidenum">
              <a:rPr lang="en-US" smtClean="0"/>
              <a:pPr/>
              <a:t>38</a:t>
            </a:fld>
            <a:endParaRPr lang="en-US" smtClean="0"/>
          </a:p>
        </p:txBody>
      </p:sp>
      <p:sp>
        <p:nvSpPr>
          <p:cNvPr id="18" name="Text Box 2"/>
          <p:cNvSpPr txBox="1">
            <a:spLocks noChangeArrowheads="1"/>
          </p:cNvSpPr>
          <p:nvPr/>
        </p:nvSpPr>
        <p:spPr bwMode="auto">
          <a:xfrm>
            <a:off x="76200" y="565150"/>
            <a:ext cx="8839200" cy="1366838"/>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1800" dirty="0">
                <a:latin typeface="+mn-lt"/>
              </a:rPr>
              <a:t>Providing high availability &amp; soft real-time performance at runtime is hard</a:t>
            </a:r>
          </a:p>
          <a:p>
            <a:pPr marL="631825" lvl="1" indent="-174625" algn="l" eaLnBrk="0" hangingPunct="0">
              <a:spcBef>
                <a:spcPct val="30000"/>
              </a:spcBef>
              <a:buFontTx/>
              <a:buChar char="•"/>
              <a:defRPr/>
            </a:pPr>
            <a:r>
              <a:rPr lang="en-US" sz="1800" dirty="0">
                <a:latin typeface="+mn-lt"/>
              </a:rPr>
              <a:t>failures need to be detected quickly so that failure recovery actions can proceed</a:t>
            </a:r>
          </a:p>
          <a:p>
            <a:pPr marL="1089025" lvl="2" indent="-174625" algn="l" eaLnBrk="0" hangingPunct="0">
              <a:spcBef>
                <a:spcPct val="30000"/>
              </a:spcBef>
              <a:buFontTx/>
              <a:buChar char="•"/>
              <a:defRPr/>
            </a:pPr>
            <a:r>
              <a:rPr lang="en-US" sz="1800" dirty="0">
                <a:latin typeface="+mn-lt"/>
              </a:rPr>
              <a:t>failure recovery should be fast</a:t>
            </a:r>
          </a:p>
        </p:txBody>
      </p:sp>
      <p:pic>
        <p:nvPicPr>
          <p:cNvPr id="47108" name="Picture 2"/>
          <p:cNvPicPr>
            <a:picLocks noChangeAspect="1" noChangeArrowheads="1"/>
          </p:cNvPicPr>
          <p:nvPr/>
        </p:nvPicPr>
        <p:blipFill>
          <a:blip r:embed="rId3" cstate="print"/>
          <a:srcRect/>
          <a:stretch>
            <a:fillRect/>
          </a:stretch>
        </p:blipFill>
        <p:spPr bwMode="auto">
          <a:xfrm>
            <a:off x="2514600" y="3733800"/>
            <a:ext cx="6553200" cy="3067050"/>
          </a:xfrm>
          <a:prstGeom prst="rect">
            <a:avLst/>
          </a:prstGeom>
          <a:noFill/>
          <a:ln w="38100" algn="ctr">
            <a:noFill/>
            <a:miter lim="800000"/>
            <a:headEnd/>
            <a:tailEnd/>
          </a:ln>
        </p:spPr>
      </p:pic>
      <p:cxnSp>
        <p:nvCxnSpPr>
          <p:cNvPr id="47109" name="Straight Arrow Connector 9"/>
          <p:cNvCxnSpPr>
            <a:cxnSpLocks noChangeShapeType="1"/>
          </p:cNvCxnSpPr>
          <p:nvPr/>
        </p:nvCxnSpPr>
        <p:spPr bwMode="auto">
          <a:xfrm>
            <a:off x="3810000" y="5486400"/>
            <a:ext cx="1143000" cy="228600"/>
          </a:xfrm>
          <a:prstGeom prst="straightConnector1">
            <a:avLst/>
          </a:prstGeom>
          <a:noFill/>
          <a:ln w="38100" algn="ctr">
            <a:solidFill>
              <a:srgbClr val="FF0000"/>
            </a:solidFill>
            <a:round/>
            <a:headEnd/>
            <a:tailEnd type="arrow" w="med" len="med"/>
          </a:ln>
        </p:spPr>
      </p:cxnSp>
      <p:sp>
        <p:nvSpPr>
          <p:cNvPr id="47110" name="AutoShape 94"/>
          <p:cNvSpPr>
            <a:spLocks noChangeArrowheads="1"/>
          </p:cNvSpPr>
          <p:nvPr/>
        </p:nvSpPr>
        <p:spPr bwMode="auto">
          <a:xfrm>
            <a:off x="5181600" y="3810000"/>
            <a:ext cx="381000" cy="381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lstStyle/>
          <a:p>
            <a:endParaRPr lang="en-US"/>
          </a:p>
        </p:txBody>
      </p:sp>
      <p:sp>
        <p:nvSpPr>
          <p:cNvPr id="47111" name="AutoShape 60"/>
          <p:cNvSpPr>
            <a:spLocks noChangeArrowheads="1"/>
          </p:cNvSpPr>
          <p:nvPr/>
        </p:nvSpPr>
        <p:spPr bwMode="auto">
          <a:xfrm>
            <a:off x="152400" y="3124200"/>
            <a:ext cx="2971800" cy="1211263"/>
          </a:xfrm>
          <a:prstGeom prst="wedgeRectCallout">
            <a:avLst>
              <a:gd name="adj1" fmla="val 40917"/>
              <a:gd name="adj2" fmla="val 72491"/>
            </a:avLst>
          </a:prstGeom>
          <a:solidFill>
            <a:srgbClr val="FFFFCC"/>
          </a:solidFill>
          <a:ln w="12700">
            <a:solidFill>
              <a:schemeClr val="tx1"/>
            </a:solidFill>
            <a:miter lim="800000"/>
            <a:headEnd/>
            <a:tailEnd/>
          </a:ln>
        </p:spPr>
        <p:txBody>
          <a:bodyPr anchor="ctr"/>
          <a:lstStyle/>
          <a:p>
            <a:pPr eaLnBrk="0" hangingPunct="0"/>
            <a:r>
              <a:rPr lang="en-US" sz="1800"/>
              <a:t>Client-side middleware should have sufficient information about replicas to provide fast failover</a:t>
            </a:r>
          </a:p>
        </p:txBody>
      </p:sp>
      <p:sp>
        <p:nvSpPr>
          <p:cNvPr id="47112"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latin typeface="Arial Narrow" pitchFamily="34" charset="0"/>
              </a:rPr>
              <a:t>Challenges in Runtime Management of Fault-tolerant DRE Systems</a:t>
            </a:r>
          </a:p>
        </p:txBody>
      </p:sp>
      <p:sp>
        <p:nvSpPr>
          <p:cNvPr id="47113" name="AutoShape 60"/>
          <p:cNvSpPr>
            <a:spLocks noChangeArrowheads="1"/>
          </p:cNvSpPr>
          <p:nvPr/>
        </p:nvSpPr>
        <p:spPr bwMode="auto">
          <a:xfrm>
            <a:off x="2590800" y="2286000"/>
            <a:ext cx="2514600" cy="754063"/>
          </a:xfrm>
          <a:prstGeom prst="wedgeRectCallout">
            <a:avLst>
              <a:gd name="adj1" fmla="val 46454"/>
              <a:gd name="adj2" fmla="val 359111"/>
            </a:avLst>
          </a:prstGeom>
          <a:solidFill>
            <a:srgbClr val="FFFFCC"/>
          </a:solidFill>
          <a:ln w="12700">
            <a:solidFill>
              <a:schemeClr val="tx1"/>
            </a:solidFill>
            <a:miter lim="800000"/>
            <a:headEnd/>
            <a:tailEnd/>
          </a:ln>
        </p:spPr>
        <p:txBody>
          <a:bodyPr anchor="ctr"/>
          <a:lstStyle/>
          <a:p>
            <a:pPr eaLnBrk="0" hangingPunct="0"/>
            <a:r>
              <a:rPr lang="en-US" sz="1800"/>
              <a:t>But why failover to Telemetry Server A’’?</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8"/>
          <p:cNvSpPr>
            <a:spLocks noGrp="1" noChangeArrowheads="1"/>
          </p:cNvSpPr>
          <p:nvPr>
            <p:ph type="sldNum" sz="quarter" idx="12"/>
          </p:nvPr>
        </p:nvSpPr>
        <p:spPr>
          <a:noFill/>
        </p:spPr>
        <p:txBody>
          <a:bodyPr/>
          <a:lstStyle/>
          <a:p>
            <a:fld id="{6971EA77-E898-4862-BD40-A2E9902D1FC9}" type="slidenum">
              <a:rPr lang="en-US" smtClean="0"/>
              <a:pPr/>
              <a:t>39</a:t>
            </a:fld>
            <a:endParaRPr lang="en-US" smtClean="0"/>
          </a:p>
        </p:txBody>
      </p:sp>
      <p:sp>
        <p:nvSpPr>
          <p:cNvPr id="18" name="Text Box 2"/>
          <p:cNvSpPr txBox="1">
            <a:spLocks noChangeArrowheads="1"/>
          </p:cNvSpPr>
          <p:nvPr/>
        </p:nvSpPr>
        <p:spPr bwMode="auto">
          <a:xfrm>
            <a:off x="76200" y="565150"/>
            <a:ext cx="8839200" cy="1366838"/>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1800" dirty="0">
                <a:latin typeface="+mn-lt"/>
              </a:rPr>
              <a:t>Providing high availability &amp; soft real-time performance at runtime is hard</a:t>
            </a:r>
          </a:p>
          <a:p>
            <a:pPr marL="631825" lvl="1" indent="-174625" algn="l" eaLnBrk="0" hangingPunct="0">
              <a:spcBef>
                <a:spcPct val="30000"/>
              </a:spcBef>
              <a:buFontTx/>
              <a:buChar char="•"/>
              <a:defRPr/>
            </a:pPr>
            <a:r>
              <a:rPr lang="en-US" sz="1800" dirty="0">
                <a:latin typeface="+mn-lt"/>
              </a:rPr>
              <a:t>failures need to be detected quickly so that failure recovery actions can proceed</a:t>
            </a:r>
          </a:p>
          <a:p>
            <a:pPr marL="1089025" lvl="2" indent="-174625" algn="l" eaLnBrk="0" hangingPunct="0">
              <a:spcBef>
                <a:spcPct val="30000"/>
              </a:spcBef>
              <a:buFontTx/>
              <a:buChar char="•"/>
              <a:defRPr/>
            </a:pPr>
            <a:r>
              <a:rPr lang="en-US" sz="1800" dirty="0">
                <a:latin typeface="+mn-lt"/>
              </a:rPr>
              <a:t>failure recovery should be fast</a:t>
            </a:r>
          </a:p>
        </p:txBody>
      </p:sp>
      <p:pic>
        <p:nvPicPr>
          <p:cNvPr id="48132" name="Picture 2"/>
          <p:cNvPicPr>
            <a:picLocks noChangeAspect="1" noChangeArrowheads="1"/>
          </p:cNvPicPr>
          <p:nvPr/>
        </p:nvPicPr>
        <p:blipFill>
          <a:blip r:embed="rId3" cstate="print"/>
          <a:srcRect/>
          <a:stretch>
            <a:fillRect/>
          </a:stretch>
        </p:blipFill>
        <p:spPr bwMode="auto">
          <a:xfrm>
            <a:off x="2514600" y="3733800"/>
            <a:ext cx="6553200" cy="3067050"/>
          </a:xfrm>
          <a:prstGeom prst="rect">
            <a:avLst/>
          </a:prstGeom>
          <a:noFill/>
          <a:ln w="38100" algn="ctr">
            <a:noFill/>
            <a:miter lim="800000"/>
            <a:headEnd/>
            <a:tailEnd/>
          </a:ln>
        </p:spPr>
      </p:pic>
      <p:cxnSp>
        <p:nvCxnSpPr>
          <p:cNvPr id="48133" name="Straight Arrow Connector 9"/>
          <p:cNvCxnSpPr>
            <a:cxnSpLocks noChangeShapeType="1"/>
          </p:cNvCxnSpPr>
          <p:nvPr/>
        </p:nvCxnSpPr>
        <p:spPr bwMode="auto">
          <a:xfrm>
            <a:off x="3810000" y="5486400"/>
            <a:ext cx="1143000" cy="228600"/>
          </a:xfrm>
          <a:prstGeom prst="straightConnector1">
            <a:avLst/>
          </a:prstGeom>
          <a:noFill/>
          <a:ln w="38100" algn="ctr">
            <a:solidFill>
              <a:srgbClr val="FF0000"/>
            </a:solidFill>
            <a:round/>
            <a:headEnd/>
            <a:tailEnd type="arrow" w="med" len="med"/>
          </a:ln>
        </p:spPr>
      </p:cxnSp>
      <p:sp>
        <p:nvSpPr>
          <p:cNvPr id="48134" name="AutoShape 94"/>
          <p:cNvSpPr>
            <a:spLocks noChangeArrowheads="1"/>
          </p:cNvSpPr>
          <p:nvPr/>
        </p:nvSpPr>
        <p:spPr bwMode="auto">
          <a:xfrm>
            <a:off x="5181600" y="3810000"/>
            <a:ext cx="381000" cy="381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lstStyle/>
          <a:p>
            <a:endParaRPr lang="en-US"/>
          </a:p>
        </p:txBody>
      </p:sp>
      <p:sp>
        <p:nvSpPr>
          <p:cNvPr id="48135" name="AutoShape 60"/>
          <p:cNvSpPr>
            <a:spLocks noChangeArrowheads="1"/>
          </p:cNvSpPr>
          <p:nvPr/>
        </p:nvSpPr>
        <p:spPr bwMode="auto">
          <a:xfrm>
            <a:off x="152400" y="3124200"/>
            <a:ext cx="2971800" cy="1211263"/>
          </a:xfrm>
          <a:prstGeom prst="wedgeRectCallout">
            <a:avLst>
              <a:gd name="adj1" fmla="val 40917"/>
              <a:gd name="adj2" fmla="val 72491"/>
            </a:avLst>
          </a:prstGeom>
          <a:solidFill>
            <a:srgbClr val="FFFFCC"/>
          </a:solidFill>
          <a:ln w="12700">
            <a:solidFill>
              <a:schemeClr val="tx1"/>
            </a:solidFill>
            <a:miter lim="800000"/>
            <a:headEnd/>
            <a:tailEnd/>
          </a:ln>
        </p:spPr>
        <p:txBody>
          <a:bodyPr anchor="ctr"/>
          <a:lstStyle/>
          <a:p>
            <a:pPr eaLnBrk="0" hangingPunct="0"/>
            <a:r>
              <a:rPr lang="en-US" sz="1800"/>
              <a:t>Client-side middleware should have sufficient information about replicas to provide fast failover</a:t>
            </a:r>
          </a:p>
        </p:txBody>
      </p:sp>
      <p:sp>
        <p:nvSpPr>
          <p:cNvPr id="48136" name="AutoShape 60"/>
          <p:cNvSpPr>
            <a:spLocks noChangeArrowheads="1"/>
          </p:cNvSpPr>
          <p:nvPr/>
        </p:nvSpPr>
        <p:spPr bwMode="auto">
          <a:xfrm>
            <a:off x="2590800" y="2286000"/>
            <a:ext cx="2514600" cy="754063"/>
          </a:xfrm>
          <a:prstGeom prst="wedgeRectCallout">
            <a:avLst>
              <a:gd name="adj1" fmla="val 46454"/>
              <a:gd name="adj2" fmla="val 359111"/>
            </a:avLst>
          </a:prstGeom>
          <a:solidFill>
            <a:srgbClr val="FFFFCC"/>
          </a:solidFill>
          <a:ln w="12700">
            <a:solidFill>
              <a:schemeClr val="tx1"/>
            </a:solidFill>
            <a:miter lim="800000"/>
            <a:headEnd/>
            <a:tailEnd/>
          </a:ln>
        </p:spPr>
        <p:txBody>
          <a:bodyPr anchor="ctr"/>
          <a:lstStyle/>
          <a:p>
            <a:pPr eaLnBrk="0" hangingPunct="0"/>
            <a:r>
              <a:rPr lang="en-US" sz="1800"/>
              <a:t>But why failover to Telemetry Server A’’?</a:t>
            </a:r>
          </a:p>
        </p:txBody>
      </p:sp>
      <p:sp>
        <p:nvSpPr>
          <p:cNvPr id="48137" name="AutoShape 60"/>
          <p:cNvSpPr>
            <a:spLocks noChangeArrowheads="1"/>
          </p:cNvSpPr>
          <p:nvPr/>
        </p:nvSpPr>
        <p:spPr bwMode="auto">
          <a:xfrm>
            <a:off x="6248400" y="2438400"/>
            <a:ext cx="2438400" cy="754063"/>
          </a:xfrm>
          <a:prstGeom prst="wedgeRectCallout">
            <a:avLst>
              <a:gd name="adj1" fmla="val -22231"/>
              <a:gd name="adj2" fmla="val 238176"/>
            </a:avLst>
          </a:prstGeom>
          <a:solidFill>
            <a:srgbClr val="FFFFCC"/>
          </a:solidFill>
          <a:ln w="12700">
            <a:solidFill>
              <a:schemeClr val="tx1"/>
            </a:solidFill>
            <a:miter lim="800000"/>
            <a:headEnd/>
            <a:tailEnd/>
          </a:ln>
        </p:spPr>
        <p:txBody>
          <a:bodyPr anchor="ctr"/>
          <a:lstStyle/>
          <a:p>
            <a:pPr eaLnBrk="0" hangingPunct="0"/>
            <a:r>
              <a:rPr lang="en-US" sz="1800"/>
              <a:t>why not failover to Telemetry Server A’?</a:t>
            </a:r>
          </a:p>
        </p:txBody>
      </p:sp>
      <p:sp>
        <p:nvSpPr>
          <p:cNvPr id="48138"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latin typeface="Arial Narrow" pitchFamily="34" charset="0"/>
              </a:rPr>
              <a:t>Challenges in Runtime Management of Fault-tolerant DRE Systems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sldNum" sz="quarter" idx="12"/>
          </p:nvPr>
        </p:nvSpPr>
        <p:spPr>
          <a:xfrm>
            <a:off x="8686800" y="6305550"/>
            <a:ext cx="381000" cy="476250"/>
          </a:xfrm>
          <a:noFill/>
        </p:spPr>
        <p:txBody>
          <a:bodyPr/>
          <a:lstStyle/>
          <a:p>
            <a:fld id="{FCE89403-5583-4CDB-AFA7-A4680CC458CC}" type="slidenum">
              <a:rPr lang="en-US" smtClean="0"/>
              <a:pPr/>
              <a:t>4</a:t>
            </a:fld>
            <a:endParaRPr lang="en-US" dirty="0" smtClean="0"/>
          </a:p>
        </p:txBody>
      </p:sp>
      <p:sp>
        <p:nvSpPr>
          <p:cNvPr id="8196"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Context: Distributed Real-time Embedded (DRE) Systems</a:t>
            </a:r>
          </a:p>
        </p:txBody>
      </p:sp>
      <p:pic>
        <p:nvPicPr>
          <p:cNvPr id="8197" name="Picture 8"/>
          <p:cNvPicPr>
            <a:picLocks noChangeAspect="1" noChangeArrowheads="1"/>
          </p:cNvPicPr>
          <p:nvPr/>
        </p:nvPicPr>
        <p:blipFill>
          <a:blip r:embed="rId3" cstate="print"/>
          <a:srcRect/>
          <a:stretch>
            <a:fillRect/>
          </a:stretch>
        </p:blipFill>
        <p:spPr bwMode="auto">
          <a:xfrm>
            <a:off x="5536522" y="2841625"/>
            <a:ext cx="3531277" cy="1092625"/>
          </a:xfrm>
          <a:prstGeom prst="rect">
            <a:avLst/>
          </a:prstGeom>
          <a:noFill/>
          <a:ln w="9525">
            <a:noFill/>
            <a:miter lim="800000"/>
            <a:headEnd/>
            <a:tailEnd/>
          </a:ln>
        </p:spPr>
      </p:pic>
      <p:pic>
        <p:nvPicPr>
          <p:cNvPr id="8432" name="Picture 240" descr="C:\Users\sutambe\Desktop\Research\MDE-QoS\Total-Shipboard-Computing-Environment.jpg">
            <a:hlinkClick r:id="rId4"/>
          </p:cNvPr>
          <p:cNvPicPr>
            <a:picLocks noChangeAspect="1" noChangeArrowheads="1"/>
          </p:cNvPicPr>
          <p:nvPr/>
        </p:nvPicPr>
        <p:blipFill>
          <a:blip r:embed="rId5" cstate="print"/>
          <a:srcRect/>
          <a:stretch>
            <a:fillRect/>
          </a:stretch>
        </p:blipFill>
        <p:spPr bwMode="auto">
          <a:xfrm>
            <a:off x="5599952" y="501570"/>
            <a:ext cx="3453993" cy="1923743"/>
          </a:xfrm>
          <a:prstGeom prst="rect">
            <a:avLst/>
          </a:prstGeom>
          <a:noFill/>
        </p:spPr>
      </p:pic>
      <p:pic>
        <p:nvPicPr>
          <p:cNvPr id="8436" name="Picture 244" descr="http://msnbcmedia3.msn.com/j/ap/9e45c1e3-4a19-4ecc-9f94-85787e085dfd.hmedium.jpg"/>
          <p:cNvPicPr>
            <a:picLocks noChangeAspect="1" noChangeArrowheads="1"/>
          </p:cNvPicPr>
          <p:nvPr/>
        </p:nvPicPr>
        <p:blipFill>
          <a:blip r:embed="rId6" cstate="print"/>
          <a:srcRect/>
          <a:stretch>
            <a:fillRect/>
          </a:stretch>
        </p:blipFill>
        <p:spPr bwMode="auto">
          <a:xfrm>
            <a:off x="5921340" y="4191001"/>
            <a:ext cx="2632109" cy="1752600"/>
          </a:xfrm>
          <a:prstGeom prst="rect">
            <a:avLst/>
          </a:prstGeom>
          <a:noFill/>
        </p:spPr>
      </p:pic>
      <p:sp>
        <p:nvSpPr>
          <p:cNvPr id="244" name="TextBox 243"/>
          <p:cNvSpPr txBox="1"/>
          <p:nvPr/>
        </p:nvSpPr>
        <p:spPr>
          <a:xfrm>
            <a:off x="6096000" y="5971401"/>
            <a:ext cx="2362200" cy="276999"/>
          </a:xfrm>
          <a:prstGeom prst="rect">
            <a:avLst/>
          </a:prstGeom>
          <a:noFill/>
        </p:spPr>
        <p:txBody>
          <a:bodyPr wrap="square" rtlCol="0">
            <a:spAutoFit/>
          </a:bodyPr>
          <a:lstStyle/>
          <a:p>
            <a:r>
              <a:rPr lang="en-US" sz="1200" dirty="0" smtClean="0"/>
              <a:t>(Images courtesy Google)</a:t>
            </a:r>
            <a:endParaRPr lang="en-US" sz="1200" dirty="0"/>
          </a:p>
        </p:txBody>
      </p:sp>
      <p:sp>
        <p:nvSpPr>
          <p:cNvPr id="9" name="Content Placeholder 13"/>
          <p:cNvSpPr>
            <a:spLocks noGrp="1"/>
          </p:cNvSpPr>
          <p:nvPr>
            <p:ph sz="half" idx="1"/>
          </p:nvPr>
        </p:nvSpPr>
        <p:spPr>
          <a:xfrm>
            <a:off x="76200" y="533400"/>
            <a:ext cx="5562600" cy="6019800"/>
          </a:xfrm>
        </p:spPr>
        <p:txBody>
          <a:bodyPr/>
          <a:lstStyle/>
          <a:p>
            <a:pPr>
              <a:buClr>
                <a:srgbClr val="C00000"/>
              </a:buClr>
              <a:buFont typeface="Wingdings" pitchFamily="2" charset="2"/>
              <a:buChar char="§"/>
            </a:pPr>
            <a:r>
              <a:rPr lang="en-US" sz="2000" dirty="0" smtClean="0"/>
              <a:t>Heterogeneous soft real-time applications</a:t>
            </a:r>
          </a:p>
          <a:p>
            <a:pPr>
              <a:buClr>
                <a:srgbClr val="C00000"/>
              </a:buClr>
              <a:buFont typeface="Wingdings" pitchFamily="2" charset="2"/>
              <a:buChar char="§"/>
            </a:pPr>
            <a:r>
              <a:rPr lang="en-US" sz="2000" dirty="0" smtClean="0"/>
              <a:t>Stringent simultaneous </a:t>
            </a:r>
            <a:r>
              <a:rPr lang="en-US" sz="2000" dirty="0" err="1" smtClean="0"/>
              <a:t>QoS</a:t>
            </a:r>
            <a:r>
              <a:rPr lang="en-US" sz="2000" dirty="0" smtClean="0"/>
              <a:t> demands</a:t>
            </a:r>
          </a:p>
          <a:p>
            <a:pPr lvl="1">
              <a:buClr>
                <a:srgbClr val="C00000"/>
              </a:buClr>
              <a:buFont typeface="Wingdings" pitchFamily="2" charset="2"/>
              <a:buChar char="§"/>
            </a:pPr>
            <a:r>
              <a:rPr lang="en-US" sz="1800" dirty="0" smtClean="0"/>
              <a:t>High availability, Predictability (CPU &amp; network) etc</a:t>
            </a:r>
          </a:p>
          <a:p>
            <a:pPr lvl="1">
              <a:buClr>
                <a:srgbClr val="C00000"/>
              </a:buClr>
              <a:buFont typeface="Wingdings" pitchFamily="2" charset="2"/>
              <a:buChar char="§"/>
            </a:pPr>
            <a:r>
              <a:rPr lang="en-US" sz="1800" dirty="0" smtClean="0"/>
              <a:t>Efficient resource utilization</a:t>
            </a:r>
          </a:p>
          <a:p>
            <a:pPr>
              <a:buClr>
                <a:srgbClr val="C00000"/>
              </a:buClr>
              <a:buFont typeface="Wingdings" pitchFamily="2" charset="2"/>
              <a:buChar char="§"/>
            </a:pPr>
            <a:r>
              <a:rPr lang="en-US" sz="2000" dirty="0" smtClean="0"/>
              <a:t>Operation in dynamic &amp; resource-constrained environments</a:t>
            </a:r>
          </a:p>
          <a:p>
            <a:pPr lvl="1">
              <a:buClr>
                <a:srgbClr val="C00000"/>
              </a:buClr>
              <a:buFont typeface="Wingdings" pitchFamily="2" charset="2"/>
              <a:buChar char="§"/>
            </a:pPr>
            <a:r>
              <a:rPr lang="en-US" sz="1800" dirty="0" smtClean="0"/>
              <a:t>Process/processor failures</a:t>
            </a:r>
          </a:p>
          <a:p>
            <a:pPr lvl="1">
              <a:buClr>
                <a:srgbClr val="C00000"/>
              </a:buClr>
              <a:buFont typeface="Wingdings" pitchFamily="2" charset="2"/>
              <a:buChar char="§"/>
            </a:pPr>
            <a:r>
              <a:rPr lang="en-US" sz="1800" dirty="0" smtClean="0"/>
              <a:t>Changing system loads</a:t>
            </a:r>
          </a:p>
          <a:p>
            <a:pPr>
              <a:buClr>
                <a:srgbClr val="C00000"/>
              </a:buClr>
              <a:buFont typeface="Wingdings" pitchFamily="2" charset="2"/>
              <a:buChar char="§"/>
            </a:pPr>
            <a:r>
              <a:rPr lang="en-US" sz="2000" dirty="0" smtClean="0"/>
              <a:t>Examples</a:t>
            </a:r>
          </a:p>
          <a:p>
            <a:pPr lvl="1">
              <a:buClr>
                <a:srgbClr val="C00000"/>
              </a:buClr>
              <a:buFont typeface="Wingdings" pitchFamily="2" charset="2"/>
              <a:buChar char="§"/>
            </a:pPr>
            <a:r>
              <a:rPr lang="en-US" sz="1800" dirty="0" smtClean="0"/>
              <a:t>Total shipboard computing environment</a:t>
            </a:r>
          </a:p>
          <a:p>
            <a:pPr lvl="1">
              <a:buClr>
                <a:srgbClr val="C00000"/>
              </a:buClr>
              <a:buFont typeface="Wingdings" pitchFamily="2" charset="2"/>
              <a:buChar char="§"/>
            </a:pPr>
            <a:r>
              <a:rPr lang="en-US" sz="1800" dirty="0" smtClean="0"/>
              <a:t>NASA’s </a:t>
            </a:r>
            <a:r>
              <a:rPr lang="en-US" sz="1800" dirty="0" err="1" smtClean="0"/>
              <a:t>Magnetospheric</a:t>
            </a:r>
            <a:r>
              <a:rPr lang="en-US" sz="1800" dirty="0" smtClean="0"/>
              <a:t> Multi-scale mission</a:t>
            </a:r>
          </a:p>
          <a:p>
            <a:pPr lvl="1">
              <a:buClr>
                <a:srgbClr val="C00000"/>
              </a:buClr>
              <a:buFont typeface="Wingdings" pitchFamily="2" charset="2"/>
              <a:buChar char="§"/>
            </a:pPr>
            <a:r>
              <a:rPr lang="en-US" sz="1800" dirty="0" smtClean="0"/>
              <a:t>Warehouse Inventory Tracking Systems</a:t>
            </a:r>
          </a:p>
          <a:p>
            <a:pPr>
              <a:buClr>
                <a:srgbClr val="C00000"/>
              </a:buClr>
              <a:buFont typeface="Wingdings" pitchFamily="2" charset="2"/>
              <a:buChar char="§"/>
            </a:pPr>
            <a:r>
              <a:rPr lang="en-US" sz="2000" dirty="0" smtClean="0"/>
              <a:t>Component-based application model used due to benefits stemming from:</a:t>
            </a:r>
          </a:p>
          <a:p>
            <a:pPr lvl="1">
              <a:buClr>
                <a:srgbClr val="C00000"/>
              </a:buClr>
              <a:buFont typeface="Wingdings" pitchFamily="2" charset="2"/>
              <a:buChar char="§"/>
            </a:pPr>
            <a:r>
              <a:rPr lang="en-US" sz="1800" dirty="0" smtClean="0"/>
              <a:t>Separation of concerns</a:t>
            </a:r>
          </a:p>
          <a:p>
            <a:pPr lvl="1">
              <a:buClr>
                <a:srgbClr val="C00000"/>
              </a:buClr>
              <a:buFont typeface="Wingdings" pitchFamily="2" charset="2"/>
              <a:buChar char="§"/>
            </a:pPr>
            <a:r>
              <a:rPr lang="en-US" sz="1800" dirty="0" err="1" smtClean="0"/>
              <a:t>Composability</a:t>
            </a:r>
            <a:endParaRPr lang="en-US" sz="1800" dirty="0" smtClean="0"/>
          </a:p>
          <a:p>
            <a:pPr lvl="1">
              <a:buClr>
                <a:srgbClr val="C00000"/>
              </a:buClr>
              <a:buFont typeface="Wingdings" pitchFamily="2" charset="2"/>
              <a:buChar char="§"/>
            </a:pPr>
            <a:r>
              <a:rPr lang="en-US" sz="1800" dirty="0" smtClean="0"/>
              <a:t>Reuse of commodity-off-the-shelf (COTS) components</a:t>
            </a:r>
          </a:p>
          <a:p>
            <a:pPr>
              <a:buClr>
                <a:srgbClr val="C00000"/>
              </a:buClr>
              <a:buFont typeface="Wingdings" pitchFamily="2" charset="2"/>
              <a:buChar char="§"/>
            </a:pPr>
            <a:endParaRPr lang="en-US"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8"/>
          <p:cNvSpPr>
            <a:spLocks noGrp="1" noChangeArrowheads="1"/>
          </p:cNvSpPr>
          <p:nvPr>
            <p:ph type="sldNum" sz="quarter" idx="12"/>
          </p:nvPr>
        </p:nvSpPr>
        <p:spPr>
          <a:noFill/>
        </p:spPr>
        <p:txBody>
          <a:bodyPr/>
          <a:lstStyle/>
          <a:p>
            <a:fld id="{921BD70D-144E-4EC6-92D5-0B1787DB2C82}" type="slidenum">
              <a:rPr lang="en-US" smtClean="0"/>
              <a:pPr/>
              <a:t>40</a:t>
            </a:fld>
            <a:endParaRPr lang="en-US" smtClean="0"/>
          </a:p>
        </p:txBody>
      </p:sp>
      <p:sp>
        <p:nvSpPr>
          <p:cNvPr id="18" name="Text Box 2"/>
          <p:cNvSpPr txBox="1">
            <a:spLocks noChangeArrowheads="1"/>
          </p:cNvSpPr>
          <p:nvPr/>
        </p:nvSpPr>
        <p:spPr bwMode="auto">
          <a:xfrm>
            <a:off x="76200" y="565150"/>
            <a:ext cx="8839200" cy="1366838"/>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1800" dirty="0">
                <a:latin typeface="+mn-lt"/>
              </a:rPr>
              <a:t>Providing high availability &amp; soft real-time performance at runtime is hard</a:t>
            </a:r>
          </a:p>
          <a:p>
            <a:pPr marL="631825" lvl="1" indent="-174625" algn="l" eaLnBrk="0" hangingPunct="0">
              <a:spcBef>
                <a:spcPct val="30000"/>
              </a:spcBef>
              <a:buFontTx/>
              <a:buChar char="•"/>
              <a:defRPr/>
            </a:pPr>
            <a:r>
              <a:rPr lang="en-US" sz="1800" dirty="0">
                <a:latin typeface="+mn-lt"/>
              </a:rPr>
              <a:t>failures need to be detected quickly so that failure recovery actions can proceed</a:t>
            </a:r>
          </a:p>
          <a:p>
            <a:pPr marL="1089025" lvl="2" indent="-174625" algn="l" eaLnBrk="0" hangingPunct="0">
              <a:spcBef>
                <a:spcPct val="30000"/>
              </a:spcBef>
              <a:buFontTx/>
              <a:buChar char="•"/>
              <a:defRPr/>
            </a:pPr>
            <a:r>
              <a:rPr lang="en-US" sz="1800" dirty="0">
                <a:latin typeface="+mn-lt"/>
              </a:rPr>
              <a:t>failure recovery should be fast</a:t>
            </a:r>
          </a:p>
        </p:txBody>
      </p:sp>
      <p:pic>
        <p:nvPicPr>
          <p:cNvPr id="49156" name="Picture 2"/>
          <p:cNvPicPr>
            <a:picLocks noChangeAspect="1" noChangeArrowheads="1"/>
          </p:cNvPicPr>
          <p:nvPr/>
        </p:nvPicPr>
        <p:blipFill>
          <a:blip r:embed="rId3" cstate="print"/>
          <a:srcRect/>
          <a:stretch>
            <a:fillRect/>
          </a:stretch>
        </p:blipFill>
        <p:spPr bwMode="auto">
          <a:xfrm>
            <a:off x="2514600" y="3733800"/>
            <a:ext cx="6553200" cy="3067050"/>
          </a:xfrm>
          <a:prstGeom prst="rect">
            <a:avLst/>
          </a:prstGeom>
          <a:noFill/>
          <a:ln w="38100" algn="ctr">
            <a:noFill/>
            <a:miter lim="800000"/>
            <a:headEnd/>
            <a:tailEnd/>
          </a:ln>
        </p:spPr>
      </p:pic>
      <p:cxnSp>
        <p:nvCxnSpPr>
          <p:cNvPr id="49157" name="Straight Arrow Connector 9"/>
          <p:cNvCxnSpPr>
            <a:cxnSpLocks noChangeShapeType="1"/>
          </p:cNvCxnSpPr>
          <p:nvPr/>
        </p:nvCxnSpPr>
        <p:spPr bwMode="auto">
          <a:xfrm>
            <a:off x="3810000" y="5486400"/>
            <a:ext cx="1143000" cy="228600"/>
          </a:xfrm>
          <a:prstGeom prst="straightConnector1">
            <a:avLst/>
          </a:prstGeom>
          <a:noFill/>
          <a:ln w="38100" algn="ctr">
            <a:solidFill>
              <a:srgbClr val="FF0000"/>
            </a:solidFill>
            <a:round/>
            <a:headEnd/>
            <a:tailEnd type="arrow" w="med" len="med"/>
          </a:ln>
        </p:spPr>
      </p:cxnSp>
      <p:sp>
        <p:nvSpPr>
          <p:cNvPr id="49158" name="AutoShape 94"/>
          <p:cNvSpPr>
            <a:spLocks noChangeArrowheads="1"/>
          </p:cNvSpPr>
          <p:nvPr/>
        </p:nvSpPr>
        <p:spPr bwMode="auto">
          <a:xfrm>
            <a:off x="5181600" y="3810000"/>
            <a:ext cx="381000" cy="3810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p:spPr>
        <p:txBody>
          <a:bodyPr/>
          <a:lstStyle/>
          <a:p>
            <a:endParaRPr lang="en-US"/>
          </a:p>
        </p:txBody>
      </p:sp>
      <p:sp>
        <p:nvSpPr>
          <p:cNvPr id="49159" name="AutoShape 60"/>
          <p:cNvSpPr>
            <a:spLocks noChangeArrowheads="1"/>
          </p:cNvSpPr>
          <p:nvPr/>
        </p:nvSpPr>
        <p:spPr bwMode="auto">
          <a:xfrm>
            <a:off x="152400" y="3124200"/>
            <a:ext cx="3505200" cy="1211263"/>
          </a:xfrm>
          <a:prstGeom prst="wedgeRectCallout">
            <a:avLst>
              <a:gd name="adj1" fmla="val 40917"/>
              <a:gd name="adj2" fmla="val 72491"/>
            </a:avLst>
          </a:prstGeom>
          <a:solidFill>
            <a:srgbClr val="FFFFCC"/>
          </a:solidFill>
          <a:ln w="12700">
            <a:solidFill>
              <a:schemeClr val="tx1"/>
            </a:solidFill>
            <a:miter lim="800000"/>
            <a:headEnd/>
            <a:tailEnd/>
          </a:ln>
        </p:spPr>
        <p:txBody>
          <a:bodyPr anchor="ctr"/>
          <a:lstStyle/>
          <a:p>
            <a:pPr eaLnBrk="0" hangingPunct="0"/>
            <a:r>
              <a:rPr lang="en-US" sz="1800"/>
              <a:t>Decision on where to failover should be taken in a resource-aware manner based on the loads on the replica processors</a:t>
            </a:r>
          </a:p>
        </p:txBody>
      </p:sp>
      <p:sp>
        <p:nvSpPr>
          <p:cNvPr id="49160" name="Oval 13"/>
          <p:cNvSpPr>
            <a:spLocks noChangeArrowheads="1"/>
          </p:cNvSpPr>
          <p:nvPr/>
        </p:nvSpPr>
        <p:spPr bwMode="auto">
          <a:xfrm>
            <a:off x="4800600" y="5105400"/>
            <a:ext cx="1371600" cy="1600200"/>
          </a:xfrm>
          <a:prstGeom prst="ellipse">
            <a:avLst/>
          </a:prstGeom>
          <a:noFill/>
          <a:ln w="38100" algn="ctr">
            <a:solidFill>
              <a:srgbClr val="FF0000"/>
            </a:solidFill>
            <a:round/>
            <a:headEnd/>
            <a:tailEnd/>
          </a:ln>
        </p:spPr>
        <p:txBody>
          <a:bodyPr/>
          <a:lstStyle/>
          <a:p>
            <a:pPr defTabSz="850900"/>
            <a:endParaRPr lang="en-US"/>
          </a:p>
        </p:txBody>
      </p:sp>
      <p:sp>
        <p:nvSpPr>
          <p:cNvPr id="49161" name="Oval 14"/>
          <p:cNvSpPr>
            <a:spLocks noChangeArrowheads="1"/>
          </p:cNvSpPr>
          <p:nvPr/>
        </p:nvSpPr>
        <p:spPr bwMode="auto">
          <a:xfrm>
            <a:off x="6019800" y="4343400"/>
            <a:ext cx="1295400" cy="1447800"/>
          </a:xfrm>
          <a:prstGeom prst="ellipse">
            <a:avLst/>
          </a:prstGeom>
          <a:noFill/>
          <a:ln w="38100" algn="ctr">
            <a:solidFill>
              <a:srgbClr val="FF0000"/>
            </a:solidFill>
            <a:round/>
            <a:headEnd/>
            <a:tailEnd/>
          </a:ln>
        </p:spPr>
        <p:txBody>
          <a:bodyPr/>
          <a:lstStyle/>
          <a:p>
            <a:pPr defTabSz="850900"/>
            <a:endParaRPr lang="en-US"/>
          </a:p>
        </p:txBody>
      </p:sp>
      <p:sp>
        <p:nvSpPr>
          <p:cNvPr id="49162"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latin typeface="Arial Narrow" pitchFamily="34" charset="0"/>
              </a:rPr>
              <a:t>Challenges in Runtime Management of Fault-tolerant DRE Systems</a:t>
            </a:r>
          </a:p>
        </p:txBody>
      </p:sp>
      <p:sp>
        <p:nvSpPr>
          <p:cNvPr id="49163" name="AutoShape 60"/>
          <p:cNvSpPr>
            <a:spLocks noChangeArrowheads="1"/>
          </p:cNvSpPr>
          <p:nvPr/>
        </p:nvSpPr>
        <p:spPr bwMode="auto">
          <a:xfrm>
            <a:off x="2590800" y="2286000"/>
            <a:ext cx="2514600" cy="754063"/>
          </a:xfrm>
          <a:prstGeom prst="wedgeRectCallout">
            <a:avLst>
              <a:gd name="adj1" fmla="val 46454"/>
              <a:gd name="adj2" fmla="val 359111"/>
            </a:avLst>
          </a:prstGeom>
          <a:solidFill>
            <a:srgbClr val="FFFFCC"/>
          </a:solidFill>
          <a:ln w="12700">
            <a:solidFill>
              <a:schemeClr val="tx1"/>
            </a:solidFill>
            <a:miter lim="800000"/>
            <a:headEnd/>
            <a:tailEnd/>
          </a:ln>
        </p:spPr>
        <p:txBody>
          <a:bodyPr anchor="ctr"/>
          <a:lstStyle/>
          <a:p>
            <a:pPr eaLnBrk="0" hangingPunct="0"/>
            <a:r>
              <a:rPr lang="en-US" sz="1800"/>
              <a:t>But why failover to Telemetry Server A’’?</a:t>
            </a:r>
          </a:p>
        </p:txBody>
      </p:sp>
      <p:sp>
        <p:nvSpPr>
          <p:cNvPr id="49164" name="AutoShape 60"/>
          <p:cNvSpPr>
            <a:spLocks noChangeArrowheads="1"/>
          </p:cNvSpPr>
          <p:nvPr/>
        </p:nvSpPr>
        <p:spPr bwMode="auto">
          <a:xfrm>
            <a:off x="6248400" y="2438400"/>
            <a:ext cx="2438400" cy="754063"/>
          </a:xfrm>
          <a:prstGeom prst="wedgeRectCallout">
            <a:avLst>
              <a:gd name="adj1" fmla="val -22231"/>
              <a:gd name="adj2" fmla="val 238176"/>
            </a:avLst>
          </a:prstGeom>
          <a:solidFill>
            <a:srgbClr val="FFFFCC"/>
          </a:solidFill>
          <a:ln w="12700">
            <a:solidFill>
              <a:schemeClr val="tx1"/>
            </a:solidFill>
            <a:miter lim="800000"/>
            <a:headEnd/>
            <a:tailEnd/>
          </a:ln>
        </p:spPr>
        <p:txBody>
          <a:bodyPr anchor="ctr"/>
          <a:lstStyle/>
          <a:p>
            <a:pPr eaLnBrk="0" hangingPunct="0"/>
            <a:r>
              <a:rPr lang="en-US" sz="1800"/>
              <a:t>why not failover to Telemetry Server A’?</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8"/>
          <p:cNvSpPr>
            <a:spLocks noGrp="1" noChangeArrowheads="1"/>
          </p:cNvSpPr>
          <p:nvPr>
            <p:ph type="sldNum" sz="quarter" idx="12"/>
          </p:nvPr>
        </p:nvSpPr>
        <p:spPr>
          <a:noFill/>
        </p:spPr>
        <p:txBody>
          <a:bodyPr/>
          <a:lstStyle/>
          <a:p>
            <a:fld id="{475CD341-9AD8-4C1C-98E4-003D4190C167}" type="slidenum">
              <a:rPr lang="en-US" smtClean="0"/>
              <a:pPr/>
              <a:t>41</a:t>
            </a:fld>
            <a:endParaRPr lang="en-US" smtClean="0"/>
          </a:p>
        </p:txBody>
      </p:sp>
      <p:sp>
        <p:nvSpPr>
          <p:cNvPr id="18" name="Text Box 2"/>
          <p:cNvSpPr txBox="1">
            <a:spLocks noChangeArrowheads="1"/>
          </p:cNvSpPr>
          <p:nvPr/>
        </p:nvSpPr>
        <p:spPr bwMode="auto">
          <a:xfrm>
            <a:off x="76200" y="565150"/>
            <a:ext cx="8839200" cy="272415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1800" dirty="0">
                <a:latin typeface="+mn-lt"/>
              </a:rPr>
              <a:t>Providing high availability &amp; soft real-time performance at runtime is hard</a:t>
            </a:r>
          </a:p>
          <a:p>
            <a:pPr marL="631825" lvl="1" indent="-174625" algn="l" eaLnBrk="0" hangingPunct="0">
              <a:spcBef>
                <a:spcPct val="30000"/>
              </a:spcBef>
              <a:buFontTx/>
              <a:buChar char="•"/>
              <a:defRPr/>
            </a:pPr>
            <a:r>
              <a:rPr lang="en-US" sz="1800" dirty="0">
                <a:latin typeface="+mn-lt"/>
              </a:rPr>
              <a:t>failures need to be detected quickly so that failure recovery actions can proceed</a:t>
            </a:r>
          </a:p>
          <a:p>
            <a:pPr marL="1089025" lvl="2" indent="-174625" algn="l" eaLnBrk="0" hangingPunct="0">
              <a:spcBef>
                <a:spcPct val="30000"/>
              </a:spcBef>
              <a:buFontTx/>
              <a:buChar char="•"/>
              <a:defRPr/>
            </a:pPr>
            <a:r>
              <a:rPr lang="en-US" sz="1800" dirty="0">
                <a:latin typeface="+mn-lt"/>
              </a:rPr>
              <a:t>failure recovery should be fast</a:t>
            </a:r>
          </a:p>
          <a:p>
            <a:pPr marL="174625" indent="-174625" algn="l" eaLnBrk="0" hangingPunct="0">
              <a:spcBef>
                <a:spcPct val="30000"/>
              </a:spcBef>
              <a:buFontTx/>
              <a:buChar char="•"/>
              <a:defRPr/>
            </a:pPr>
            <a:r>
              <a:rPr lang="en-US" sz="1800" dirty="0">
                <a:latin typeface="+mn-lt"/>
              </a:rPr>
              <a:t>Ad-hoc mechanisms to recover from failures &amp; overloads could affect soft real-time performance of clients</a:t>
            </a:r>
          </a:p>
          <a:p>
            <a:pPr marL="631825" lvl="1" indent="-174625" algn="l" eaLnBrk="0" hangingPunct="0">
              <a:spcBef>
                <a:spcPct val="30000"/>
              </a:spcBef>
              <a:buFontTx/>
              <a:buChar char="•"/>
              <a:defRPr/>
            </a:pPr>
            <a:r>
              <a:rPr lang="en-US" sz="1800" b="1" i="1" dirty="0">
                <a:latin typeface="+mn-lt"/>
              </a:rPr>
              <a:t>need for adaptive fault-tolerance techniques</a:t>
            </a:r>
          </a:p>
          <a:p>
            <a:pPr marL="631825" lvl="1" indent="-174625" algn="l" eaLnBrk="0" hangingPunct="0">
              <a:spcBef>
                <a:spcPct val="30000"/>
              </a:spcBef>
              <a:buFontTx/>
              <a:buChar char="•"/>
              <a:defRPr/>
            </a:pPr>
            <a:endParaRPr lang="en-US" sz="1800" dirty="0">
              <a:latin typeface="+mn-lt"/>
            </a:endParaRPr>
          </a:p>
        </p:txBody>
      </p:sp>
      <p:pic>
        <p:nvPicPr>
          <p:cNvPr id="50180" name="Picture 2"/>
          <p:cNvPicPr>
            <a:picLocks noChangeAspect="1" noChangeArrowheads="1"/>
          </p:cNvPicPr>
          <p:nvPr/>
        </p:nvPicPr>
        <p:blipFill>
          <a:blip r:embed="rId3" cstate="print"/>
          <a:srcRect/>
          <a:stretch>
            <a:fillRect/>
          </a:stretch>
        </p:blipFill>
        <p:spPr bwMode="auto">
          <a:xfrm>
            <a:off x="2514600" y="3581400"/>
            <a:ext cx="6553200" cy="3067050"/>
          </a:xfrm>
          <a:prstGeom prst="rect">
            <a:avLst/>
          </a:prstGeom>
          <a:noFill/>
          <a:ln w="38100" algn="ctr">
            <a:noFill/>
            <a:miter lim="800000"/>
            <a:headEnd/>
            <a:tailEnd/>
          </a:ln>
        </p:spPr>
      </p:pic>
      <p:sp>
        <p:nvSpPr>
          <p:cNvPr id="16" name="Rectangle 8"/>
          <p:cNvSpPr>
            <a:spLocks noChangeArrowheads="1"/>
          </p:cNvSpPr>
          <p:nvPr/>
        </p:nvSpPr>
        <p:spPr bwMode="auto">
          <a:xfrm>
            <a:off x="2743200" y="2971800"/>
            <a:ext cx="6248400" cy="406400"/>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000" b="1" dirty="0" smtClean="0">
                <a:solidFill>
                  <a:srgbClr val="FF0000"/>
                </a:solidFill>
              </a:rPr>
              <a:t>Need for Adaptive </a:t>
            </a:r>
            <a:r>
              <a:rPr lang="en-US" sz="2000" b="1" dirty="0">
                <a:solidFill>
                  <a:srgbClr val="FF0000"/>
                </a:solidFill>
              </a:rPr>
              <a:t>Fault-tolerant Middleware</a:t>
            </a:r>
            <a:endParaRPr lang="en-US" sz="2000" b="1" i="1" dirty="0">
              <a:solidFill>
                <a:srgbClr val="336699"/>
              </a:solidFill>
            </a:endParaRPr>
          </a:p>
        </p:txBody>
      </p:sp>
      <p:sp>
        <p:nvSpPr>
          <p:cNvPr id="17" name="AutoShape 60"/>
          <p:cNvSpPr>
            <a:spLocks noChangeArrowheads="1"/>
          </p:cNvSpPr>
          <p:nvPr/>
        </p:nvSpPr>
        <p:spPr bwMode="auto">
          <a:xfrm>
            <a:off x="228600" y="5410200"/>
            <a:ext cx="2590800" cy="1211263"/>
          </a:xfrm>
          <a:prstGeom prst="wedgeRectCallout">
            <a:avLst>
              <a:gd name="adj1" fmla="val 47250"/>
              <a:gd name="adj2" fmla="val -94866"/>
            </a:avLst>
          </a:prstGeom>
          <a:solidFill>
            <a:srgbClr val="FFFFCC"/>
          </a:solidFill>
          <a:ln w="12700">
            <a:solidFill>
              <a:schemeClr val="tx1"/>
            </a:solidFill>
            <a:miter lim="800000"/>
            <a:headEnd/>
            <a:tailEnd/>
          </a:ln>
        </p:spPr>
        <p:txBody>
          <a:bodyPr anchor="ctr"/>
          <a:lstStyle/>
          <a:p>
            <a:pPr eaLnBrk="0" hangingPunct="0"/>
            <a:r>
              <a:rPr lang="en-US" sz="1800"/>
              <a:t>React to dynamic system load changes &amp; adapt system FT-RT configurations</a:t>
            </a:r>
          </a:p>
        </p:txBody>
      </p:sp>
      <p:sp>
        <p:nvSpPr>
          <p:cNvPr id="50183"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latin typeface="Arial Narrow" pitchFamily="34" charset="0"/>
              </a:rPr>
              <a:t>Challenges in Runtime Management of Fault-tolerant DRE Systems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400800"/>
            <a:ext cx="457200" cy="476250"/>
          </a:xfrm>
        </p:spPr>
        <p:txBody>
          <a:bodyPr/>
          <a:lstStyle/>
          <a:p>
            <a:pPr>
              <a:defRPr/>
            </a:pPr>
            <a:fld id="{FDEA51B9-1E76-42F4-8B16-7FFFD7B2CA74}" type="slidenum">
              <a:rPr lang="en-US" smtClean="0"/>
              <a:pPr>
                <a:defRPr/>
              </a:pPr>
              <a:t>42</a:t>
            </a:fld>
            <a:endParaRPr lang="en-US" dirty="0"/>
          </a:p>
        </p:txBody>
      </p:sp>
      <p:sp>
        <p:nvSpPr>
          <p:cNvPr id="8" name="Title 1"/>
          <p:cNvSpPr>
            <a:spLocks noGrp="1"/>
          </p:cNvSpPr>
          <p:nvPr>
            <p:ph type="title" idx="4294967295"/>
          </p:nvPr>
        </p:nvSpPr>
        <p:spPr>
          <a:xfrm>
            <a:off x="103188" y="68263"/>
            <a:ext cx="8921750" cy="381000"/>
          </a:xfrm>
        </p:spPr>
        <p:txBody>
          <a:bodyPr/>
          <a:lstStyle/>
          <a:p>
            <a:pPr eaLnBrk="1" hangingPunct="1"/>
            <a:r>
              <a:rPr lang="en-US" dirty="0" smtClean="0">
                <a:latin typeface="Arial Narrow" pitchFamily="34" charset="0"/>
              </a:rPr>
              <a:t>Summary of FT QoS Provisioning Challenges Across DRE Lifecycle</a:t>
            </a:r>
          </a:p>
        </p:txBody>
      </p:sp>
      <p:sp>
        <p:nvSpPr>
          <p:cNvPr id="20" name="Rounded Rectangle 19"/>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cxnSp>
        <p:nvCxnSpPr>
          <p:cNvPr id="21" name="Straight Arrow Connector 20"/>
          <p:cNvCxnSpPr>
            <a:stCxn id="26" idx="2"/>
            <a:endCxn id="29"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2" name="Straight Arrow Connector 21"/>
          <p:cNvCxnSpPr>
            <a:stCxn id="25" idx="2"/>
            <a:endCxn id="26"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3" name="Rounded Rectangle 22"/>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24" name="Straight Arrow Connector 23"/>
          <p:cNvCxnSpPr>
            <a:stCxn id="27" idx="2"/>
            <a:endCxn id="23"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5" name="Rounded Rectangle 24"/>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26" name="Rounded Rectangle 25"/>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27" name="Rounded Rectangle 26"/>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28" name="Straight Arrow Connector 27"/>
          <p:cNvCxnSpPr>
            <a:stCxn id="29" idx="2"/>
            <a:endCxn id="27"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Rounded Rectangle 28"/>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30" name="TextBox 29"/>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sp>
        <p:nvSpPr>
          <p:cNvPr id="16" name="Content Placeholder 2"/>
          <p:cNvSpPr txBox="1">
            <a:spLocks/>
          </p:cNvSpPr>
          <p:nvPr/>
        </p:nvSpPr>
        <p:spPr>
          <a:xfrm>
            <a:off x="3048000" y="1447800"/>
            <a:ext cx="5715000" cy="838200"/>
          </a:xfrm>
          <a:prstGeom prst="rect">
            <a:avLst/>
          </a:prstGeom>
          <a:solidFill>
            <a:schemeClr val="accent6">
              <a:lumMod val="20000"/>
              <a:lumOff val="80000"/>
            </a:schemeClr>
          </a:solidFill>
          <a:ln cap="flat">
            <a:solidFill>
              <a:schemeClr val="tx1"/>
            </a:solidFill>
            <a:round/>
          </a:ln>
        </p:spPr>
        <p:txBody>
          <a:bodyPr/>
          <a:lstStyle/>
          <a:p>
            <a:pPr marL="339725" marR="0" lvl="0" indent="-339725" algn="l" defTabSz="850900" rtl="0" eaLnBrk="0" fontAlgn="base" latinLnBrk="0" hangingPunct="0">
              <a:lnSpc>
                <a:spcPct val="100000"/>
              </a:lnSpc>
              <a:spcBef>
                <a:spcPct val="20000"/>
              </a:spcBef>
              <a:spcAft>
                <a:spcPct val="0"/>
              </a:spcAft>
              <a:buClr>
                <a:schemeClr val="tx1"/>
              </a:buClr>
              <a:buSzTx/>
              <a:buFont typeface="Arial" pitchFamily="34" charset="0"/>
              <a:buChar char="•"/>
              <a:tabLst/>
              <a:defRPr/>
            </a:pPr>
            <a:r>
              <a:rPr lang="en-US" sz="2000" kern="0" dirty="0" smtClean="0">
                <a:latin typeface="+mn-lt"/>
                <a:cs typeface="+mn-cs"/>
              </a:rPr>
              <a:t>How to specify FT &amp; other end-to-end QoS requirements?</a:t>
            </a:r>
            <a:endParaRPr kumimoji="0" lang="en-US" sz="1800" i="0" u="none" strike="noStrike" kern="0" cap="none" spc="0" normalizeH="0" noProof="0" dirty="0" smtClean="0">
              <a:ln>
                <a:noFill/>
              </a:ln>
              <a:effectLst/>
              <a:uLnTx/>
              <a:uFillTx/>
              <a:latin typeface="+mn-lt"/>
              <a:ea typeface="+mn-ea"/>
              <a:cs typeface="+mn-cs"/>
            </a:endParaRPr>
          </a:p>
        </p:txBody>
      </p:sp>
      <p:cxnSp>
        <p:nvCxnSpPr>
          <p:cNvPr id="17" name="Straight Connector 16"/>
          <p:cNvCxnSpPr/>
          <p:nvPr/>
        </p:nvCxnSpPr>
        <p:spPr bwMode="auto">
          <a:xfrm>
            <a:off x="1905000" y="1447800"/>
            <a:ext cx="1143000" cy="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18" name="Straight Connector 17"/>
          <p:cNvCxnSpPr/>
          <p:nvPr/>
        </p:nvCxnSpPr>
        <p:spPr bwMode="auto">
          <a:xfrm>
            <a:off x="1905000" y="1828800"/>
            <a:ext cx="1143000" cy="4572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9" name="Right Brace 18"/>
          <p:cNvSpPr/>
          <p:nvPr/>
        </p:nvSpPr>
        <p:spPr bwMode="auto">
          <a:xfrm>
            <a:off x="1981200" y="2438400"/>
            <a:ext cx="914400" cy="3048000"/>
          </a:xfrm>
          <a:prstGeom prst="rightBrace">
            <a:avLst>
              <a:gd name="adj1" fmla="val 8333"/>
              <a:gd name="adj2" fmla="val 50000"/>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31" name="Content Placeholder 2"/>
          <p:cNvSpPr txBox="1">
            <a:spLocks/>
          </p:cNvSpPr>
          <p:nvPr/>
        </p:nvSpPr>
        <p:spPr>
          <a:xfrm>
            <a:off x="2971800" y="2971800"/>
            <a:ext cx="6019800" cy="1905000"/>
          </a:xfrm>
          <a:prstGeom prst="rect">
            <a:avLst/>
          </a:prstGeom>
          <a:solidFill>
            <a:schemeClr val="accent6">
              <a:lumMod val="20000"/>
              <a:lumOff val="80000"/>
            </a:schemeClr>
          </a:solidFill>
          <a:ln cap="flat">
            <a:solidFill>
              <a:schemeClr val="tx1"/>
            </a:solidFill>
            <a:round/>
          </a:ln>
        </p:spPr>
        <p:txBody>
          <a:bodyPr/>
          <a:lstStyle/>
          <a:p>
            <a:pPr marL="339725" marR="0" lvl="0" indent="-339725" algn="l" defTabSz="850900" rtl="0" eaLnBrk="0" fontAlgn="base" latinLnBrk="0" hangingPunct="0">
              <a:lnSpc>
                <a:spcPct val="100000"/>
              </a:lnSpc>
              <a:spcBef>
                <a:spcPct val="20000"/>
              </a:spcBef>
              <a:spcAft>
                <a:spcPct val="0"/>
              </a:spcAft>
              <a:buClr>
                <a:schemeClr val="tx1"/>
              </a:buClr>
              <a:buSzTx/>
              <a:buFont typeface="Arial" pitchFamily="34" charset="0"/>
              <a:buChar char="•"/>
              <a:tabLst/>
              <a:defRPr/>
            </a:pPr>
            <a:r>
              <a:rPr lang="en-US" sz="2000" kern="0" dirty="0" smtClean="0">
                <a:latin typeface="+mn-lt"/>
                <a:cs typeface="+mn-cs"/>
              </a:rPr>
              <a:t>How to compose &amp; deploy application components &amp; their replicas with concern for minimizing resources used yet satisfying FT-RT requirements?</a:t>
            </a:r>
          </a:p>
          <a:p>
            <a:pPr marL="339725" marR="0" lvl="0" indent="-339725" algn="l" defTabSz="850900" rtl="0" eaLnBrk="0" fontAlgn="base" latinLnBrk="0" hangingPunct="0">
              <a:lnSpc>
                <a:spcPct val="100000"/>
              </a:lnSpc>
              <a:spcBef>
                <a:spcPct val="20000"/>
              </a:spcBef>
              <a:spcAft>
                <a:spcPct val="0"/>
              </a:spcAft>
              <a:buClr>
                <a:schemeClr val="tx1"/>
              </a:buClr>
              <a:buSzTx/>
              <a:buFont typeface="Arial" pitchFamily="34" charset="0"/>
              <a:buChar char="•"/>
              <a:tabLst/>
              <a:defRPr/>
            </a:pPr>
            <a:r>
              <a:rPr lang="en-US" sz="2000" kern="0" dirty="0" smtClean="0">
                <a:latin typeface="+mn-lt"/>
                <a:cs typeface="+mn-cs"/>
              </a:rPr>
              <a:t>How to configure the underlying middleware to provision QoS?</a:t>
            </a:r>
            <a:endParaRPr kumimoji="0" lang="en-US" sz="2000" i="0" u="none" strike="noStrike" kern="0" cap="none" spc="0" normalizeH="0" noProof="0" dirty="0" smtClean="0">
              <a:ln>
                <a:noFill/>
              </a:ln>
              <a:effectLst/>
              <a:uLnTx/>
              <a:uFillTx/>
              <a:latin typeface="+mn-lt"/>
              <a:ea typeface="+mn-ea"/>
              <a:cs typeface="+mn-cs"/>
            </a:endParaRPr>
          </a:p>
        </p:txBody>
      </p:sp>
      <p:sp>
        <p:nvSpPr>
          <p:cNvPr id="32" name="Content Placeholder 2"/>
          <p:cNvSpPr txBox="1">
            <a:spLocks/>
          </p:cNvSpPr>
          <p:nvPr/>
        </p:nvSpPr>
        <p:spPr>
          <a:xfrm>
            <a:off x="2971800" y="5638800"/>
            <a:ext cx="5943600" cy="990600"/>
          </a:xfrm>
          <a:prstGeom prst="rect">
            <a:avLst/>
          </a:prstGeom>
          <a:solidFill>
            <a:schemeClr val="accent6">
              <a:lumMod val="20000"/>
              <a:lumOff val="80000"/>
            </a:schemeClr>
          </a:solidFill>
          <a:ln cap="flat">
            <a:solidFill>
              <a:schemeClr val="tx1"/>
            </a:solidFill>
            <a:round/>
          </a:ln>
        </p:spPr>
        <p:txBody>
          <a:bodyPr/>
          <a:lstStyle/>
          <a:p>
            <a:pPr marL="339725" lvl="0" indent="-339725" algn="l" defTabSz="850900" eaLnBrk="0" hangingPunct="0">
              <a:spcBef>
                <a:spcPct val="20000"/>
              </a:spcBef>
              <a:buClr>
                <a:schemeClr val="tx1"/>
              </a:buClr>
              <a:buFont typeface="Arial" pitchFamily="34" charset="0"/>
              <a:buChar char="•"/>
            </a:pPr>
            <a:r>
              <a:rPr lang="en-US" sz="2000" dirty="0" smtClean="0"/>
              <a:t>How to provide real-time fault recovery?</a:t>
            </a:r>
          </a:p>
          <a:p>
            <a:pPr marL="339725" lvl="0" indent="-339725" algn="l" defTabSz="850900" eaLnBrk="0" hangingPunct="0">
              <a:spcBef>
                <a:spcPct val="20000"/>
              </a:spcBef>
              <a:buClr>
                <a:schemeClr val="tx1"/>
              </a:buClr>
              <a:buFont typeface="Arial" pitchFamily="34" charset="0"/>
              <a:buChar char="•"/>
            </a:pPr>
            <a:r>
              <a:rPr lang="en-US" sz="2000" dirty="0" smtClean="0"/>
              <a:t>How to deal with the side effects of replication &amp; non-determinism at run-time?</a:t>
            </a:r>
            <a:endParaRPr kumimoji="0" lang="en-US" sz="1800" i="0" u="none" strike="noStrike" kern="0" cap="none" spc="0" normalizeH="0" noProof="0" dirty="0" smtClean="0">
              <a:ln>
                <a:noFill/>
              </a:ln>
              <a:effectLst/>
              <a:uLnTx/>
              <a:uFillTx/>
              <a:latin typeface="+mn-lt"/>
              <a:ea typeface="+mn-ea"/>
              <a:cs typeface="+mn-cs"/>
            </a:endParaRPr>
          </a:p>
        </p:txBody>
      </p:sp>
      <p:cxnSp>
        <p:nvCxnSpPr>
          <p:cNvPr id="33" name="Straight Connector 32"/>
          <p:cNvCxnSpPr/>
          <p:nvPr/>
        </p:nvCxnSpPr>
        <p:spPr bwMode="auto">
          <a:xfrm flipV="1">
            <a:off x="1905000" y="5638800"/>
            <a:ext cx="1066800" cy="3810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34" name="Straight Connector 33"/>
          <p:cNvCxnSpPr/>
          <p:nvPr/>
        </p:nvCxnSpPr>
        <p:spPr bwMode="auto">
          <a:xfrm>
            <a:off x="1905000" y="6400800"/>
            <a:ext cx="1066800" cy="228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38" name="TextBox 37"/>
          <p:cNvSpPr txBox="1"/>
          <p:nvPr/>
        </p:nvSpPr>
        <p:spPr>
          <a:xfrm>
            <a:off x="3505200" y="556736"/>
            <a:ext cx="4800600" cy="738664"/>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Our solutions integrate within the traditional DRE system lifecycle</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31" grpId="0" animBg="1"/>
      <p:bldP spid="32" grpId="0" animBg="1"/>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43</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Presentation Road Map</a:t>
            </a:r>
          </a:p>
        </p:txBody>
      </p:sp>
      <p:sp>
        <p:nvSpPr>
          <p:cNvPr id="16388" name="Rectangle 3"/>
          <p:cNvSpPr>
            <a:spLocks noGrp="1" noChangeArrowheads="1"/>
          </p:cNvSpPr>
          <p:nvPr>
            <p:ph type="body" idx="4294967295"/>
          </p:nvPr>
        </p:nvSpPr>
        <p:spPr>
          <a:xfrm>
            <a:off x="228600" y="636588"/>
            <a:ext cx="8763000" cy="5761037"/>
          </a:xfrm>
        </p:spPr>
        <p:txBody>
          <a:bodyPr/>
          <a:lstStyle/>
          <a:p>
            <a:pPr marL="466725" indent="-466725"/>
            <a:r>
              <a:rPr lang="en-US" sz="2800" b="1" dirty="0" smtClean="0">
                <a:solidFill>
                  <a:schemeClr val="tx1">
                    <a:lumMod val="50000"/>
                    <a:lumOff val="50000"/>
                  </a:schemeClr>
                </a:solidFill>
              </a:rPr>
              <a:t>Technology Context: DRE Systems</a:t>
            </a:r>
          </a:p>
          <a:p>
            <a:pPr marL="466725" indent="-466725"/>
            <a:r>
              <a:rPr lang="en-US" sz="2800" b="1" dirty="0" smtClean="0">
                <a:solidFill>
                  <a:schemeClr val="tx1">
                    <a:lumMod val="50000"/>
                    <a:lumOff val="50000"/>
                  </a:schemeClr>
                </a:solidFill>
              </a:rPr>
              <a:t>DRE System Lifecycle &amp; FT-RT Challenges</a:t>
            </a:r>
          </a:p>
          <a:p>
            <a:pPr marL="466725" indent="-466725"/>
            <a:r>
              <a:rPr lang="en-US" sz="2800" b="1" dirty="0" smtClean="0"/>
              <a:t>Design-time Solutions</a:t>
            </a:r>
          </a:p>
          <a:p>
            <a:pPr marL="466725" indent="-466725"/>
            <a:r>
              <a:rPr lang="en-US" sz="2800" b="1" dirty="0" smtClean="0">
                <a:solidFill>
                  <a:schemeClr val="tx1">
                    <a:lumMod val="50000"/>
                    <a:lumOff val="50000"/>
                  </a:schemeClr>
                </a:solidFill>
              </a:rPr>
              <a:t>Deployment &amp; Configuration-time Solutions</a:t>
            </a:r>
          </a:p>
          <a:p>
            <a:pPr marL="466725" indent="-466725"/>
            <a:r>
              <a:rPr lang="en-US" sz="2800" b="1" dirty="0" smtClean="0">
                <a:solidFill>
                  <a:schemeClr val="tx1">
                    <a:lumMod val="50000"/>
                    <a:lumOff val="50000"/>
                  </a:schemeClr>
                </a:solidFill>
              </a:rPr>
              <a:t>Runtime Solutions</a:t>
            </a:r>
          </a:p>
          <a:p>
            <a:pPr marL="466725" indent="-466725"/>
            <a:r>
              <a:rPr lang="en-US" sz="2800" b="1" dirty="0" smtClean="0">
                <a:solidFill>
                  <a:schemeClr val="tx1">
                    <a:lumMod val="50000"/>
                    <a:lumOff val="50000"/>
                  </a:schemeClr>
                </a:solidFill>
              </a:rPr>
              <a:t>Ongoing Work</a:t>
            </a:r>
          </a:p>
          <a:p>
            <a:pPr marL="466725" indent="-466725"/>
            <a:r>
              <a:rPr lang="en-US" sz="2800" b="1" dirty="0" smtClean="0">
                <a:solidFill>
                  <a:schemeClr val="tx1">
                    <a:lumMod val="50000"/>
                    <a:lumOff val="50000"/>
                  </a:schemeClr>
                </a:solidFill>
              </a:rPr>
              <a:t>Concluding Remarks</a:t>
            </a:r>
            <a:endParaRPr lang="en-US" sz="2800" dirty="0" smtClean="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44</a:t>
            </a:fld>
            <a:endParaRPr lang="en-US" dirty="0"/>
          </a:p>
        </p:txBody>
      </p:sp>
      <p:sp>
        <p:nvSpPr>
          <p:cNvPr id="3" name="Rectangle 2"/>
          <p:cNvSpPr txBox="1">
            <a:spLocks noChangeArrowheads="1"/>
          </p:cNvSpPr>
          <p:nvPr/>
        </p:nvSpPr>
        <p:spPr bwMode="auto">
          <a:xfrm>
            <a:off x="1143000" y="0"/>
            <a:ext cx="68580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lang="en-US" sz="2800" b="1" kern="0" dirty="0" smtClean="0">
                <a:solidFill>
                  <a:srgbClr val="FF0000"/>
                </a:solidFill>
                <a:latin typeface="+mj-lt"/>
                <a:ea typeface="+mj-ea"/>
              </a:rPr>
              <a:t>Specifying FT &amp; Other </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QoS Properties</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grpSp>
        <p:nvGrpSpPr>
          <p:cNvPr id="4" name="Group 23"/>
          <p:cNvGrpSpPr/>
          <p:nvPr/>
        </p:nvGrpSpPr>
        <p:grpSpPr>
          <a:xfrm>
            <a:off x="76200" y="533400"/>
            <a:ext cx="1905000" cy="6172200"/>
            <a:chOff x="76200" y="533400"/>
            <a:chExt cx="1905000" cy="6172200"/>
          </a:xfrm>
        </p:grpSpPr>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Resolves challenges in</a:t>
              </a:r>
              <a:endParaRPr lang="en-US" dirty="0"/>
            </a:p>
          </p:txBody>
        </p:sp>
      </p:grpSp>
      <p:sp>
        <p:nvSpPr>
          <p:cNvPr id="18" name="Content Placeholder 2"/>
          <p:cNvSpPr txBox="1">
            <a:spLocks/>
          </p:cNvSpPr>
          <p:nvPr/>
        </p:nvSpPr>
        <p:spPr>
          <a:xfrm>
            <a:off x="3048000" y="1066800"/>
            <a:ext cx="5943600" cy="1143000"/>
          </a:xfrm>
          <a:prstGeom prst="rect">
            <a:avLst/>
          </a:prstGeom>
          <a:solidFill>
            <a:schemeClr val="accent6">
              <a:lumMod val="20000"/>
              <a:lumOff val="80000"/>
            </a:schemeClr>
          </a:solidFill>
          <a:ln cap="flat">
            <a:solidFill>
              <a:schemeClr val="tx1"/>
            </a:solidFill>
            <a:round/>
          </a:ln>
        </p:spPr>
        <p:txBody>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lang="en-US" sz="2000" kern="0" dirty="0" smtClean="0">
                <a:solidFill>
                  <a:srgbClr val="FF0000"/>
                </a:solidFill>
                <a:latin typeface="+mn-lt"/>
                <a:cs typeface="+mn-cs"/>
              </a:rPr>
              <a:t>Component </a:t>
            </a:r>
            <a:r>
              <a:rPr lang="en-US" sz="2000" kern="0" dirty="0" err="1" smtClean="0">
                <a:solidFill>
                  <a:srgbClr val="FF0000"/>
                </a:solidFill>
                <a:latin typeface="+mn-lt"/>
                <a:cs typeface="+mn-cs"/>
              </a:rPr>
              <a:t>QoS</a:t>
            </a:r>
            <a:r>
              <a:rPr lang="en-US" sz="2000" kern="0" dirty="0" smtClean="0">
                <a:solidFill>
                  <a:srgbClr val="FF0000"/>
                </a:solidFill>
                <a:latin typeface="+mn-lt"/>
                <a:cs typeface="+mn-cs"/>
              </a:rPr>
              <a:t> Modeling Language (CQML)</a:t>
            </a:r>
          </a:p>
          <a:p>
            <a:pPr marL="617538" lvl="1" indent="-160338" algn="l" defTabSz="850900" eaLnBrk="0" hangingPunct="0">
              <a:spcBef>
                <a:spcPct val="20000"/>
              </a:spcBef>
              <a:buClr>
                <a:schemeClr val="tx1"/>
              </a:buClr>
              <a:buFontTx/>
              <a:buChar char="•"/>
            </a:pPr>
            <a:r>
              <a:rPr lang="en-US" sz="1800" dirty="0" smtClean="0"/>
              <a:t>Aspect-oriented Modeling for Modularizing </a:t>
            </a:r>
            <a:r>
              <a:rPr lang="en-US" sz="1800" dirty="0" err="1" smtClean="0"/>
              <a:t>QoS</a:t>
            </a:r>
            <a:r>
              <a:rPr lang="en-US" sz="1800" dirty="0" smtClean="0"/>
              <a:t> Concerns</a:t>
            </a:r>
            <a:endParaRPr kumimoji="0" lang="en-US" sz="1800" i="0" u="none" strike="noStrike" kern="0" cap="none" spc="0" normalizeH="0" noProof="0" dirty="0" smtClean="0">
              <a:ln>
                <a:noFill/>
              </a:ln>
              <a:solidFill>
                <a:schemeClr val="tx1"/>
              </a:solidFill>
              <a:effectLst/>
              <a:uLnTx/>
              <a:uFillTx/>
              <a:latin typeface="+mn-lt"/>
              <a:ea typeface="+mn-ea"/>
              <a:cs typeface="+mn-cs"/>
            </a:endParaRPr>
          </a:p>
        </p:txBody>
      </p:sp>
      <p:cxnSp>
        <p:nvCxnSpPr>
          <p:cNvPr id="21" name="Straight Connector 20"/>
          <p:cNvCxnSpPr/>
          <p:nvPr/>
        </p:nvCxnSpPr>
        <p:spPr bwMode="auto">
          <a:xfrm flipV="1">
            <a:off x="1905000" y="1066800"/>
            <a:ext cx="1143000" cy="3810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a:off x="1905000" y="1828800"/>
            <a:ext cx="1143000" cy="3810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9" name="TextBox 18"/>
          <p:cNvSpPr txBox="1"/>
          <p:nvPr/>
        </p:nvSpPr>
        <p:spPr>
          <a:xfrm>
            <a:off x="3200400" y="4114800"/>
            <a:ext cx="5410200" cy="1692771"/>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b="1" dirty="0" smtClean="0">
                <a:solidFill>
                  <a:srgbClr val="FF0000"/>
                </a:solidFill>
              </a:rPr>
              <a:t>Focus on Model-driven Engineering and generative techniques to specify and provision QoS properties </a:t>
            </a:r>
            <a:endParaRPr lang="en-US" sz="2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45</a:t>
            </a:fld>
            <a:endParaRPr lang="en-US" dirty="0"/>
          </a:p>
        </p:txBody>
      </p:sp>
      <p:sp>
        <p:nvSpPr>
          <p:cNvPr id="3" name="Rectangle 8"/>
          <p:cNvSpPr txBox="1">
            <a:spLocks noChangeArrowheads="1"/>
          </p:cNvSpPr>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030CB0-9958-40CA-AA48-D84AF7C12636}" type="slidenum">
              <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endParaRPr>
          </a:p>
        </p:txBody>
      </p:sp>
      <p:sp>
        <p:nvSpPr>
          <p:cNvPr id="4" name="Rectangle 2"/>
          <p:cNvSpPr txBox="1">
            <a:spLocks noChangeArrowheads="1"/>
          </p:cNvSpPr>
          <p:nvPr/>
        </p:nvSpPr>
        <p:spPr bwMode="auto">
          <a:xfrm>
            <a:off x="1143000" y="-77788"/>
            <a:ext cx="7010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FF3300"/>
                </a:solidFill>
                <a:effectLst/>
                <a:uLnTx/>
                <a:uFillTx/>
                <a:latin typeface="+mj-lt"/>
                <a:ea typeface="+mj-ea"/>
                <a:cs typeface="+mj-cs"/>
              </a:rPr>
              <a:t>Related Research: QoS Modeling </a:t>
            </a:r>
          </a:p>
        </p:txBody>
      </p:sp>
      <p:graphicFrame>
        <p:nvGraphicFramePr>
          <p:cNvPr id="5" name="Group 21"/>
          <p:cNvGraphicFramePr>
            <a:graphicFrameLocks/>
          </p:cNvGraphicFramePr>
          <p:nvPr/>
        </p:nvGraphicFramePr>
        <p:xfrm>
          <a:off x="128588" y="512763"/>
          <a:ext cx="8880475" cy="6286500"/>
        </p:xfrm>
        <a:graphic>
          <a:graphicData uri="http://schemas.openxmlformats.org/drawingml/2006/table">
            <a:tbl>
              <a:tblPr/>
              <a:tblGrid>
                <a:gridCol w="1624012"/>
                <a:gridCol w="72564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 (</a:t>
                      </a:r>
                      <a:r>
                        <a:rPr kumimoji="0" lang="en-US" sz="1500" b="1" i="0" u="none" strike="noStrike" cap="none" normalizeH="0" baseline="0" dirty="0" err="1" smtClean="0">
                          <a:ln>
                            <a:noFill/>
                          </a:ln>
                          <a:solidFill>
                            <a:srgbClr val="FFFFFF"/>
                          </a:solidFill>
                          <a:effectLst/>
                          <a:latin typeface="Arial" pitchFamily="34" charset="0"/>
                          <a:cs typeface="Arial" pitchFamily="34" charset="0"/>
                        </a:rPr>
                        <a:t>QoS</a:t>
                      </a:r>
                      <a:r>
                        <a:rPr kumimoji="0" lang="en-US" sz="1500" b="1" i="0" u="none" strike="noStrike" cap="none" normalizeH="0" baseline="0" dirty="0" smtClean="0">
                          <a:ln>
                            <a:noFill/>
                          </a:ln>
                          <a:solidFill>
                            <a:srgbClr val="FFFFFF"/>
                          </a:solidFill>
                          <a:effectLst/>
                          <a:latin typeface="Arial" pitchFamily="34" charset="0"/>
                          <a:cs typeface="Arial" pitchFamily="34" charset="0"/>
                        </a:rPr>
                        <a:t> &amp; FT Modeling)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3447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Using UML</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UML Profile for </a:t>
                      </a:r>
                      <a:r>
                        <a:rPr lang="en-US" sz="1800" i="1" kern="1200" baseline="0" dirty="0" err="1" smtClean="0">
                          <a:solidFill>
                            <a:schemeClr val="tx1"/>
                          </a:solidFill>
                          <a:latin typeface="+mn-lt"/>
                          <a:ea typeface="+mn-ea"/>
                          <a:cs typeface="+mn-cs"/>
                        </a:rPr>
                        <a:t>Schedulability</a:t>
                      </a:r>
                      <a:r>
                        <a:rPr lang="en-US" sz="1800" i="1" kern="1200" baseline="0" dirty="0" smtClean="0">
                          <a:solidFill>
                            <a:schemeClr val="tx1"/>
                          </a:solidFill>
                          <a:latin typeface="+mn-lt"/>
                          <a:ea typeface="+mn-ea"/>
                          <a:cs typeface="+mn-cs"/>
                        </a:rPr>
                        <a:t>, Performance, &amp; Time (SPT)</a:t>
                      </a:r>
                    </a:p>
                    <a:p>
                      <a:pPr marL="342900" indent="-342900">
                        <a:buFont typeface="+mj-lt"/>
                        <a:buAutoNum type="arabicPeriod"/>
                      </a:pPr>
                      <a:r>
                        <a:rPr lang="en-US" sz="1800" i="1" kern="1200" baseline="0" dirty="0" smtClean="0">
                          <a:solidFill>
                            <a:schemeClr val="tx1"/>
                          </a:solidFill>
                          <a:latin typeface="+mn-lt"/>
                          <a:ea typeface="+mn-ea"/>
                          <a:cs typeface="+mn-cs"/>
                        </a:rPr>
                        <a:t>UML Profile for Modeling Quality of Service &amp; Fault Tolerance Characteristics &amp; Mechanisms (</a:t>
                      </a:r>
                      <a:r>
                        <a:rPr lang="en-US" sz="1800" i="1" kern="1200" baseline="0" dirty="0" err="1" smtClean="0">
                          <a:solidFill>
                            <a:schemeClr val="tx1"/>
                          </a:solidFill>
                          <a:latin typeface="+mn-lt"/>
                          <a:ea typeface="+mn-ea"/>
                          <a:cs typeface="+mn-cs"/>
                        </a:rPr>
                        <a:t>QoS&amp;FT</a:t>
                      </a:r>
                      <a:r>
                        <a:rPr lang="en-US" sz="1800" i="1" kern="1200" baseline="0" dirty="0" smtClean="0">
                          <a:solidFill>
                            <a:schemeClr val="tx1"/>
                          </a:solidFill>
                          <a:latin typeface="+mn-lt"/>
                          <a:ea typeface="+mn-ea"/>
                          <a:cs typeface="+mn-cs"/>
                        </a:rPr>
                        <a:t>)</a:t>
                      </a:r>
                    </a:p>
                    <a:p>
                      <a:pPr marL="342900" indent="-342900">
                        <a:buFont typeface="+mj-lt"/>
                        <a:buAutoNum type="arabicPeriod"/>
                      </a:pPr>
                      <a:r>
                        <a:rPr lang="en-US" sz="1800" i="1" kern="1200" baseline="0" dirty="0" smtClean="0">
                          <a:solidFill>
                            <a:schemeClr val="tx1"/>
                          </a:solidFill>
                          <a:latin typeface="+mn-lt"/>
                          <a:ea typeface="+mn-ea"/>
                          <a:cs typeface="+mn-cs"/>
                        </a:rPr>
                        <a:t>UML Profile for Modeling &amp; Analysis of Real-Time &amp;  Embedded Systems (MARTE)</a:t>
                      </a:r>
                    </a:p>
                    <a:p>
                      <a:pPr marL="342900" indent="-342900">
                        <a:buFont typeface="+mj-lt"/>
                        <a:buAutoNum type="arabicPeriod"/>
                      </a:pPr>
                      <a:r>
                        <a:rPr lang="en-US" sz="1800" kern="1200" baseline="0" dirty="0" smtClean="0">
                          <a:solidFill>
                            <a:schemeClr val="tx1"/>
                          </a:solidFill>
                          <a:latin typeface="+mn-lt"/>
                          <a:ea typeface="+mn-ea"/>
                          <a:cs typeface="+mn-cs"/>
                        </a:rPr>
                        <a:t>Component Quality Modeling Language by J. </a:t>
                      </a:r>
                      <a:r>
                        <a:rPr lang="en-US" sz="1800" kern="1200" baseline="0" dirty="0" err="1" smtClean="0">
                          <a:solidFill>
                            <a:schemeClr val="tx1"/>
                          </a:solidFill>
                          <a:latin typeface="+mn-lt"/>
                          <a:ea typeface="+mn-ea"/>
                          <a:cs typeface="+mn-cs"/>
                        </a:rPr>
                        <a:t>ÃŸyvind</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Aagedal</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Modeling &amp; Integrating Aspects into Component Architectures  </a:t>
                      </a:r>
                      <a:r>
                        <a:rPr lang="en-US" sz="1800" kern="1200" baseline="0" dirty="0" smtClean="0">
                          <a:solidFill>
                            <a:schemeClr val="tx1"/>
                          </a:solidFill>
                          <a:latin typeface="+mn-lt"/>
                          <a:ea typeface="+mn-ea"/>
                          <a:cs typeface="+mn-cs"/>
                        </a:rPr>
                        <a:t>by L. </a:t>
                      </a:r>
                      <a:r>
                        <a:rPr lang="en-US" sz="1800" kern="1200" baseline="0" dirty="0" err="1" smtClean="0">
                          <a:solidFill>
                            <a:schemeClr val="tx1"/>
                          </a:solidFill>
                          <a:latin typeface="+mn-lt"/>
                          <a:ea typeface="+mn-ea"/>
                          <a:cs typeface="+mn-cs"/>
                        </a:rPr>
                        <a:t>Michotte</a:t>
                      </a:r>
                      <a:r>
                        <a:rPr lang="en-US" sz="1800" kern="1200" baseline="0" dirty="0" smtClean="0">
                          <a:solidFill>
                            <a:schemeClr val="tx1"/>
                          </a:solidFill>
                          <a:latin typeface="+mn-lt"/>
                          <a:ea typeface="+mn-ea"/>
                          <a:cs typeface="+mn-cs"/>
                        </a:rPr>
                        <a:t>, R. France, &amp; F. </a:t>
                      </a:r>
                      <a:r>
                        <a:rPr lang="en-US" sz="1800" kern="1200" baseline="0" dirty="0" err="1" smtClean="0">
                          <a:solidFill>
                            <a:schemeClr val="tx1"/>
                          </a:solidFill>
                          <a:latin typeface="+mn-lt"/>
                          <a:ea typeface="+mn-ea"/>
                          <a:cs typeface="+mn-cs"/>
                        </a:rPr>
                        <a:t>Fleurey</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A Model-Driven Development Framework for Non-Functional Aspects in Service Oriented Architecture </a:t>
                      </a:r>
                      <a:r>
                        <a:rPr lang="en-US" sz="1800" kern="1200" baseline="0" dirty="0" smtClean="0">
                          <a:solidFill>
                            <a:schemeClr val="tx1"/>
                          </a:solidFill>
                          <a:latin typeface="+mn-lt"/>
                          <a:ea typeface="+mn-ea"/>
                          <a:cs typeface="+mn-cs"/>
                        </a:rPr>
                        <a:t>by </a:t>
                      </a:r>
                      <a:r>
                        <a:rPr lang="pl-PL" sz="1800" kern="1200" baseline="0" dirty="0" smtClean="0">
                          <a:solidFill>
                            <a:schemeClr val="tx1"/>
                          </a:solidFill>
                          <a:latin typeface="+mn-lt"/>
                          <a:ea typeface="+mn-ea"/>
                          <a:cs typeface="+mn-cs"/>
                        </a:rPr>
                        <a:t>H. Wada, J. Suzuki, &amp; K. Oba</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Using domain-specific languages (DSL)</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Model-based Development of Embedded Systems: The </a:t>
                      </a:r>
                      <a:r>
                        <a:rPr lang="en-US" sz="1800" i="1" kern="1200" baseline="0" dirty="0" err="1" smtClean="0">
                          <a:solidFill>
                            <a:schemeClr val="tx1"/>
                          </a:solidFill>
                          <a:latin typeface="+mn-lt"/>
                          <a:ea typeface="+mn-ea"/>
                          <a:cs typeface="+mn-cs"/>
                        </a:rPr>
                        <a:t>SysWeaver</a:t>
                      </a:r>
                      <a:r>
                        <a:rPr lang="en-US" sz="1800" i="1" kern="1200" baseline="0" dirty="0" smtClean="0">
                          <a:solidFill>
                            <a:schemeClr val="tx1"/>
                          </a:solidFill>
                          <a:latin typeface="+mn-lt"/>
                          <a:ea typeface="+mn-ea"/>
                          <a:cs typeface="+mn-cs"/>
                        </a:rPr>
                        <a:t> Approach </a:t>
                      </a:r>
                      <a:r>
                        <a:rPr lang="en-US" sz="1800" kern="1200" baseline="0" dirty="0" smtClean="0">
                          <a:solidFill>
                            <a:schemeClr val="tx1"/>
                          </a:solidFill>
                          <a:latin typeface="+mn-lt"/>
                          <a:ea typeface="+mn-ea"/>
                          <a:cs typeface="+mn-cs"/>
                        </a:rPr>
                        <a:t>by </a:t>
                      </a:r>
                      <a:r>
                        <a:rPr lang="pt-BR" sz="1800" kern="1200" baseline="0" dirty="0" smtClean="0">
                          <a:solidFill>
                            <a:schemeClr val="tx1"/>
                          </a:solidFill>
                          <a:latin typeface="+mn-lt"/>
                          <a:ea typeface="+mn-ea"/>
                          <a:cs typeface="+mn-cs"/>
                        </a:rPr>
                        <a:t>D. de Niz, G. Bhatia, &amp; R. Rajkumar</a:t>
                      </a:r>
                    </a:p>
                    <a:p>
                      <a:pPr marL="342900" indent="-342900">
                        <a:buFont typeface="+mj-lt"/>
                        <a:buAutoNum type="arabicPeriod"/>
                      </a:pPr>
                      <a:r>
                        <a:rPr lang="en-US" sz="1800" i="1" kern="1200" baseline="0" dirty="0" smtClean="0">
                          <a:solidFill>
                            <a:schemeClr val="tx1"/>
                          </a:solidFill>
                          <a:latin typeface="+mn-lt"/>
                          <a:ea typeface="+mn-ea"/>
                          <a:cs typeface="+mn-cs"/>
                        </a:rPr>
                        <a:t>A Modeling Language &amp; Its Supporting Tools for Avionics Systems </a:t>
                      </a:r>
                      <a:r>
                        <a:rPr lang="en-US" sz="1800" kern="1200" baseline="0" dirty="0" smtClean="0">
                          <a:solidFill>
                            <a:schemeClr val="tx1"/>
                          </a:solidFill>
                          <a:latin typeface="+mn-lt"/>
                          <a:ea typeface="+mn-ea"/>
                          <a:cs typeface="+mn-cs"/>
                        </a:rPr>
                        <a:t>by G. </a:t>
                      </a:r>
                      <a:r>
                        <a:rPr lang="en-US" sz="1800" kern="1200" baseline="0" dirty="0" err="1" smtClean="0">
                          <a:solidFill>
                            <a:schemeClr val="tx1"/>
                          </a:solidFill>
                          <a:latin typeface="+mn-lt"/>
                          <a:ea typeface="+mn-ea"/>
                          <a:cs typeface="+mn-cs"/>
                        </a:rPr>
                        <a:t>Karsai</a:t>
                      </a:r>
                      <a:r>
                        <a:rPr lang="en-US" sz="1800" kern="1200" baseline="0" dirty="0" smtClean="0">
                          <a:solidFill>
                            <a:schemeClr val="tx1"/>
                          </a:solidFill>
                          <a:latin typeface="+mn-lt"/>
                          <a:ea typeface="+mn-ea"/>
                          <a:cs typeface="+mn-cs"/>
                        </a:rPr>
                        <a:t>, S. </a:t>
                      </a:r>
                      <a:r>
                        <a:rPr lang="en-US" sz="1800" kern="1200" baseline="0" dirty="0" err="1" smtClean="0">
                          <a:solidFill>
                            <a:schemeClr val="tx1"/>
                          </a:solidFill>
                          <a:latin typeface="+mn-lt"/>
                          <a:ea typeface="+mn-ea"/>
                          <a:cs typeface="+mn-cs"/>
                        </a:rPr>
                        <a:t>Neema</a:t>
                      </a:r>
                      <a:r>
                        <a:rPr lang="en-US" sz="1800" kern="1200" baseline="0" dirty="0" smtClean="0">
                          <a:solidFill>
                            <a:schemeClr val="tx1"/>
                          </a:solidFill>
                          <a:latin typeface="+mn-lt"/>
                          <a:ea typeface="+mn-ea"/>
                          <a:cs typeface="+mn-cs"/>
                        </a:rPr>
                        <a:t>, B. Abbott, &amp; D. Sharp</a:t>
                      </a:r>
                    </a:p>
                    <a:p>
                      <a:pPr marL="342900" indent="-342900">
                        <a:buFont typeface="+mj-lt"/>
                        <a:buAutoNum type="arabicPeriod"/>
                      </a:pPr>
                      <a:r>
                        <a:rPr lang="en-US" sz="1800" i="1" kern="1200" baseline="0" dirty="0" smtClean="0">
                          <a:solidFill>
                            <a:schemeClr val="tx1"/>
                          </a:solidFill>
                          <a:latin typeface="+mn-lt"/>
                          <a:ea typeface="+mn-ea"/>
                          <a:cs typeface="+mn-cs"/>
                        </a:rPr>
                        <a:t>High Service Availability in </a:t>
                      </a:r>
                      <a:r>
                        <a:rPr lang="en-US" sz="1800" i="1" kern="1200" baseline="0" dirty="0" err="1" smtClean="0">
                          <a:solidFill>
                            <a:schemeClr val="tx1"/>
                          </a:solidFill>
                          <a:latin typeface="+mn-lt"/>
                          <a:ea typeface="+mn-ea"/>
                          <a:cs typeface="+mn-cs"/>
                        </a:rPr>
                        <a:t>MaTRICS</a:t>
                      </a:r>
                      <a:r>
                        <a:rPr lang="en-US" sz="1800" i="1" kern="1200" baseline="0" dirty="0" smtClean="0">
                          <a:solidFill>
                            <a:schemeClr val="tx1"/>
                          </a:solidFill>
                          <a:latin typeface="+mn-lt"/>
                          <a:ea typeface="+mn-ea"/>
                          <a:cs typeface="+mn-cs"/>
                        </a:rPr>
                        <a:t> for the OCS </a:t>
                      </a:r>
                      <a:r>
                        <a:rPr lang="en-US" sz="1800" kern="1200" baseline="0" dirty="0" smtClean="0">
                          <a:solidFill>
                            <a:schemeClr val="tx1"/>
                          </a:solidFill>
                          <a:latin typeface="+mn-lt"/>
                          <a:ea typeface="+mn-ea"/>
                          <a:cs typeface="+mn-cs"/>
                        </a:rPr>
                        <a:t>by M. </a:t>
                      </a:r>
                      <a:r>
                        <a:rPr lang="en-US" sz="1800" kern="1200" baseline="0" dirty="0" err="1" smtClean="0">
                          <a:solidFill>
                            <a:schemeClr val="tx1"/>
                          </a:solidFill>
                          <a:latin typeface="+mn-lt"/>
                          <a:ea typeface="+mn-ea"/>
                          <a:cs typeface="+mn-cs"/>
                        </a:rPr>
                        <a:t>Bajohr</a:t>
                      </a:r>
                      <a:r>
                        <a:rPr lang="en-US" sz="1800" kern="1200" baseline="0" dirty="0" smtClean="0">
                          <a:solidFill>
                            <a:schemeClr val="tx1"/>
                          </a:solidFill>
                          <a:latin typeface="+mn-lt"/>
                          <a:ea typeface="+mn-ea"/>
                          <a:cs typeface="+mn-cs"/>
                        </a:rPr>
                        <a:t> &amp; T. </a:t>
                      </a:r>
                      <a:r>
                        <a:rPr lang="en-US" sz="1800" kern="1200" baseline="0" dirty="0" err="1" smtClean="0">
                          <a:solidFill>
                            <a:schemeClr val="tx1"/>
                          </a:solidFill>
                          <a:latin typeface="+mn-lt"/>
                          <a:ea typeface="+mn-ea"/>
                          <a:cs typeface="+mn-cs"/>
                        </a:rPr>
                        <a:t>Margaria</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Modeling of Reliable Messaging in Service Oriented Architectures </a:t>
                      </a:r>
                      <a:r>
                        <a:rPr lang="en-US" sz="1800" kern="1200" baseline="0" dirty="0" smtClean="0">
                          <a:solidFill>
                            <a:schemeClr val="tx1"/>
                          </a:solidFill>
                          <a:latin typeface="+mn-lt"/>
                          <a:ea typeface="+mn-ea"/>
                          <a:cs typeface="+mn-cs"/>
                        </a:rPr>
                        <a:t>by L. </a:t>
                      </a:r>
                      <a:r>
                        <a:rPr lang="en-US" sz="1800" kern="1200" baseline="0" dirty="0" err="1" smtClean="0">
                          <a:solidFill>
                            <a:schemeClr val="tx1"/>
                          </a:solidFill>
                          <a:latin typeface="+mn-lt"/>
                          <a:ea typeface="+mn-ea"/>
                          <a:cs typeface="+mn-cs"/>
                        </a:rPr>
                        <a:t>Gönczy</a:t>
                      </a:r>
                      <a:r>
                        <a:rPr lang="en-US" sz="1800" kern="1200" baseline="0" dirty="0" smtClean="0">
                          <a:solidFill>
                            <a:schemeClr val="tx1"/>
                          </a:solidFill>
                          <a:latin typeface="+mn-lt"/>
                          <a:ea typeface="+mn-ea"/>
                          <a:cs typeface="+mn-cs"/>
                        </a:rPr>
                        <a:t> &amp; D. </a:t>
                      </a:r>
                      <a:r>
                        <a:rPr lang="en-US" sz="1800" kern="1200" baseline="0" dirty="0" err="1" smtClean="0">
                          <a:solidFill>
                            <a:schemeClr val="tx1"/>
                          </a:solidFill>
                          <a:latin typeface="+mn-lt"/>
                          <a:ea typeface="+mn-ea"/>
                          <a:cs typeface="+mn-cs"/>
                        </a:rPr>
                        <a:t>Varró</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Fault tolerance AOP approach </a:t>
                      </a:r>
                      <a:r>
                        <a:rPr lang="en-US" sz="1800" kern="1200" baseline="0" dirty="0" smtClean="0">
                          <a:solidFill>
                            <a:schemeClr val="tx1"/>
                          </a:solidFill>
                          <a:latin typeface="+mn-lt"/>
                          <a:ea typeface="+mn-ea"/>
                          <a:cs typeface="+mn-cs"/>
                        </a:rPr>
                        <a:t>by </a:t>
                      </a:r>
                      <a:r>
                        <a:rPr lang="es-ES" sz="1800" kern="1200" baseline="0" dirty="0" smtClean="0">
                          <a:solidFill>
                            <a:schemeClr val="tx1"/>
                          </a:solidFill>
                          <a:latin typeface="+mn-lt"/>
                          <a:ea typeface="+mn-ea"/>
                          <a:cs typeface="+mn-cs"/>
                        </a:rPr>
                        <a:t>J. Herrero, F. </a:t>
                      </a:r>
                      <a:r>
                        <a:rPr lang="es-ES" sz="1800" kern="1200" baseline="0" dirty="0" err="1" smtClean="0">
                          <a:solidFill>
                            <a:schemeClr val="tx1"/>
                          </a:solidFill>
                          <a:latin typeface="+mn-lt"/>
                          <a:ea typeface="+mn-ea"/>
                          <a:cs typeface="+mn-cs"/>
                        </a:rPr>
                        <a:t>Sanchez</a:t>
                      </a:r>
                      <a:r>
                        <a:rPr lang="es-ES" sz="1800" kern="1200" baseline="0" dirty="0" smtClean="0">
                          <a:solidFill>
                            <a:schemeClr val="tx1"/>
                          </a:solidFill>
                          <a:latin typeface="+mn-lt"/>
                          <a:ea typeface="+mn-ea"/>
                          <a:cs typeface="+mn-cs"/>
                        </a:rPr>
                        <a:t>, &amp; M. Toro</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46</a:t>
            </a:fld>
            <a:endParaRPr lang="en-US" dirty="0"/>
          </a:p>
        </p:txBody>
      </p:sp>
      <p:sp>
        <p:nvSpPr>
          <p:cNvPr id="3" name="Rectangle 8"/>
          <p:cNvSpPr txBox="1">
            <a:spLocks noChangeArrowheads="1"/>
          </p:cNvSpPr>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030CB0-9958-40CA-AA48-D84AF7C12636}" type="slidenum">
              <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endParaRPr>
          </a:p>
        </p:txBody>
      </p:sp>
      <p:sp>
        <p:nvSpPr>
          <p:cNvPr id="4" name="Rectangle 2"/>
          <p:cNvSpPr txBox="1">
            <a:spLocks noChangeArrowheads="1"/>
          </p:cNvSpPr>
          <p:nvPr/>
        </p:nvSpPr>
        <p:spPr bwMode="auto">
          <a:xfrm>
            <a:off x="1143000" y="-77788"/>
            <a:ext cx="7010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FF3300"/>
                </a:solidFill>
                <a:effectLst/>
                <a:uLnTx/>
                <a:uFillTx/>
                <a:latin typeface="+mj-lt"/>
                <a:ea typeface="+mj-ea"/>
                <a:cs typeface="+mj-cs"/>
              </a:rPr>
              <a:t>Related Research: QoS Modeling </a:t>
            </a:r>
          </a:p>
        </p:txBody>
      </p:sp>
      <p:graphicFrame>
        <p:nvGraphicFramePr>
          <p:cNvPr id="5" name="Group 21"/>
          <p:cNvGraphicFramePr>
            <a:graphicFrameLocks/>
          </p:cNvGraphicFramePr>
          <p:nvPr/>
        </p:nvGraphicFramePr>
        <p:xfrm>
          <a:off x="128588" y="512763"/>
          <a:ext cx="8880475" cy="6286500"/>
        </p:xfrm>
        <a:graphic>
          <a:graphicData uri="http://schemas.openxmlformats.org/drawingml/2006/table">
            <a:tbl>
              <a:tblPr/>
              <a:tblGrid>
                <a:gridCol w="1624012"/>
                <a:gridCol w="72564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 (</a:t>
                      </a:r>
                      <a:r>
                        <a:rPr kumimoji="0" lang="en-US" sz="1500" b="1" i="0" u="none" strike="noStrike" cap="none" normalizeH="0" baseline="0" dirty="0" err="1" smtClean="0">
                          <a:ln>
                            <a:noFill/>
                          </a:ln>
                          <a:solidFill>
                            <a:srgbClr val="FFFFFF"/>
                          </a:solidFill>
                          <a:effectLst/>
                          <a:latin typeface="Arial" pitchFamily="34" charset="0"/>
                          <a:cs typeface="Arial" pitchFamily="34" charset="0"/>
                        </a:rPr>
                        <a:t>QoS</a:t>
                      </a:r>
                      <a:r>
                        <a:rPr kumimoji="0" lang="en-US" sz="1500" b="1" i="0" u="none" strike="noStrike" cap="none" normalizeH="0" baseline="0" dirty="0" smtClean="0">
                          <a:ln>
                            <a:noFill/>
                          </a:ln>
                          <a:solidFill>
                            <a:srgbClr val="FFFFFF"/>
                          </a:solidFill>
                          <a:effectLst/>
                          <a:latin typeface="Arial" pitchFamily="34" charset="0"/>
                          <a:cs typeface="Arial" pitchFamily="34" charset="0"/>
                        </a:rPr>
                        <a:t> &amp; FT Modeling)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3447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Using UML</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UML Profile for </a:t>
                      </a:r>
                      <a:r>
                        <a:rPr lang="en-US" sz="1800" i="1" kern="1200" baseline="0" dirty="0" err="1" smtClean="0">
                          <a:solidFill>
                            <a:schemeClr val="tx1"/>
                          </a:solidFill>
                          <a:latin typeface="+mn-lt"/>
                          <a:ea typeface="+mn-ea"/>
                          <a:cs typeface="+mn-cs"/>
                        </a:rPr>
                        <a:t>Schedulability</a:t>
                      </a:r>
                      <a:r>
                        <a:rPr lang="en-US" sz="1800" i="1" kern="1200" baseline="0" dirty="0" smtClean="0">
                          <a:solidFill>
                            <a:schemeClr val="tx1"/>
                          </a:solidFill>
                          <a:latin typeface="+mn-lt"/>
                          <a:ea typeface="+mn-ea"/>
                          <a:cs typeface="+mn-cs"/>
                        </a:rPr>
                        <a:t>, Performance, &amp; Time (SPT)</a:t>
                      </a:r>
                    </a:p>
                    <a:p>
                      <a:pPr marL="342900" indent="-342900">
                        <a:buFont typeface="+mj-lt"/>
                        <a:buAutoNum type="arabicPeriod"/>
                      </a:pPr>
                      <a:r>
                        <a:rPr lang="en-US" sz="1800" i="1" kern="1200" baseline="0" dirty="0" smtClean="0">
                          <a:solidFill>
                            <a:schemeClr val="tx1"/>
                          </a:solidFill>
                          <a:latin typeface="+mn-lt"/>
                          <a:ea typeface="+mn-ea"/>
                          <a:cs typeface="+mn-cs"/>
                        </a:rPr>
                        <a:t>UML Profile for Modeling Quality of Service &amp; Fault Tolerance Characteristics &amp; Mechanisms (</a:t>
                      </a:r>
                      <a:r>
                        <a:rPr lang="en-US" sz="1800" i="1" kern="1200" baseline="0" dirty="0" err="1" smtClean="0">
                          <a:solidFill>
                            <a:schemeClr val="tx1"/>
                          </a:solidFill>
                          <a:latin typeface="+mn-lt"/>
                          <a:ea typeface="+mn-ea"/>
                          <a:cs typeface="+mn-cs"/>
                        </a:rPr>
                        <a:t>QoS&amp;FT</a:t>
                      </a:r>
                      <a:r>
                        <a:rPr lang="en-US" sz="1800" i="1" kern="1200" baseline="0" dirty="0" smtClean="0">
                          <a:solidFill>
                            <a:schemeClr val="tx1"/>
                          </a:solidFill>
                          <a:latin typeface="+mn-lt"/>
                          <a:ea typeface="+mn-ea"/>
                          <a:cs typeface="+mn-cs"/>
                        </a:rPr>
                        <a:t>)</a:t>
                      </a:r>
                    </a:p>
                    <a:p>
                      <a:pPr marL="342900" indent="-342900">
                        <a:buFont typeface="+mj-lt"/>
                        <a:buAutoNum type="arabicPeriod"/>
                      </a:pPr>
                      <a:r>
                        <a:rPr lang="en-US" sz="1800" i="1" kern="1200" baseline="0" dirty="0" smtClean="0">
                          <a:solidFill>
                            <a:schemeClr val="tx1"/>
                          </a:solidFill>
                          <a:latin typeface="+mn-lt"/>
                          <a:ea typeface="+mn-ea"/>
                          <a:cs typeface="+mn-cs"/>
                        </a:rPr>
                        <a:t>UML Profile for Modeling &amp; Analysis of Real-Time &amp;  Embedded Systems (MARTE)</a:t>
                      </a:r>
                    </a:p>
                    <a:p>
                      <a:pPr marL="342900" indent="-342900">
                        <a:buFont typeface="+mj-lt"/>
                        <a:buAutoNum type="arabicPeriod"/>
                      </a:pPr>
                      <a:r>
                        <a:rPr lang="en-US" sz="1800" kern="1200" baseline="0" dirty="0" smtClean="0">
                          <a:solidFill>
                            <a:schemeClr val="tx1"/>
                          </a:solidFill>
                          <a:latin typeface="+mn-lt"/>
                          <a:ea typeface="+mn-ea"/>
                          <a:cs typeface="+mn-cs"/>
                        </a:rPr>
                        <a:t>Component Quality Modeling Language by J. </a:t>
                      </a:r>
                      <a:r>
                        <a:rPr lang="en-US" sz="1800" kern="1200" baseline="0" dirty="0" err="1" smtClean="0">
                          <a:solidFill>
                            <a:schemeClr val="tx1"/>
                          </a:solidFill>
                          <a:latin typeface="+mn-lt"/>
                          <a:ea typeface="+mn-ea"/>
                          <a:cs typeface="+mn-cs"/>
                        </a:rPr>
                        <a:t>ÃŸyvind</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Aagedal</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Modeling &amp; Integrating Aspects into Component Architectures  </a:t>
                      </a:r>
                      <a:r>
                        <a:rPr lang="en-US" sz="1800" kern="1200" baseline="0" dirty="0" smtClean="0">
                          <a:solidFill>
                            <a:schemeClr val="tx1"/>
                          </a:solidFill>
                          <a:latin typeface="+mn-lt"/>
                          <a:ea typeface="+mn-ea"/>
                          <a:cs typeface="+mn-cs"/>
                        </a:rPr>
                        <a:t>by L. </a:t>
                      </a:r>
                      <a:r>
                        <a:rPr lang="en-US" sz="1800" kern="1200" baseline="0" dirty="0" err="1" smtClean="0">
                          <a:solidFill>
                            <a:schemeClr val="tx1"/>
                          </a:solidFill>
                          <a:latin typeface="+mn-lt"/>
                          <a:ea typeface="+mn-ea"/>
                          <a:cs typeface="+mn-cs"/>
                        </a:rPr>
                        <a:t>Michotte</a:t>
                      </a:r>
                      <a:r>
                        <a:rPr lang="en-US" sz="1800" kern="1200" baseline="0" dirty="0" smtClean="0">
                          <a:solidFill>
                            <a:schemeClr val="tx1"/>
                          </a:solidFill>
                          <a:latin typeface="+mn-lt"/>
                          <a:ea typeface="+mn-ea"/>
                          <a:cs typeface="+mn-cs"/>
                        </a:rPr>
                        <a:t>, R. France, &amp; F. </a:t>
                      </a:r>
                      <a:r>
                        <a:rPr lang="en-US" sz="1800" kern="1200" baseline="0" dirty="0" err="1" smtClean="0">
                          <a:solidFill>
                            <a:schemeClr val="tx1"/>
                          </a:solidFill>
                          <a:latin typeface="+mn-lt"/>
                          <a:ea typeface="+mn-ea"/>
                          <a:cs typeface="+mn-cs"/>
                        </a:rPr>
                        <a:t>Fleurey</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A Model-Driven Development Framework for Non-Functional Aspects in Service Oriented Architecture </a:t>
                      </a:r>
                      <a:r>
                        <a:rPr lang="en-US" sz="1800" kern="1200" baseline="0" dirty="0" smtClean="0">
                          <a:solidFill>
                            <a:schemeClr val="tx1"/>
                          </a:solidFill>
                          <a:latin typeface="+mn-lt"/>
                          <a:ea typeface="+mn-ea"/>
                          <a:cs typeface="+mn-cs"/>
                        </a:rPr>
                        <a:t>by </a:t>
                      </a:r>
                      <a:r>
                        <a:rPr lang="pl-PL" sz="1800" kern="1200" baseline="0" dirty="0" smtClean="0">
                          <a:solidFill>
                            <a:schemeClr val="tx1"/>
                          </a:solidFill>
                          <a:latin typeface="+mn-lt"/>
                          <a:ea typeface="+mn-ea"/>
                          <a:cs typeface="+mn-cs"/>
                        </a:rPr>
                        <a:t>H. Wada, J. Suzuki, &amp; K. Oba</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Using domain-specific languages (DSL)</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Model-based Development of Embedded Systems: The </a:t>
                      </a:r>
                      <a:r>
                        <a:rPr lang="en-US" sz="1800" i="1" kern="1200" baseline="0" dirty="0" err="1" smtClean="0">
                          <a:solidFill>
                            <a:schemeClr val="tx1"/>
                          </a:solidFill>
                          <a:latin typeface="+mn-lt"/>
                          <a:ea typeface="+mn-ea"/>
                          <a:cs typeface="+mn-cs"/>
                        </a:rPr>
                        <a:t>SysWeaver</a:t>
                      </a:r>
                      <a:r>
                        <a:rPr lang="en-US" sz="1800" i="1" kern="1200" baseline="0" dirty="0" smtClean="0">
                          <a:solidFill>
                            <a:schemeClr val="tx1"/>
                          </a:solidFill>
                          <a:latin typeface="+mn-lt"/>
                          <a:ea typeface="+mn-ea"/>
                          <a:cs typeface="+mn-cs"/>
                        </a:rPr>
                        <a:t> Approach </a:t>
                      </a:r>
                      <a:r>
                        <a:rPr lang="en-US" sz="1800" kern="1200" baseline="0" dirty="0" smtClean="0">
                          <a:solidFill>
                            <a:schemeClr val="tx1"/>
                          </a:solidFill>
                          <a:latin typeface="+mn-lt"/>
                          <a:ea typeface="+mn-ea"/>
                          <a:cs typeface="+mn-cs"/>
                        </a:rPr>
                        <a:t>by </a:t>
                      </a:r>
                      <a:r>
                        <a:rPr lang="pt-BR" sz="1800" kern="1200" baseline="0" dirty="0" smtClean="0">
                          <a:solidFill>
                            <a:schemeClr val="tx1"/>
                          </a:solidFill>
                          <a:latin typeface="+mn-lt"/>
                          <a:ea typeface="+mn-ea"/>
                          <a:cs typeface="+mn-cs"/>
                        </a:rPr>
                        <a:t>D. de Niz, G. Bhatia, &amp; R. Rajkumar</a:t>
                      </a:r>
                    </a:p>
                    <a:p>
                      <a:pPr marL="342900" indent="-342900">
                        <a:buFont typeface="+mj-lt"/>
                        <a:buAutoNum type="arabicPeriod"/>
                      </a:pPr>
                      <a:r>
                        <a:rPr lang="en-US" sz="1800" i="1" kern="1200" baseline="0" dirty="0" smtClean="0">
                          <a:solidFill>
                            <a:schemeClr val="tx1"/>
                          </a:solidFill>
                          <a:latin typeface="+mn-lt"/>
                          <a:ea typeface="+mn-ea"/>
                          <a:cs typeface="+mn-cs"/>
                        </a:rPr>
                        <a:t>A Modeling Language &amp; Its Supporting Tools for Avionics Systems </a:t>
                      </a:r>
                      <a:r>
                        <a:rPr lang="en-US" sz="1800" kern="1200" baseline="0" dirty="0" smtClean="0">
                          <a:solidFill>
                            <a:schemeClr val="tx1"/>
                          </a:solidFill>
                          <a:latin typeface="+mn-lt"/>
                          <a:ea typeface="+mn-ea"/>
                          <a:cs typeface="+mn-cs"/>
                        </a:rPr>
                        <a:t>by G. </a:t>
                      </a:r>
                      <a:r>
                        <a:rPr lang="en-US" sz="1800" kern="1200" baseline="0" dirty="0" err="1" smtClean="0">
                          <a:solidFill>
                            <a:schemeClr val="tx1"/>
                          </a:solidFill>
                          <a:latin typeface="+mn-lt"/>
                          <a:ea typeface="+mn-ea"/>
                          <a:cs typeface="+mn-cs"/>
                        </a:rPr>
                        <a:t>Karsai</a:t>
                      </a:r>
                      <a:r>
                        <a:rPr lang="en-US" sz="1800" kern="1200" baseline="0" dirty="0" smtClean="0">
                          <a:solidFill>
                            <a:schemeClr val="tx1"/>
                          </a:solidFill>
                          <a:latin typeface="+mn-lt"/>
                          <a:ea typeface="+mn-ea"/>
                          <a:cs typeface="+mn-cs"/>
                        </a:rPr>
                        <a:t>, S. </a:t>
                      </a:r>
                      <a:r>
                        <a:rPr lang="en-US" sz="1800" kern="1200" baseline="0" dirty="0" err="1" smtClean="0">
                          <a:solidFill>
                            <a:schemeClr val="tx1"/>
                          </a:solidFill>
                          <a:latin typeface="+mn-lt"/>
                          <a:ea typeface="+mn-ea"/>
                          <a:cs typeface="+mn-cs"/>
                        </a:rPr>
                        <a:t>Neema</a:t>
                      </a:r>
                      <a:r>
                        <a:rPr lang="en-US" sz="1800" kern="1200" baseline="0" dirty="0" smtClean="0">
                          <a:solidFill>
                            <a:schemeClr val="tx1"/>
                          </a:solidFill>
                          <a:latin typeface="+mn-lt"/>
                          <a:ea typeface="+mn-ea"/>
                          <a:cs typeface="+mn-cs"/>
                        </a:rPr>
                        <a:t>, B. Abbott, &amp; D. Sharp</a:t>
                      </a:r>
                    </a:p>
                    <a:p>
                      <a:pPr marL="342900" indent="-342900">
                        <a:buFont typeface="+mj-lt"/>
                        <a:buAutoNum type="arabicPeriod"/>
                      </a:pPr>
                      <a:r>
                        <a:rPr lang="en-US" sz="1800" i="1" kern="1200" baseline="0" dirty="0" smtClean="0">
                          <a:solidFill>
                            <a:schemeClr val="tx1"/>
                          </a:solidFill>
                          <a:latin typeface="+mn-lt"/>
                          <a:ea typeface="+mn-ea"/>
                          <a:cs typeface="+mn-cs"/>
                        </a:rPr>
                        <a:t>High Service Availability in </a:t>
                      </a:r>
                      <a:r>
                        <a:rPr lang="en-US" sz="1800" i="1" kern="1200" baseline="0" dirty="0" err="1" smtClean="0">
                          <a:solidFill>
                            <a:schemeClr val="tx1"/>
                          </a:solidFill>
                          <a:latin typeface="+mn-lt"/>
                          <a:ea typeface="+mn-ea"/>
                          <a:cs typeface="+mn-cs"/>
                        </a:rPr>
                        <a:t>MaTRICS</a:t>
                      </a:r>
                      <a:r>
                        <a:rPr lang="en-US" sz="1800" i="1" kern="1200" baseline="0" dirty="0" smtClean="0">
                          <a:solidFill>
                            <a:schemeClr val="tx1"/>
                          </a:solidFill>
                          <a:latin typeface="+mn-lt"/>
                          <a:ea typeface="+mn-ea"/>
                          <a:cs typeface="+mn-cs"/>
                        </a:rPr>
                        <a:t> for the OCS </a:t>
                      </a:r>
                      <a:r>
                        <a:rPr lang="en-US" sz="1800" kern="1200" baseline="0" dirty="0" smtClean="0">
                          <a:solidFill>
                            <a:schemeClr val="tx1"/>
                          </a:solidFill>
                          <a:latin typeface="+mn-lt"/>
                          <a:ea typeface="+mn-ea"/>
                          <a:cs typeface="+mn-cs"/>
                        </a:rPr>
                        <a:t>by M. </a:t>
                      </a:r>
                      <a:r>
                        <a:rPr lang="en-US" sz="1800" kern="1200" baseline="0" dirty="0" err="1" smtClean="0">
                          <a:solidFill>
                            <a:schemeClr val="tx1"/>
                          </a:solidFill>
                          <a:latin typeface="+mn-lt"/>
                          <a:ea typeface="+mn-ea"/>
                          <a:cs typeface="+mn-cs"/>
                        </a:rPr>
                        <a:t>Bajohr</a:t>
                      </a:r>
                      <a:r>
                        <a:rPr lang="en-US" sz="1800" kern="1200" baseline="0" dirty="0" smtClean="0">
                          <a:solidFill>
                            <a:schemeClr val="tx1"/>
                          </a:solidFill>
                          <a:latin typeface="+mn-lt"/>
                          <a:ea typeface="+mn-ea"/>
                          <a:cs typeface="+mn-cs"/>
                        </a:rPr>
                        <a:t> &amp; T. </a:t>
                      </a:r>
                      <a:r>
                        <a:rPr lang="en-US" sz="1800" kern="1200" baseline="0" dirty="0" err="1" smtClean="0">
                          <a:solidFill>
                            <a:schemeClr val="tx1"/>
                          </a:solidFill>
                          <a:latin typeface="+mn-lt"/>
                          <a:ea typeface="+mn-ea"/>
                          <a:cs typeface="+mn-cs"/>
                        </a:rPr>
                        <a:t>Margaria</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Modeling of Reliable Messaging in Service Oriented Architectures </a:t>
                      </a:r>
                      <a:r>
                        <a:rPr lang="en-US" sz="1800" kern="1200" baseline="0" dirty="0" smtClean="0">
                          <a:solidFill>
                            <a:schemeClr val="tx1"/>
                          </a:solidFill>
                          <a:latin typeface="+mn-lt"/>
                          <a:ea typeface="+mn-ea"/>
                          <a:cs typeface="+mn-cs"/>
                        </a:rPr>
                        <a:t>by L. </a:t>
                      </a:r>
                      <a:r>
                        <a:rPr lang="en-US" sz="1800" kern="1200" baseline="0" dirty="0" err="1" smtClean="0">
                          <a:solidFill>
                            <a:schemeClr val="tx1"/>
                          </a:solidFill>
                          <a:latin typeface="+mn-lt"/>
                          <a:ea typeface="+mn-ea"/>
                          <a:cs typeface="+mn-cs"/>
                        </a:rPr>
                        <a:t>Gönczy</a:t>
                      </a:r>
                      <a:r>
                        <a:rPr lang="en-US" sz="1800" kern="1200" baseline="0" dirty="0" smtClean="0">
                          <a:solidFill>
                            <a:schemeClr val="tx1"/>
                          </a:solidFill>
                          <a:latin typeface="+mn-lt"/>
                          <a:ea typeface="+mn-ea"/>
                          <a:cs typeface="+mn-cs"/>
                        </a:rPr>
                        <a:t> &amp; D. </a:t>
                      </a:r>
                      <a:r>
                        <a:rPr lang="en-US" sz="1800" kern="1200" baseline="0" dirty="0" err="1" smtClean="0">
                          <a:solidFill>
                            <a:schemeClr val="tx1"/>
                          </a:solidFill>
                          <a:latin typeface="+mn-lt"/>
                          <a:ea typeface="+mn-ea"/>
                          <a:cs typeface="+mn-cs"/>
                        </a:rPr>
                        <a:t>Varró</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Fault tolerance AOP approach </a:t>
                      </a:r>
                      <a:r>
                        <a:rPr lang="en-US" sz="1800" kern="1200" baseline="0" dirty="0" smtClean="0">
                          <a:solidFill>
                            <a:schemeClr val="tx1"/>
                          </a:solidFill>
                          <a:latin typeface="+mn-lt"/>
                          <a:ea typeface="+mn-ea"/>
                          <a:cs typeface="+mn-cs"/>
                        </a:rPr>
                        <a:t>by </a:t>
                      </a:r>
                      <a:r>
                        <a:rPr lang="es-ES" sz="1800" kern="1200" baseline="0" dirty="0" smtClean="0">
                          <a:solidFill>
                            <a:schemeClr val="tx1"/>
                          </a:solidFill>
                          <a:latin typeface="+mn-lt"/>
                          <a:ea typeface="+mn-ea"/>
                          <a:cs typeface="+mn-cs"/>
                        </a:rPr>
                        <a:t>J. Herrero, F. </a:t>
                      </a:r>
                      <a:r>
                        <a:rPr lang="es-ES" sz="1800" kern="1200" baseline="0" dirty="0" err="1" smtClean="0">
                          <a:solidFill>
                            <a:schemeClr val="tx1"/>
                          </a:solidFill>
                          <a:latin typeface="+mn-lt"/>
                          <a:ea typeface="+mn-ea"/>
                          <a:cs typeface="+mn-cs"/>
                        </a:rPr>
                        <a:t>Sanchez</a:t>
                      </a:r>
                      <a:r>
                        <a:rPr lang="es-ES" sz="1800" kern="1200" baseline="0" dirty="0" smtClean="0">
                          <a:solidFill>
                            <a:schemeClr val="tx1"/>
                          </a:solidFill>
                          <a:latin typeface="+mn-lt"/>
                          <a:ea typeface="+mn-ea"/>
                          <a:cs typeface="+mn-cs"/>
                        </a:rPr>
                        <a:t>, &amp; M. Toro</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bwMode="auto">
          <a:xfrm>
            <a:off x="1600200" y="838200"/>
            <a:ext cx="7391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6" name="Rectangular Callout 5"/>
          <p:cNvSpPr/>
          <p:nvPr/>
        </p:nvSpPr>
        <p:spPr bwMode="auto">
          <a:xfrm>
            <a:off x="76200" y="2743200"/>
            <a:ext cx="1752600" cy="1143000"/>
          </a:xfrm>
          <a:prstGeom prst="wedgeRectCallout">
            <a:avLst>
              <a:gd name="adj1" fmla="val 66748"/>
              <a:gd name="adj2" fmla="val -9075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Lightweight</a:t>
            </a:r>
            <a:r>
              <a:rPr kumimoji="0" lang="en-US" sz="1800" b="0" i="0" u="none" strike="noStrike" cap="none" normalizeH="0" dirty="0" smtClean="0">
                <a:ln>
                  <a:noFill/>
                </a:ln>
                <a:solidFill>
                  <a:schemeClr val="tx1"/>
                </a:solidFill>
                <a:effectLst/>
                <a:latin typeface="Arial Unicode"/>
                <a:cs typeface="Arial" pitchFamily="34" charset="0"/>
              </a:rPr>
              <a:t> </a:t>
            </a:r>
            <a:r>
              <a:rPr lang="en-US" sz="1800" dirty="0" smtClean="0"/>
              <a:t>&amp;</a:t>
            </a:r>
          </a:p>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Heavyweight</a:t>
            </a:r>
          </a:p>
          <a:p>
            <a:pPr marL="0" marR="0" indent="0" algn="ctr" defTabSz="850900" rtl="0" eaLnBrk="1" fontAlgn="base" latinLnBrk="0" hangingPunct="1">
              <a:lnSpc>
                <a:spcPct val="100000"/>
              </a:lnSpc>
              <a:spcBef>
                <a:spcPct val="0"/>
              </a:spcBef>
              <a:spcAft>
                <a:spcPct val="0"/>
              </a:spcAft>
              <a:buClrTx/>
              <a:buSzTx/>
              <a:buFontTx/>
              <a:buNone/>
              <a:tabLst/>
            </a:pPr>
            <a:r>
              <a:rPr lang="en-US" sz="1800" dirty="0" smtClean="0"/>
              <a:t>UML extensions</a:t>
            </a:r>
            <a:endParaRPr kumimoji="0" lang="en-US" sz="1800" b="0" i="0" u="none" strike="noStrike" cap="none" normalizeH="0" baseline="0" dirty="0" smtClean="0">
              <a:ln>
                <a:noFill/>
              </a:ln>
              <a:solidFill>
                <a:schemeClr val="tx1"/>
              </a:solidFill>
              <a:effectLst/>
              <a:latin typeface="Arial Unicode"/>
              <a:cs typeface="Arial" pitchFamily="34" charset="0"/>
            </a:endParaRP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10" name="Rectangle 9"/>
          <p:cNvSpPr/>
          <p:nvPr/>
        </p:nvSpPr>
        <p:spPr bwMode="auto">
          <a:xfrm>
            <a:off x="1600200" y="2590800"/>
            <a:ext cx="7391400" cy="1295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1" name="Rectangular Callout 10"/>
          <p:cNvSpPr/>
          <p:nvPr/>
        </p:nvSpPr>
        <p:spPr bwMode="auto">
          <a:xfrm>
            <a:off x="76200" y="1371600"/>
            <a:ext cx="1752600" cy="1143000"/>
          </a:xfrm>
          <a:prstGeom prst="wedgeRectCallout">
            <a:avLst>
              <a:gd name="adj1" fmla="val 60209"/>
              <a:gd name="adj2" fmla="val 82458"/>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Recovery block modeling </a:t>
            </a:r>
          </a:p>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and </a:t>
            </a:r>
          </a:p>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Unicode"/>
                <a:cs typeface="Arial" pitchFamily="34" charset="0"/>
              </a:rPr>
              <a:t>QoS</a:t>
            </a:r>
            <a:r>
              <a:rPr kumimoji="0" lang="en-US" sz="1800" b="0" i="0" u="none" strike="noStrike" cap="none" normalizeH="0" baseline="0" dirty="0" smtClean="0">
                <a:ln>
                  <a:noFill/>
                </a:ln>
                <a:solidFill>
                  <a:schemeClr val="tx1"/>
                </a:solidFill>
                <a:effectLst/>
                <a:latin typeface="Arial Unicode"/>
                <a:cs typeface="Arial" pitchFamily="34" charset="0"/>
              </a:rPr>
              <a:t> for SOA</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15" name="Rectangle 14"/>
          <p:cNvSpPr/>
          <p:nvPr/>
        </p:nvSpPr>
        <p:spPr bwMode="auto">
          <a:xfrm>
            <a:off x="1600200" y="3962400"/>
            <a:ext cx="7391400" cy="2895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6" name="Rectangular Callout 15"/>
          <p:cNvSpPr/>
          <p:nvPr/>
        </p:nvSpPr>
        <p:spPr bwMode="auto">
          <a:xfrm>
            <a:off x="0" y="5562600"/>
            <a:ext cx="1752600" cy="1295399"/>
          </a:xfrm>
          <a:prstGeom prst="wedgeRectCallout">
            <a:avLst>
              <a:gd name="adj1" fmla="val 60394"/>
              <a:gd name="adj2" fmla="val -12101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Unicode"/>
                <a:cs typeface="Arial" pitchFamily="34" charset="0"/>
              </a:rPr>
              <a:t>MoC</a:t>
            </a:r>
            <a:r>
              <a:rPr kumimoji="0" lang="en-US" sz="1800" b="0" i="0" u="none" strike="noStrike" cap="none" normalizeH="0" baseline="0" dirty="0" smtClean="0">
                <a:ln>
                  <a:noFill/>
                </a:ln>
                <a:solidFill>
                  <a:schemeClr val="tx1"/>
                </a:solidFill>
                <a:effectLst/>
                <a:latin typeface="Arial Unicode"/>
                <a:cs typeface="Arial" pitchFamily="34" charset="0"/>
              </a:rPr>
              <a:t> = service logic graphs, state machine,</a:t>
            </a:r>
          </a:p>
          <a:p>
            <a:pPr marL="0" marR="0" indent="0" algn="ctr" defTabSz="850900" rtl="0" eaLnBrk="1" fontAlgn="base" latinLnBrk="0" hangingPunct="1">
              <a:lnSpc>
                <a:spcPct val="100000"/>
              </a:lnSpc>
              <a:spcBef>
                <a:spcPct val="0"/>
              </a:spcBef>
              <a:spcAft>
                <a:spcPct val="0"/>
              </a:spcAft>
              <a:buClrTx/>
              <a:buSzTx/>
              <a:buFontTx/>
              <a:buNone/>
              <a:tabLst/>
            </a:pPr>
            <a:r>
              <a:rPr lang="en-US" sz="1800" dirty="0" smtClean="0"/>
              <a:t>Java extension</a:t>
            </a: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10" grpId="0" animBg="1"/>
      <p:bldP spid="10" grpId="1" animBg="1"/>
      <p:bldP spid="11" grpId="0" animBg="1"/>
      <p:bldP spid="11" grpId="1"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305550"/>
            <a:ext cx="533400" cy="476250"/>
          </a:xfrm>
        </p:spPr>
        <p:txBody>
          <a:bodyPr/>
          <a:lstStyle/>
          <a:p>
            <a:pPr>
              <a:defRPr/>
            </a:pPr>
            <a:fld id="{FDEA51B9-1E76-42F4-8B16-7FFFD7B2CA74}" type="slidenum">
              <a:rPr lang="en-US" smtClean="0"/>
              <a:pPr>
                <a:defRPr/>
              </a:pPr>
              <a:t>47</a:t>
            </a:fld>
            <a:endParaRPr lang="en-US" dirty="0"/>
          </a:p>
        </p:txBody>
      </p:sp>
      <p:grpSp>
        <p:nvGrpSpPr>
          <p:cNvPr id="2" name="Group 50"/>
          <p:cNvGrpSpPr/>
          <p:nvPr/>
        </p:nvGrpSpPr>
        <p:grpSpPr>
          <a:xfrm>
            <a:off x="76200" y="533400"/>
            <a:ext cx="1905000" cy="6172200"/>
            <a:chOff x="76200" y="533400"/>
            <a:chExt cx="1905000" cy="6172200"/>
          </a:xfrm>
        </p:grpSpPr>
        <p:sp>
          <p:nvSpPr>
            <p:cNvPr id="28" name="Rounded Rectangle 27"/>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Deployment</a:t>
              </a:r>
            </a:p>
          </p:txBody>
        </p:sp>
        <p:sp>
          <p:nvSpPr>
            <p:cNvPr id="29" name="Rounded Rectangle 28"/>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Configuration</a:t>
              </a:r>
            </a:p>
          </p:txBody>
        </p:sp>
        <p:cxnSp>
          <p:nvCxnSpPr>
            <p:cNvPr id="32" name="Straight Arrow Connector 31"/>
            <p:cNvCxnSpPr>
              <a:stCxn id="27" idx="2"/>
              <a:endCxn id="28"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3" name="Straight Arrow Connector 32"/>
            <p:cNvCxnSpPr>
              <a:stCxn id="28" idx="2"/>
              <a:endCxn id="29"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0" name="Rounded Rectangle 39"/>
            <p:cNvSpPr/>
            <p:nvPr/>
          </p:nvSpPr>
          <p:spPr bwMode="auto">
            <a:xfrm>
              <a:off x="152400" y="6019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41" name="Straight Arrow Connector 40"/>
            <p:cNvCxnSpPr>
              <a:stCxn id="29" idx="2"/>
              <a:endCxn id="40" idx="0"/>
            </p:cNvCxnSpPr>
            <p:nvPr/>
          </p:nvCxnSpPr>
          <p:spPr bwMode="auto">
            <a:xfrm rot="5400000">
              <a:off x="723900" y="57150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4" name="Rounded Rectangle 33"/>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7" name="Rounded Rectangle 26"/>
            <p:cNvSpPr/>
            <p:nvPr/>
          </p:nvSpPr>
          <p:spPr bwMode="auto">
            <a:xfrm>
              <a:off x="152400" y="2514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Composition</a:t>
              </a:r>
            </a:p>
          </p:txBody>
        </p:sp>
        <p:cxnSp>
          <p:nvCxnSpPr>
            <p:cNvPr id="31" name="Straight Arrow Connector 30"/>
            <p:cNvCxnSpPr>
              <a:stCxn id="26" idx="2"/>
              <a:endCxn id="27"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6" name="Rounded Rectangle 25"/>
            <p:cNvSpPr/>
            <p:nvPr/>
          </p:nvSpPr>
          <p:spPr bwMode="auto">
            <a:xfrm>
              <a:off x="152400" y="1371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Specification</a:t>
              </a:r>
            </a:p>
          </p:txBody>
        </p:sp>
        <p:sp>
          <p:nvSpPr>
            <p:cNvPr id="30" name="TextBox 29"/>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45" name="Rectangle 3"/>
          <p:cNvSpPr>
            <a:spLocks noGrp="1" noChangeArrowheads="1"/>
          </p:cNvSpPr>
          <p:nvPr>
            <p:ph type="title" idx="4294967295"/>
          </p:nvPr>
        </p:nvSpPr>
        <p:spPr>
          <a:xfrm>
            <a:off x="76200" y="47625"/>
            <a:ext cx="8915400" cy="381000"/>
          </a:xfrm>
          <a:noFill/>
        </p:spPr>
        <p:txBody>
          <a:bodyPr/>
          <a:lstStyle/>
          <a:p>
            <a:pPr eaLnBrk="1" hangingPunct="1">
              <a:lnSpc>
                <a:spcPct val="85000"/>
              </a:lnSpc>
            </a:pPr>
            <a:r>
              <a:rPr lang="en-US" dirty="0" smtClean="0"/>
              <a:t>QoS Specification: What is Missing for DRE Systems?</a:t>
            </a:r>
          </a:p>
        </p:txBody>
      </p:sp>
      <p:sp>
        <p:nvSpPr>
          <p:cNvPr id="19" name="Content Placeholder 2"/>
          <p:cNvSpPr>
            <a:spLocks noGrp="1"/>
          </p:cNvSpPr>
          <p:nvPr>
            <p:ph sz="half" idx="1"/>
          </p:nvPr>
        </p:nvSpPr>
        <p:spPr>
          <a:xfrm>
            <a:off x="1981200" y="533400"/>
            <a:ext cx="7010400" cy="3200400"/>
          </a:xfrm>
        </p:spPr>
        <p:txBody>
          <a:bodyPr/>
          <a:lstStyle/>
          <a:p>
            <a:pPr marL="160338" lvl="1" indent="-160338"/>
            <a:r>
              <a:rPr lang="en-US" sz="2000" dirty="0" smtClean="0"/>
              <a:t>Crosscutting availability requirements </a:t>
            </a:r>
          </a:p>
          <a:p>
            <a:pPr marL="427038" lvl="2"/>
            <a:r>
              <a:rPr lang="en-US" sz="1800" dirty="0" smtClean="0"/>
              <a:t>Tangled with primary structural dimension </a:t>
            </a:r>
          </a:p>
          <a:p>
            <a:pPr marL="427038" lvl="2"/>
            <a:r>
              <a:rPr lang="en-US" sz="1800" dirty="0" smtClean="0"/>
              <a:t>Tangled with secondary dimensions (deployment, </a:t>
            </a:r>
            <a:r>
              <a:rPr lang="en-US" sz="1800" dirty="0" err="1" smtClean="0"/>
              <a:t>QoS</a:t>
            </a:r>
            <a:r>
              <a:rPr lang="en-US" sz="1800" dirty="0" smtClean="0"/>
              <a:t>)</a:t>
            </a:r>
          </a:p>
          <a:p>
            <a:pPr lvl="1"/>
            <a:r>
              <a:rPr lang="en-US" sz="1800" dirty="0" smtClean="0"/>
              <a:t>Composing replicated &amp; non-replicated functionality</a:t>
            </a:r>
          </a:p>
          <a:p>
            <a:pPr lvl="1"/>
            <a:r>
              <a:rPr lang="en-US" sz="1800" dirty="0" smtClean="0"/>
              <a:t>Example: Replicas must be modeled, composed, &amp; deployed </a:t>
            </a:r>
          </a:p>
          <a:p>
            <a:r>
              <a:rPr lang="en-US" sz="2000" dirty="0" smtClean="0"/>
              <a:t>Imposes modeling overhead</a:t>
            </a:r>
          </a:p>
          <a:p>
            <a:r>
              <a:rPr lang="en-US" sz="2000" dirty="0" smtClean="0"/>
              <a:t>Supporting non-isomorphic replication</a:t>
            </a:r>
          </a:p>
          <a:p>
            <a:pPr lvl="1"/>
            <a:r>
              <a:rPr lang="en-US" sz="1800" dirty="0" smtClean="0"/>
              <a:t>Reliability through diversity (structural &amp; </a:t>
            </a:r>
            <a:r>
              <a:rPr lang="en-US" sz="1800" dirty="0" err="1" smtClean="0"/>
              <a:t>QoS</a:t>
            </a:r>
            <a:r>
              <a:rPr lang="en-US" sz="1800" dirty="0" smtClean="0"/>
              <a:t>)</a:t>
            </a:r>
          </a:p>
          <a:p>
            <a:pPr lvl="1"/>
            <a:r>
              <a:rPr lang="en-US" sz="1800" dirty="0" smtClean="0"/>
              <a:t>Supporting graceful degradation through diversity</a:t>
            </a:r>
          </a:p>
          <a:p>
            <a:pPr lvl="1"/>
            <a:endParaRPr lang="en-US" sz="1800" dirty="0" smtClean="0"/>
          </a:p>
        </p:txBody>
      </p:sp>
      <p:sp>
        <p:nvSpPr>
          <p:cNvPr id="59" name="Rectangular Callout 58"/>
          <p:cNvSpPr/>
          <p:nvPr/>
        </p:nvSpPr>
        <p:spPr bwMode="auto">
          <a:xfrm>
            <a:off x="2209800" y="5410200"/>
            <a:ext cx="1295400" cy="533400"/>
          </a:xfrm>
          <a:prstGeom prst="wedgeRectCallout">
            <a:avLst>
              <a:gd name="adj1" fmla="val 50761"/>
              <a:gd name="adj2" fmla="val -171060"/>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lang="en-US" sz="1600" dirty="0" smtClean="0"/>
              <a:t>Composing connections</a:t>
            </a:r>
            <a:endParaRPr kumimoji="0" lang="en-US" sz="1600" b="0" i="0" u="none" strike="noStrike" cap="none" normalizeH="0" baseline="0" dirty="0" smtClean="0">
              <a:ln>
                <a:noFill/>
              </a:ln>
              <a:solidFill>
                <a:schemeClr val="tx1"/>
              </a:solidFill>
              <a:effectLst/>
              <a:latin typeface="Arial Unicode"/>
              <a:cs typeface="Arial" pitchFamily="34" charset="0"/>
            </a:endParaRPr>
          </a:p>
        </p:txBody>
      </p:sp>
      <p:graphicFrame>
        <p:nvGraphicFramePr>
          <p:cNvPr id="60" name="Object 8"/>
          <p:cNvGraphicFramePr>
            <a:graphicFrameLocks noChangeAspect="1"/>
          </p:cNvGraphicFramePr>
          <p:nvPr/>
        </p:nvGraphicFramePr>
        <p:xfrm>
          <a:off x="4267200" y="3733800"/>
          <a:ext cx="838200" cy="698500"/>
        </p:xfrm>
        <a:graphic>
          <a:graphicData uri="http://schemas.openxmlformats.org/presentationml/2006/ole">
            <p:oleObj spid="_x0000_s535554" name="Visio" r:id="rId4" imgW="1585499" imgH="1322962" progId="Visio.Drawing.11">
              <p:embed/>
            </p:oleObj>
          </a:graphicData>
        </a:graphic>
      </p:graphicFrame>
      <p:graphicFrame>
        <p:nvGraphicFramePr>
          <p:cNvPr id="61" name="Object 7"/>
          <p:cNvGraphicFramePr>
            <a:graphicFrameLocks noChangeAspect="1"/>
          </p:cNvGraphicFramePr>
          <p:nvPr/>
        </p:nvGraphicFramePr>
        <p:xfrm>
          <a:off x="2590800" y="4114800"/>
          <a:ext cx="838200" cy="698500"/>
        </p:xfrm>
        <a:graphic>
          <a:graphicData uri="http://schemas.openxmlformats.org/presentationml/2006/ole">
            <p:oleObj spid="_x0000_s535555" name="Visio" r:id="rId5" imgW="1585499" imgH="1322962" progId="Visio.Drawing.11">
              <p:embed/>
            </p:oleObj>
          </a:graphicData>
        </a:graphic>
      </p:graphicFrame>
      <p:cxnSp>
        <p:nvCxnSpPr>
          <p:cNvPr id="62" name="Straight Arrow Connector 61"/>
          <p:cNvCxnSpPr/>
          <p:nvPr/>
        </p:nvCxnSpPr>
        <p:spPr bwMode="auto">
          <a:xfrm flipV="1">
            <a:off x="3362325" y="403860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63" name="Straight Arrow Connector 62"/>
          <p:cNvCxnSpPr/>
          <p:nvPr/>
        </p:nvCxnSpPr>
        <p:spPr bwMode="auto">
          <a:xfrm rot="10800000">
            <a:off x="5029200" y="42672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222213" name="Object 5"/>
          <p:cNvGraphicFramePr>
            <a:graphicFrameLocks noChangeAspect="1"/>
          </p:cNvGraphicFramePr>
          <p:nvPr/>
        </p:nvGraphicFramePr>
        <p:xfrm>
          <a:off x="5791200" y="3733800"/>
          <a:ext cx="838200" cy="698500"/>
        </p:xfrm>
        <a:graphic>
          <a:graphicData uri="http://schemas.openxmlformats.org/presentationml/2006/ole">
            <p:oleObj spid="_x0000_s535556" name="Visio" r:id="rId6" imgW="1585499" imgH="1322962" progId="Visio.Drawing.11">
              <p:embed/>
            </p:oleObj>
          </a:graphicData>
        </a:graphic>
      </p:graphicFrame>
      <p:graphicFrame>
        <p:nvGraphicFramePr>
          <p:cNvPr id="222214" name="Object 6"/>
          <p:cNvGraphicFramePr>
            <a:graphicFrameLocks noChangeAspect="1"/>
          </p:cNvGraphicFramePr>
          <p:nvPr/>
        </p:nvGraphicFramePr>
        <p:xfrm>
          <a:off x="7315200" y="3730625"/>
          <a:ext cx="838200" cy="698500"/>
        </p:xfrm>
        <a:graphic>
          <a:graphicData uri="http://schemas.openxmlformats.org/presentationml/2006/ole">
            <p:oleObj spid="_x0000_s535557" name="Visio" r:id="rId7" imgW="1585499" imgH="1322962" progId="Visio.Drawing.11">
              <p:embed/>
            </p:oleObj>
          </a:graphicData>
        </a:graphic>
      </p:graphicFrame>
      <p:cxnSp>
        <p:nvCxnSpPr>
          <p:cNvPr id="72" name="Straight Arrow Connector 71"/>
          <p:cNvCxnSpPr/>
          <p:nvPr/>
        </p:nvCxnSpPr>
        <p:spPr bwMode="auto">
          <a:xfrm rot="10800000">
            <a:off x="5053018" y="4020344"/>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73" name="Straight Arrow Connector 72"/>
          <p:cNvCxnSpPr/>
          <p:nvPr/>
        </p:nvCxnSpPr>
        <p:spPr bwMode="auto">
          <a:xfrm rot="10800000">
            <a:off x="6572250" y="3990975"/>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74" name="Straight Arrow Connector 73"/>
          <p:cNvCxnSpPr/>
          <p:nvPr/>
        </p:nvCxnSpPr>
        <p:spPr bwMode="auto">
          <a:xfrm rot="10800000">
            <a:off x="6553200" y="42291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75" name="Object 8"/>
          <p:cNvGraphicFramePr>
            <a:graphicFrameLocks noChangeAspect="1"/>
          </p:cNvGraphicFramePr>
          <p:nvPr/>
        </p:nvGraphicFramePr>
        <p:xfrm>
          <a:off x="4267200" y="4651375"/>
          <a:ext cx="838200" cy="698500"/>
        </p:xfrm>
        <a:graphic>
          <a:graphicData uri="http://schemas.openxmlformats.org/presentationml/2006/ole">
            <p:oleObj spid="_x0000_s535558" name="Visio" r:id="rId8" imgW="1585499" imgH="1322962" progId="Visio.Drawing.11">
              <p:embed/>
            </p:oleObj>
          </a:graphicData>
        </a:graphic>
      </p:graphicFrame>
      <p:cxnSp>
        <p:nvCxnSpPr>
          <p:cNvPr id="76" name="Straight Arrow Connector 75"/>
          <p:cNvCxnSpPr/>
          <p:nvPr/>
        </p:nvCxnSpPr>
        <p:spPr bwMode="auto">
          <a:xfrm rot="10800000">
            <a:off x="5029200" y="5184775"/>
            <a:ext cx="762000" cy="1588"/>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graphicFrame>
        <p:nvGraphicFramePr>
          <p:cNvPr id="77" name="Object 5"/>
          <p:cNvGraphicFramePr>
            <a:graphicFrameLocks noChangeAspect="1"/>
          </p:cNvGraphicFramePr>
          <p:nvPr/>
        </p:nvGraphicFramePr>
        <p:xfrm>
          <a:off x="5791200" y="4651375"/>
          <a:ext cx="838200" cy="698500"/>
        </p:xfrm>
        <a:graphic>
          <a:graphicData uri="http://schemas.openxmlformats.org/presentationml/2006/ole">
            <p:oleObj spid="_x0000_s535559" name="Visio" r:id="rId9" imgW="1585499" imgH="1322962" progId="Visio.Drawing.11">
              <p:embed/>
            </p:oleObj>
          </a:graphicData>
        </a:graphic>
      </p:graphicFrame>
      <p:graphicFrame>
        <p:nvGraphicFramePr>
          <p:cNvPr id="78" name="Object 6"/>
          <p:cNvGraphicFramePr>
            <a:graphicFrameLocks noChangeAspect="1"/>
          </p:cNvGraphicFramePr>
          <p:nvPr/>
        </p:nvGraphicFramePr>
        <p:xfrm>
          <a:off x="7315200" y="4648200"/>
          <a:ext cx="838200" cy="698500"/>
        </p:xfrm>
        <a:graphic>
          <a:graphicData uri="http://schemas.openxmlformats.org/presentationml/2006/ole">
            <p:oleObj spid="_x0000_s535560" name="Visio" r:id="rId10" imgW="1585499" imgH="1322962" progId="Visio.Drawing.11">
              <p:embed/>
            </p:oleObj>
          </a:graphicData>
        </a:graphic>
      </p:graphicFrame>
      <p:cxnSp>
        <p:nvCxnSpPr>
          <p:cNvPr id="79" name="Straight Arrow Connector 78"/>
          <p:cNvCxnSpPr/>
          <p:nvPr/>
        </p:nvCxnSpPr>
        <p:spPr bwMode="auto">
          <a:xfrm rot="10800000">
            <a:off x="5053018" y="4937919"/>
            <a:ext cx="762000" cy="1588"/>
          </a:xfrm>
          <a:prstGeom prst="straightConnector1">
            <a:avLst/>
          </a:prstGeom>
          <a:solidFill>
            <a:schemeClr val="accent1"/>
          </a:solidFill>
          <a:ln w="25400" cap="flat" cmpd="sng" algn="ctr">
            <a:solidFill>
              <a:srgbClr val="FF0000"/>
            </a:solidFill>
            <a:prstDash val="sysDot"/>
            <a:round/>
            <a:headEnd type="arrow" w="med" len="med"/>
            <a:tailEnd type="none"/>
          </a:ln>
          <a:effectLst/>
        </p:spPr>
      </p:cxnSp>
      <p:cxnSp>
        <p:nvCxnSpPr>
          <p:cNvPr id="80" name="Straight Arrow Connector 79"/>
          <p:cNvCxnSpPr/>
          <p:nvPr/>
        </p:nvCxnSpPr>
        <p:spPr bwMode="auto">
          <a:xfrm rot="10800000">
            <a:off x="6572250" y="4908550"/>
            <a:ext cx="762000" cy="1588"/>
          </a:xfrm>
          <a:prstGeom prst="straightConnector1">
            <a:avLst/>
          </a:prstGeom>
          <a:solidFill>
            <a:schemeClr val="accent1"/>
          </a:solidFill>
          <a:ln w="25400" cap="flat" cmpd="sng" algn="ctr">
            <a:solidFill>
              <a:srgbClr val="FF0000"/>
            </a:solidFill>
            <a:prstDash val="sysDot"/>
            <a:round/>
            <a:headEnd type="arrow" w="med" len="med"/>
            <a:tailEnd type="none"/>
          </a:ln>
          <a:effectLst/>
        </p:spPr>
      </p:cxnSp>
      <p:cxnSp>
        <p:nvCxnSpPr>
          <p:cNvPr id="81" name="Straight Arrow Connector 80"/>
          <p:cNvCxnSpPr/>
          <p:nvPr/>
        </p:nvCxnSpPr>
        <p:spPr bwMode="auto">
          <a:xfrm rot="10800000">
            <a:off x="6553200" y="5146675"/>
            <a:ext cx="762000" cy="1588"/>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graphicFrame>
        <p:nvGraphicFramePr>
          <p:cNvPr id="82" name="Object 8"/>
          <p:cNvGraphicFramePr>
            <a:graphicFrameLocks noChangeAspect="1"/>
          </p:cNvGraphicFramePr>
          <p:nvPr/>
        </p:nvGraphicFramePr>
        <p:xfrm>
          <a:off x="4267200" y="5549900"/>
          <a:ext cx="838200" cy="698500"/>
        </p:xfrm>
        <a:graphic>
          <a:graphicData uri="http://schemas.openxmlformats.org/presentationml/2006/ole">
            <p:oleObj spid="_x0000_s535561" name="Visio" r:id="rId11" imgW="1585499" imgH="1322962" progId="Visio.Drawing.11">
              <p:embed/>
            </p:oleObj>
          </a:graphicData>
        </a:graphic>
      </p:graphicFrame>
      <p:cxnSp>
        <p:nvCxnSpPr>
          <p:cNvPr id="83" name="Straight Arrow Connector 82"/>
          <p:cNvCxnSpPr/>
          <p:nvPr/>
        </p:nvCxnSpPr>
        <p:spPr bwMode="auto">
          <a:xfrm rot="10800000">
            <a:off x="5029200" y="6083300"/>
            <a:ext cx="762000" cy="1588"/>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graphicFrame>
        <p:nvGraphicFramePr>
          <p:cNvPr id="84" name="Object 5"/>
          <p:cNvGraphicFramePr>
            <a:graphicFrameLocks noChangeAspect="1"/>
          </p:cNvGraphicFramePr>
          <p:nvPr/>
        </p:nvGraphicFramePr>
        <p:xfrm>
          <a:off x="5791200" y="5549900"/>
          <a:ext cx="838200" cy="698500"/>
        </p:xfrm>
        <a:graphic>
          <a:graphicData uri="http://schemas.openxmlformats.org/presentationml/2006/ole">
            <p:oleObj spid="_x0000_s535562" name="Visio" r:id="rId12" imgW="1585499" imgH="1322962" progId="Visio.Drawing.11">
              <p:embed/>
            </p:oleObj>
          </a:graphicData>
        </a:graphic>
      </p:graphicFrame>
      <p:graphicFrame>
        <p:nvGraphicFramePr>
          <p:cNvPr id="85" name="Object 6"/>
          <p:cNvGraphicFramePr>
            <a:graphicFrameLocks noChangeAspect="1"/>
          </p:cNvGraphicFramePr>
          <p:nvPr/>
        </p:nvGraphicFramePr>
        <p:xfrm>
          <a:off x="7315200" y="5546725"/>
          <a:ext cx="838200" cy="698500"/>
        </p:xfrm>
        <a:graphic>
          <a:graphicData uri="http://schemas.openxmlformats.org/presentationml/2006/ole">
            <p:oleObj spid="_x0000_s535563" name="Visio" r:id="rId13" imgW="1585499" imgH="1322962" progId="Visio.Drawing.11">
              <p:embed/>
            </p:oleObj>
          </a:graphicData>
        </a:graphic>
      </p:graphicFrame>
      <p:cxnSp>
        <p:nvCxnSpPr>
          <p:cNvPr id="86" name="Straight Arrow Connector 85"/>
          <p:cNvCxnSpPr/>
          <p:nvPr/>
        </p:nvCxnSpPr>
        <p:spPr bwMode="auto">
          <a:xfrm rot="10800000">
            <a:off x="5053018" y="5836444"/>
            <a:ext cx="762000" cy="1588"/>
          </a:xfrm>
          <a:prstGeom prst="straightConnector1">
            <a:avLst/>
          </a:prstGeom>
          <a:solidFill>
            <a:schemeClr val="accent1"/>
          </a:solidFill>
          <a:ln w="25400" cap="flat" cmpd="sng" algn="ctr">
            <a:solidFill>
              <a:srgbClr val="FF0000"/>
            </a:solidFill>
            <a:prstDash val="sysDot"/>
            <a:round/>
            <a:headEnd type="arrow" w="med" len="med"/>
            <a:tailEnd type="none"/>
          </a:ln>
          <a:effectLst/>
        </p:spPr>
      </p:cxnSp>
      <p:cxnSp>
        <p:nvCxnSpPr>
          <p:cNvPr id="87" name="Straight Arrow Connector 86"/>
          <p:cNvCxnSpPr/>
          <p:nvPr/>
        </p:nvCxnSpPr>
        <p:spPr bwMode="auto">
          <a:xfrm rot="10800000">
            <a:off x="6572250" y="5807075"/>
            <a:ext cx="762000" cy="1588"/>
          </a:xfrm>
          <a:prstGeom prst="straightConnector1">
            <a:avLst/>
          </a:prstGeom>
          <a:solidFill>
            <a:schemeClr val="accent1"/>
          </a:solidFill>
          <a:ln w="25400" cap="flat" cmpd="sng" algn="ctr">
            <a:solidFill>
              <a:srgbClr val="FF0000"/>
            </a:solidFill>
            <a:prstDash val="sysDot"/>
            <a:round/>
            <a:headEnd type="arrow" w="med" len="med"/>
            <a:tailEnd type="none"/>
          </a:ln>
          <a:effectLst/>
        </p:spPr>
      </p:cxnSp>
      <p:cxnSp>
        <p:nvCxnSpPr>
          <p:cNvPr id="88" name="Straight Arrow Connector 87"/>
          <p:cNvCxnSpPr/>
          <p:nvPr/>
        </p:nvCxnSpPr>
        <p:spPr bwMode="auto">
          <a:xfrm rot="10800000">
            <a:off x="6553200" y="6045200"/>
            <a:ext cx="762000" cy="1588"/>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cxnSp>
        <p:nvCxnSpPr>
          <p:cNvPr id="89" name="Straight Arrow Connector 88"/>
          <p:cNvCxnSpPr/>
          <p:nvPr/>
        </p:nvCxnSpPr>
        <p:spPr bwMode="auto">
          <a:xfrm>
            <a:off x="3352800" y="4419600"/>
            <a:ext cx="914400" cy="457200"/>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cxnSp>
        <p:nvCxnSpPr>
          <p:cNvPr id="92" name="Straight Arrow Connector 91"/>
          <p:cNvCxnSpPr/>
          <p:nvPr/>
        </p:nvCxnSpPr>
        <p:spPr bwMode="auto">
          <a:xfrm rot="16200000" flipH="1">
            <a:off x="3124200" y="4648200"/>
            <a:ext cx="1371600" cy="914400"/>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sp>
        <p:nvSpPr>
          <p:cNvPr id="58" name="Rectangular Callout 57"/>
          <p:cNvSpPr/>
          <p:nvPr/>
        </p:nvSpPr>
        <p:spPr bwMode="auto">
          <a:xfrm>
            <a:off x="2209800" y="6172200"/>
            <a:ext cx="1219200" cy="533400"/>
          </a:xfrm>
          <a:prstGeom prst="wedgeRectCallout">
            <a:avLst>
              <a:gd name="adj1" fmla="val 145368"/>
              <a:gd name="adj2" fmla="val -68679"/>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lang="en-US" sz="1600" dirty="0" smtClean="0"/>
              <a:t>Composing</a:t>
            </a:r>
          </a:p>
          <a:p>
            <a:pPr marL="0" marR="0" indent="0" algn="ctr" defTabSz="850900" rtl="0" eaLnBrk="1" fontAlgn="base" latinLnBrk="0" hangingPunct="1">
              <a:lnSpc>
                <a:spcPct val="100000"/>
              </a:lnSpc>
              <a:spcBef>
                <a:spcPct val="0"/>
              </a:spcBef>
              <a:spcAft>
                <a:spcPct val="0"/>
              </a:spcAft>
              <a:buClrTx/>
              <a:buSzTx/>
              <a:buFontTx/>
              <a:buNone/>
              <a:tabLst/>
            </a:pPr>
            <a:r>
              <a:rPr lang="en-US" sz="1600" dirty="0" smtClean="0"/>
              <a:t>replicas</a:t>
            </a:r>
            <a:endParaRPr kumimoji="0" lang="en-US" sz="1600" b="0" i="0" u="none" strike="noStrike" cap="none" normalizeH="0" baseline="0" dirty="0" smtClean="0">
              <a:ln>
                <a:noFill/>
              </a:ln>
              <a:solidFill>
                <a:schemeClr val="tx1"/>
              </a:solidFill>
              <a:effectLst/>
              <a:latin typeface="Arial Unicode"/>
              <a:cs typeface="Arial" pitchFamily="34" charset="0"/>
            </a:endParaRP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a:cs typeface="Arial" pitchFamily="34" charset="0"/>
            </a:endParaRPr>
          </a:p>
        </p:txBody>
      </p:sp>
      <p:cxnSp>
        <p:nvCxnSpPr>
          <p:cNvPr id="97" name="Straight Arrow Connector 96"/>
          <p:cNvCxnSpPr/>
          <p:nvPr/>
        </p:nvCxnSpPr>
        <p:spPr bwMode="auto">
          <a:xfrm rot="10800000" flipV="1">
            <a:off x="3406771" y="4144966"/>
            <a:ext cx="812799" cy="30321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02" name="Rounded Rectangle 101"/>
          <p:cNvSpPr/>
          <p:nvPr/>
        </p:nvSpPr>
        <p:spPr bwMode="auto">
          <a:xfrm>
            <a:off x="4191000" y="4419600"/>
            <a:ext cx="4038600" cy="1905000"/>
          </a:xfrm>
          <a:prstGeom prst="roundRect">
            <a:avLst/>
          </a:prstGeom>
          <a:solidFill>
            <a:schemeClr val="bg1">
              <a:lumMod val="75000"/>
              <a:alpha val="31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03" name="TextBox 102"/>
          <p:cNvSpPr txBox="1"/>
          <p:nvPr/>
        </p:nvSpPr>
        <p:spPr>
          <a:xfrm>
            <a:off x="4648200" y="4419600"/>
            <a:ext cx="3048000" cy="338554"/>
          </a:xfrm>
          <a:prstGeom prst="rect">
            <a:avLst/>
          </a:prstGeom>
          <a:noFill/>
        </p:spPr>
        <p:txBody>
          <a:bodyPr wrap="square" rtlCol="0">
            <a:spAutoFit/>
          </a:bodyPr>
          <a:lstStyle/>
          <a:p>
            <a:r>
              <a:rPr lang="en-US" sz="1600" b="1" dirty="0" smtClean="0"/>
              <a:t>Imposes modeling overhead</a:t>
            </a:r>
            <a:endParaRPr lang="en-US" sz="1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8" grpId="0" animBg="1"/>
      <p:bldP spid="102" grpId="0" animBg="1"/>
      <p:bldP spid="10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305550"/>
            <a:ext cx="533400" cy="476250"/>
          </a:xfrm>
        </p:spPr>
        <p:txBody>
          <a:bodyPr/>
          <a:lstStyle/>
          <a:p>
            <a:pPr>
              <a:defRPr/>
            </a:pPr>
            <a:fld id="{FDEA51B9-1E76-42F4-8B16-7FFFD7B2CA74}" type="slidenum">
              <a:rPr lang="en-US" smtClean="0"/>
              <a:pPr>
                <a:defRPr/>
              </a:pPr>
              <a:t>48</a:t>
            </a:fld>
            <a:endParaRPr lang="en-US" dirty="0"/>
          </a:p>
        </p:txBody>
      </p:sp>
      <p:sp>
        <p:nvSpPr>
          <p:cNvPr id="45" name="Rectangle 3"/>
          <p:cNvSpPr>
            <a:spLocks noGrp="1" noChangeArrowheads="1"/>
          </p:cNvSpPr>
          <p:nvPr>
            <p:ph type="title" idx="4294967295"/>
          </p:nvPr>
        </p:nvSpPr>
        <p:spPr>
          <a:xfrm>
            <a:off x="76200" y="47625"/>
            <a:ext cx="8915400" cy="381000"/>
          </a:xfrm>
          <a:noFill/>
        </p:spPr>
        <p:txBody>
          <a:bodyPr/>
          <a:lstStyle/>
          <a:p>
            <a:pPr eaLnBrk="1" hangingPunct="1">
              <a:lnSpc>
                <a:spcPct val="85000"/>
              </a:lnSpc>
            </a:pPr>
            <a:r>
              <a:rPr lang="en-US" dirty="0" smtClean="0"/>
              <a:t>QoS Specification: What is Missing for DRE Systems?</a:t>
            </a:r>
          </a:p>
        </p:txBody>
      </p:sp>
      <p:sp>
        <p:nvSpPr>
          <p:cNvPr id="19" name="Content Placeholder 2"/>
          <p:cNvSpPr>
            <a:spLocks noGrp="1"/>
          </p:cNvSpPr>
          <p:nvPr>
            <p:ph sz="half" idx="1"/>
          </p:nvPr>
        </p:nvSpPr>
        <p:spPr>
          <a:xfrm>
            <a:off x="2133600" y="609600"/>
            <a:ext cx="6629400" cy="5867400"/>
          </a:xfrm>
        </p:spPr>
        <p:txBody>
          <a:bodyPr/>
          <a:lstStyle/>
          <a:p>
            <a:r>
              <a:rPr lang="en-US" sz="2000" dirty="0" smtClean="0"/>
              <a:t>Variable granularity of failover</a:t>
            </a:r>
          </a:p>
          <a:p>
            <a:pPr lvl="1"/>
            <a:r>
              <a:rPr lang="en-US" sz="1800" dirty="0" smtClean="0"/>
              <a:t>Whole operational string, sub-string, or a component group</a:t>
            </a:r>
          </a:p>
          <a:p>
            <a:pPr eaLnBrk="1" hangingPunct="1"/>
            <a:r>
              <a:rPr lang="en-US" sz="2000" dirty="0" smtClean="0"/>
              <a:t>Variable </a:t>
            </a:r>
            <a:r>
              <a:rPr lang="en-US" sz="2000" dirty="0" err="1" smtClean="0"/>
              <a:t>QoS</a:t>
            </a:r>
            <a:r>
              <a:rPr lang="en-US" sz="2000" dirty="0" smtClean="0"/>
              <a:t> association granularity</a:t>
            </a:r>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endParaRPr lang="en-US" sz="2000" dirty="0" smtClean="0"/>
          </a:p>
          <a:p>
            <a:r>
              <a:rPr lang="en-US" sz="2000" dirty="0" smtClean="0"/>
              <a:t>Network-level </a:t>
            </a:r>
            <a:r>
              <a:rPr lang="en-US" sz="2000" dirty="0" err="1" smtClean="0"/>
              <a:t>QoS</a:t>
            </a:r>
            <a:r>
              <a:rPr lang="en-US" sz="2000" dirty="0" smtClean="0"/>
              <a:t> specification (connection level)</a:t>
            </a:r>
          </a:p>
          <a:p>
            <a:pPr lvl="1"/>
            <a:r>
              <a:rPr lang="en-US" sz="1800" dirty="0" smtClean="0"/>
              <a:t>Differentiated service based on traffic class &amp; flow</a:t>
            </a:r>
          </a:p>
          <a:p>
            <a:pPr lvl="2"/>
            <a:r>
              <a:rPr lang="en-US" sz="1600" dirty="0" smtClean="0"/>
              <a:t>Example: High priority, high reliability, low latency</a:t>
            </a:r>
          </a:p>
          <a:p>
            <a:pPr lvl="1"/>
            <a:r>
              <a:rPr lang="en-US" sz="1800" dirty="0" smtClean="0"/>
              <a:t>Bidirectional bandwidth requirements</a:t>
            </a:r>
          </a:p>
          <a:p>
            <a:pPr lvl="1"/>
            <a:endParaRPr lang="en-US" sz="1800" dirty="0" smtClean="0"/>
          </a:p>
        </p:txBody>
      </p:sp>
      <p:graphicFrame>
        <p:nvGraphicFramePr>
          <p:cNvPr id="39" name="Object 8"/>
          <p:cNvGraphicFramePr>
            <a:graphicFrameLocks noChangeAspect="1"/>
          </p:cNvGraphicFramePr>
          <p:nvPr/>
        </p:nvGraphicFramePr>
        <p:xfrm>
          <a:off x="4267200" y="3492500"/>
          <a:ext cx="838200" cy="698500"/>
        </p:xfrm>
        <a:graphic>
          <a:graphicData uri="http://schemas.openxmlformats.org/presentationml/2006/ole">
            <p:oleObj spid="_x0000_s536578" name="Visio" r:id="rId4" imgW="1585499" imgH="1322962" progId="Visio.Drawing.11">
              <p:embed/>
            </p:oleObj>
          </a:graphicData>
        </a:graphic>
      </p:graphicFrame>
      <p:graphicFrame>
        <p:nvGraphicFramePr>
          <p:cNvPr id="42" name="Object 7"/>
          <p:cNvGraphicFramePr>
            <a:graphicFrameLocks noChangeAspect="1"/>
          </p:cNvGraphicFramePr>
          <p:nvPr/>
        </p:nvGraphicFramePr>
        <p:xfrm>
          <a:off x="2590800" y="3873500"/>
          <a:ext cx="838200" cy="698500"/>
        </p:xfrm>
        <a:graphic>
          <a:graphicData uri="http://schemas.openxmlformats.org/presentationml/2006/ole">
            <p:oleObj spid="_x0000_s536579" name="Visio" r:id="rId5" imgW="1585499" imgH="1322962" progId="Visio.Drawing.11">
              <p:embed/>
            </p:oleObj>
          </a:graphicData>
        </a:graphic>
      </p:graphicFrame>
      <p:cxnSp>
        <p:nvCxnSpPr>
          <p:cNvPr id="43" name="Straight Arrow Connector 42"/>
          <p:cNvCxnSpPr/>
          <p:nvPr/>
        </p:nvCxnSpPr>
        <p:spPr bwMode="auto">
          <a:xfrm flipV="1">
            <a:off x="3362325" y="379730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44" name="Straight Arrow Connector 43"/>
          <p:cNvCxnSpPr/>
          <p:nvPr/>
        </p:nvCxnSpPr>
        <p:spPr bwMode="auto">
          <a:xfrm rot="10800000">
            <a:off x="5029200" y="40259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46" name="Object 5"/>
          <p:cNvGraphicFramePr>
            <a:graphicFrameLocks noChangeAspect="1"/>
          </p:cNvGraphicFramePr>
          <p:nvPr/>
        </p:nvGraphicFramePr>
        <p:xfrm>
          <a:off x="5791200" y="3492500"/>
          <a:ext cx="838200" cy="698500"/>
        </p:xfrm>
        <a:graphic>
          <a:graphicData uri="http://schemas.openxmlformats.org/presentationml/2006/ole">
            <p:oleObj spid="_x0000_s536580" name="Visio" r:id="rId6" imgW="1585499" imgH="1322962" progId="Visio.Drawing.11">
              <p:embed/>
            </p:oleObj>
          </a:graphicData>
        </a:graphic>
      </p:graphicFrame>
      <p:graphicFrame>
        <p:nvGraphicFramePr>
          <p:cNvPr id="47" name="Object 6"/>
          <p:cNvGraphicFramePr>
            <a:graphicFrameLocks noChangeAspect="1"/>
          </p:cNvGraphicFramePr>
          <p:nvPr/>
        </p:nvGraphicFramePr>
        <p:xfrm>
          <a:off x="7315200" y="3489325"/>
          <a:ext cx="838200" cy="698500"/>
        </p:xfrm>
        <a:graphic>
          <a:graphicData uri="http://schemas.openxmlformats.org/presentationml/2006/ole">
            <p:oleObj spid="_x0000_s536581" name="Visio" r:id="rId7" imgW="1585499" imgH="1322962" progId="Visio.Drawing.11">
              <p:embed/>
            </p:oleObj>
          </a:graphicData>
        </a:graphic>
      </p:graphicFrame>
      <p:cxnSp>
        <p:nvCxnSpPr>
          <p:cNvPr id="49" name="Straight Arrow Connector 48"/>
          <p:cNvCxnSpPr/>
          <p:nvPr/>
        </p:nvCxnSpPr>
        <p:spPr bwMode="auto">
          <a:xfrm rot="10800000">
            <a:off x="5053018" y="3779044"/>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50" name="Straight Arrow Connector 49"/>
          <p:cNvCxnSpPr/>
          <p:nvPr/>
        </p:nvCxnSpPr>
        <p:spPr bwMode="auto">
          <a:xfrm rot="10800000">
            <a:off x="6572250" y="3749675"/>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51" name="Straight Arrow Connector 50"/>
          <p:cNvCxnSpPr/>
          <p:nvPr/>
        </p:nvCxnSpPr>
        <p:spPr bwMode="auto">
          <a:xfrm rot="10800000">
            <a:off x="6553200" y="39878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72" name="Straight Arrow Connector 71"/>
          <p:cNvCxnSpPr/>
          <p:nvPr/>
        </p:nvCxnSpPr>
        <p:spPr bwMode="auto">
          <a:xfrm rot="10800000" flipV="1">
            <a:off x="3406771" y="3946525"/>
            <a:ext cx="812799" cy="30321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pSp>
        <p:nvGrpSpPr>
          <p:cNvPr id="2" name="Group 73"/>
          <p:cNvGrpSpPr/>
          <p:nvPr/>
        </p:nvGrpSpPr>
        <p:grpSpPr>
          <a:xfrm>
            <a:off x="76200" y="533400"/>
            <a:ext cx="1905000" cy="6172200"/>
            <a:chOff x="76200" y="533400"/>
            <a:chExt cx="1905000" cy="6172200"/>
          </a:xfrm>
        </p:grpSpPr>
        <p:sp>
          <p:nvSpPr>
            <p:cNvPr id="75" name="Rounded Rectangle 74"/>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Deployment</a:t>
              </a:r>
            </a:p>
          </p:txBody>
        </p:sp>
        <p:sp>
          <p:nvSpPr>
            <p:cNvPr id="76" name="Rounded Rectangle 75"/>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Configuration</a:t>
              </a:r>
            </a:p>
          </p:txBody>
        </p:sp>
        <p:cxnSp>
          <p:nvCxnSpPr>
            <p:cNvPr id="77" name="Straight Arrow Connector 76"/>
            <p:cNvCxnSpPr>
              <a:stCxn id="82" idx="2"/>
              <a:endCxn id="75"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8" name="Straight Arrow Connector 77"/>
            <p:cNvCxnSpPr>
              <a:stCxn id="75" idx="2"/>
              <a:endCxn id="76"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79" name="Rounded Rectangle 78"/>
            <p:cNvSpPr/>
            <p:nvPr/>
          </p:nvSpPr>
          <p:spPr bwMode="auto">
            <a:xfrm>
              <a:off x="152400" y="6019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80" name="Straight Arrow Connector 79"/>
            <p:cNvCxnSpPr>
              <a:stCxn id="76" idx="2"/>
              <a:endCxn id="79" idx="0"/>
            </p:cNvCxnSpPr>
            <p:nvPr/>
          </p:nvCxnSpPr>
          <p:spPr bwMode="auto">
            <a:xfrm rot="5400000">
              <a:off x="723900" y="57150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81" name="Rounded Rectangle 80"/>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82" name="Rounded Rectangle 81"/>
            <p:cNvSpPr/>
            <p:nvPr/>
          </p:nvSpPr>
          <p:spPr bwMode="auto">
            <a:xfrm>
              <a:off x="152400" y="2514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Composition</a:t>
              </a:r>
            </a:p>
          </p:txBody>
        </p:sp>
        <p:cxnSp>
          <p:nvCxnSpPr>
            <p:cNvPr id="83" name="Straight Arrow Connector 82"/>
            <p:cNvCxnSpPr>
              <a:stCxn id="84" idx="2"/>
              <a:endCxn id="8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84" name="Rounded Rectangle 83"/>
            <p:cNvSpPr/>
            <p:nvPr/>
          </p:nvSpPr>
          <p:spPr bwMode="auto">
            <a:xfrm>
              <a:off x="152400" y="1371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Specification</a:t>
              </a:r>
            </a:p>
          </p:txBody>
        </p:sp>
        <p:sp>
          <p:nvSpPr>
            <p:cNvPr id="85" name="TextBox 84"/>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87" name="Rectangular Callout 86"/>
          <p:cNvSpPr/>
          <p:nvPr/>
        </p:nvSpPr>
        <p:spPr bwMode="auto">
          <a:xfrm>
            <a:off x="2514600" y="2667000"/>
            <a:ext cx="2133600" cy="381000"/>
          </a:xfrm>
          <a:prstGeom prst="wedgeRectCallout">
            <a:avLst>
              <a:gd name="adj1" fmla="val 52113"/>
              <a:gd name="adj2" fmla="val 252113"/>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Component-level</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88" name="Rectangular Callout 87"/>
          <p:cNvSpPr/>
          <p:nvPr/>
        </p:nvSpPr>
        <p:spPr bwMode="auto">
          <a:xfrm>
            <a:off x="5029200" y="1981200"/>
            <a:ext cx="1295400" cy="381000"/>
          </a:xfrm>
          <a:prstGeom prst="wedgeRectCallout">
            <a:avLst>
              <a:gd name="adj1" fmla="val 13689"/>
              <a:gd name="adj2" fmla="val 413493"/>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Port-level</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90" name="Rectangular Callout 89"/>
          <p:cNvSpPr/>
          <p:nvPr/>
        </p:nvSpPr>
        <p:spPr bwMode="auto">
          <a:xfrm>
            <a:off x="6705600" y="1981200"/>
            <a:ext cx="1905000" cy="381000"/>
          </a:xfrm>
          <a:prstGeom prst="wedgeRectCallout">
            <a:avLst>
              <a:gd name="adj1" fmla="val -37914"/>
              <a:gd name="adj2" fmla="val 401079"/>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Connection-level</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9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QoS"/>
          <p:cNvPicPr>
            <a:picLocks noChangeAspect="1" noChangeArrowheads="1"/>
          </p:cNvPicPr>
          <p:nvPr/>
        </p:nvPicPr>
        <p:blipFill>
          <a:blip r:embed="rId3" cstate="print"/>
          <a:srcRect/>
          <a:stretch>
            <a:fillRect/>
          </a:stretch>
        </p:blipFill>
        <p:spPr bwMode="auto">
          <a:xfrm>
            <a:off x="4150156" y="1219200"/>
            <a:ext cx="5070044" cy="3849688"/>
          </a:xfrm>
          <a:prstGeom prst="rect">
            <a:avLst/>
          </a:prstGeom>
          <a:noFill/>
          <a:ln w="9525">
            <a:noFill/>
            <a:miter lim="800000"/>
            <a:headEnd/>
            <a:tailEnd/>
          </a:ln>
        </p:spPr>
      </p:pic>
      <p:sp>
        <p:nvSpPr>
          <p:cNvPr id="9" name="Rectangle 2"/>
          <p:cNvSpPr txBox="1">
            <a:spLocks noChangeArrowheads="1"/>
          </p:cNvSpPr>
          <p:nvPr/>
        </p:nvSpPr>
        <p:spPr bwMode="auto">
          <a:xfrm>
            <a:off x="0" y="0"/>
            <a:ext cx="91440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Our Solution: Domain</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S</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pecific</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Modeling</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
        <p:nvSpPr>
          <p:cNvPr id="1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49</a:t>
            </a:fld>
            <a:endParaRPr lang="en-US" dirty="0" smtClean="0"/>
          </a:p>
        </p:txBody>
      </p:sp>
      <p:sp>
        <p:nvSpPr>
          <p:cNvPr id="69635" name="Rectangle 3"/>
          <p:cNvSpPr>
            <a:spLocks noGrp="1" noChangeArrowheads="1"/>
          </p:cNvSpPr>
          <p:nvPr>
            <p:ph type="body" idx="1"/>
          </p:nvPr>
        </p:nvSpPr>
        <p:spPr>
          <a:xfrm>
            <a:off x="0" y="533400"/>
            <a:ext cx="4953000" cy="6019800"/>
          </a:xfrm>
        </p:spPr>
        <p:txBody>
          <a:bodyPr/>
          <a:lstStyle/>
          <a:p>
            <a:pPr eaLnBrk="1" hangingPunct="1">
              <a:spcBef>
                <a:spcPts val="600"/>
              </a:spcBef>
              <a:defRPr/>
            </a:pPr>
            <a:r>
              <a:rPr lang="en-US" sz="2000" b="1" dirty="0" smtClean="0"/>
              <a:t>Component </a:t>
            </a:r>
            <a:r>
              <a:rPr lang="en-US" sz="2000" b="1" dirty="0" err="1" smtClean="0"/>
              <a:t>QoS</a:t>
            </a:r>
            <a:r>
              <a:rPr lang="en-US" sz="2000" b="1" dirty="0" smtClean="0"/>
              <a:t> Modeling Language (CQML)</a:t>
            </a:r>
            <a:endParaRPr lang="en-US" sz="2200" b="1" dirty="0" smtClean="0"/>
          </a:p>
          <a:p>
            <a:pPr lvl="1" eaLnBrk="1" hangingPunct="1">
              <a:spcBef>
                <a:spcPts val="600"/>
              </a:spcBef>
              <a:defRPr/>
            </a:pPr>
            <a:r>
              <a:rPr lang="en-US" sz="1800" dirty="0" smtClean="0"/>
              <a:t>A modeling framework for declarative </a:t>
            </a:r>
            <a:r>
              <a:rPr lang="en-US" sz="1800" dirty="0" err="1" smtClean="0"/>
              <a:t>QoS</a:t>
            </a:r>
            <a:r>
              <a:rPr lang="en-US" sz="1800" dirty="0" smtClean="0"/>
              <a:t> specification</a:t>
            </a:r>
          </a:p>
          <a:p>
            <a:pPr lvl="1" eaLnBrk="1" hangingPunct="1">
              <a:spcBef>
                <a:spcPts val="600"/>
              </a:spcBef>
              <a:defRPr/>
            </a:pPr>
            <a:r>
              <a:rPr lang="en-US" sz="1800" dirty="0" smtClean="0"/>
              <a:t>Reusable for multiple composition modeling languages</a:t>
            </a:r>
          </a:p>
          <a:p>
            <a:pPr eaLnBrk="1" hangingPunct="1">
              <a:spcBef>
                <a:spcPts val="600"/>
              </a:spcBef>
            </a:pPr>
            <a:r>
              <a:rPr lang="en-US" sz="2000" dirty="0" smtClean="0"/>
              <a:t>Failover unit for Fault-tolerance</a:t>
            </a:r>
          </a:p>
          <a:p>
            <a:pPr lvl="1" eaLnBrk="1" hangingPunct="1">
              <a:spcBef>
                <a:spcPts val="600"/>
              </a:spcBef>
            </a:pPr>
            <a:r>
              <a:rPr lang="en-US" sz="1800" dirty="0" smtClean="0"/>
              <a:t>Capture the granularity of failover</a:t>
            </a:r>
          </a:p>
          <a:p>
            <a:pPr lvl="1" eaLnBrk="1" hangingPunct="1">
              <a:spcBef>
                <a:spcPts val="600"/>
              </a:spcBef>
            </a:pPr>
            <a:r>
              <a:rPr lang="en-US" sz="1800" dirty="0" smtClean="0"/>
              <a:t>Specify # of replicas</a:t>
            </a:r>
          </a:p>
          <a:p>
            <a:pPr eaLnBrk="1" hangingPunct="1">
              <a:spcBef>
                <a:spcPts val="600"/>
              </a:spcBef>
            </a:pPr>
            <a:r>
              <a:rPr lang="en-US" sz="2000" dirty="0" smtClean="0"/>
              <a:t>Network-level </a:t>
            </a:r>
            <a:r>
              <a:rPr lang="en-US" sz="2000" dirty="0" err="1" smtClean="0"/>
              <a:t>QoS</a:t>
            </a:r>
            <a:endParaRPr lang="en-US" sz="2000" dirty="0" smtClean="0"/>
          </a:p>
          <a:p>
            <a:pPr lvl="1" eaLnBrk="1" hangingPunct="1">
              <a:spcBef>
                <a:spcPts val="600"/>
              </a:spcBef>
            </a:pPr>
            <a:r>
              <a:rPr lang="en-US" sz="1800" dirty="0" smtClean="0"/>
              <a:t>Annotate component connections</a:t>
            </a:r>
          </a:p>
          <a:p>
            <a:pPr lvl="1" eaLnBrk="1" hangingPunct="1">
              <a:spcBef>
                <a:spcPts val="600"/>
              </a:spcBef>
            </a:pPr>
            <a:r>
              <a:rPr lang="en-US" sz="1800" dirty="0" smtClean="0"/>
              <a:t>Specify priority of communication                    traffic</a:t>
            </a:r>
          </a:p>
          <a:p>
            <a:pPr lvl="1" eaLnBrk="1" hangingPunct="1">
              <a:spcBef>
                <a:spcPts val="600"/>
              </a:spcBef>
            </a:pPr>
            <a:r>
              <a:rPr lang="en-US" sz="1800" dirty="0" smtClean="0"/>
              <a:t>Bidirectional bandwidth requirements</a:t>
            </a:r>
          </a:p>
          <a:p>
            <a:pPr eaLnBrk="1" hangingPunct="1">
              <a:spcBef>
                <a:spcPts val="600"/>
              </a:spcBef>
            </a:pPr>
            <a:r>
              <a:rPr lang="en-US" sz="2000" dirty="0" smtClean="0"/>
              <a:t>Security </a:t>
            </a:r>
            <a:r>
              <a:rPr lang="en-US" sz="2000" dirty="0" err="1" smtClean="0"/>
              <a:t>QoS</a:t>
            </a:r>
            <a:endParaRPr lang="en-US" sz="1800" dirty="0" smtClean="0"/>
          </a:p>
          <a:p>
            <a:pPr eaLnBrk="1" hangingPunct="1">
              <a:spcBef>
                <a:spcPts val="600"/>
              </a:spcBef>
            </a:pPr>
            <a:r>
              <a:rPr lang="en-US" sz="2000" dirty="0" smtClean="0"/>
              <a:t>Real-time CORBA configuration</a:t>
            </a:r>
          </a:p>
          <a:p>
            <a:pPr eaLnBrk="1" hangingPunct="1">
              <a:spcBef>
                <a:spcPts val="600"/>
              </a:spcBef>
            </a:pPr>
            <a:r>
              <a:rPr lang="en-US" sz="2000" dirty="0" smtClean="0"/>
              <a:t>Event channel configuration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6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63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63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63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63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6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8"/>
          <p:cNvSpPr>
            <a:spLocks noGrp="1" noChangeArrowheads="1"/>
          </p:cNvSpPr>
          <p:nvPr>
            <p:ph type="sldNum" sz="quarter" idx="12"/>
          </p:nvPr>
        </p:nvSpPr>
        <p:spPr>
          <a:noFill/>
        </p:spPr>
        <p:txBody>
          <a:bodyPr/>
          <a:lstStyle/>
          <a:p>
            <a:fld id="{BE24D2FD-146C-4307-BDE0-4F02E1913DEE}" type="slidenum">
              <a:rPr lang="en-US" smtClean="0"/>
              <a:pPr/>
              <a:t>5</a:t>
            </a:fld>
            <a:endParaRPr lang="en-US" smtClean="0"/>
          </a:p>
        </p:txBody>
      </p:sp>
      <p:sp>
        <p:nvSpPr>
          <p:cNvPr id="17411"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Motivating Case Study</a:t>
            </a:r>
          </a:p>
        </p:txBody>
      </p:sp>
      <p:pic>
        <p:nvPicPr>
          <p:cNvPr id="17412" name="Picture 4" descr="Rosetta"/>
          <p:cNvPicPr>
            <a:picLocks noChangeAspect="1" noChangeArrowheads="1"/>
          </p:cNvPicPr>
          <p:nvPr/>
        </p:nvPicPr>
        <p:blipFill>
          <a:blip r:embed="rId3" cstate="print"/>
          <a:srcRect/>
          <a:stretch>
            <a:fillRect/>
          </a:stretch>
        </p:blipFill>
        <p:spPr bwMode="auto">
          <a:xfrm>
            <a:off x="5638800" y="914400"/>
            <a:ext cx="3159125" cy="2368550"/>
          </a:xfrm>
          <a:prstGeom prst="rect">
            <a:avLst/>
          </a:prstGeom>
          <a:noFill/>
          <a:ln w="9525">
            <a:noFill/>
            <a:miter lim="800000"/>
            <a:headEnd/>
            <a:tailEnd/>
          </a:ln>
        </p:spPr>
      </p:pic>
      <p:pic>
        <p:nvPicPr>
          <p:cNvPr id="17413" name="Picture 5" descr="Antenna"/>
          <p:cNvPicPr>
            <a:picLocks noChangeAspect="1" noChangeArrowheads="1"/>
          </p:cNvPicPr>
          <p:nvPr/>
        </p:nvPicPr>
        <p:blipFill>
          <a:blip r:embed="rId4" cstate="print"/>
          <a:srcRect/>
          <a:stretch>
            <a:fillRect/>
          </a:stretch>
        </p:blipFill>
        <p:spPr bwMode="auto">
          <a:xfrm>
            <a:off x="4291013" y="3781425"/>
            <a:ext cx="1057275" cy="1406525"/>
          </a:xfrm>
          <a:prstGeom prst="rect">
            <a:avLst/>
          </a:prstGeom>
          <a:noFill/>
          <a:ln w="9525">
            <a:noFill/>
            <a:miter lim="800000"/>
            <a:headEnd/>
            <a:tailEnd/>
          </a:ln>
        </p:spPr>
      </p:pic>
      <p:pic>
        <p:nvPicPr>
          <p:cNvPr id="17414" name="Picture 59" descr="ControlRoom"/>
          <p:cNvPicPr>
            <a:picLocks noChangeAspect="1" noChangeArrowheads="1"/>
          </p:cNvPicPr>
          <p:nvPr/>
        </p:nvPicPr>
        <p:blipFill>
          <a:blip r:embed="rId5" cstate="print"/>
          <a:srcRect/>
          <a:stretch>
            <a:fillRect/>
          </a:stretch>
        </p:blipFill>
        <p:spPr bwMode="auto">
          <a:xfrm>
            <a:off x="190500" y="4729163"/>
            <a:ext cx="2514600" cy="2014537"/>
          </a:xfrm>
          <a:prstGeom prst="rect">
            <a:avLst/>
          </a:prstGeom>
          <a:noFill/>
          <a:ln w="9525">
            <a:noFill/>
            <a:miter lim="800000"/>
            <a:headEnd/>
            <a:tailEnd/>
          </a:ln>
        </p:spPr>
      </p:pic>
      <p:pic>
        <p:nvPicPr>
          <p:cNvPr id="17415" name="Picture 6" descr="Antenna"/>
          <p:cNvPicPr>
            <a:picLocks noChangeAspect="1" noChangeArrowheads="1"/>
          </p:cNvPicPr>
          <p:nvPr/>
        </p:nvPicPr>
        <p:blipFill>
          <a:blip r:embed="rId4" cstate="print"/>
          <a:srcRect/>
          <a:stretch>
            <a:fillRect/>
          </a:stretch>
        </p:blipFill>
        <p:spPr bwMode="auto">
          <a:xfrm>
            <a:off x="5780088" y="4813300"/>
            <a:ext cx="1057275" cy="1406525"/>
          </a:xfrm>
          <a:prstGeom prst="rect">
            <a:avLst/>
          </a:prstGeom>
          <a:noFill/>
          <a:ln w="9525">
            <a:noFill/>
            <a:miter lim="800000"/>
            <a:headEnd/>
            <a:tailEnd/>
          </a:ln>
        </p:spPr>
      </p:pic>
      <p:pic>
        <p:nvPicPr>
          <p:cNvPr id="17416" name="Picture 7" descr="Antenna"/>
          <p:cNvPicPr>
            <a:picLocks noChangeAspect="1" noChangeArrowheads="1"/>
          </p:cNvPicPr>
          <p:nvPr/>
        </p:nvPicPr>
        <p:blipFill>
          <a:blip r:embed="rId4" cstate="print"/>
          <a:srcRect/>
          <a:stretch>
            <a:fillRect/>
          </a:stretch>
        </p:blipFill>
        <p:spPr bwMode="auto">
          <a:xfrm>
            <a:off x="7240588" y="4926013"/>
            <a:ext cx="1057275" cy="1406525"/>
          </a:xfrm>
          <a:prstGeom prst="rect">
            <a:avLst/>
          </a:prstGeom>
          <a:noFill/>
          <a:ln w="9525">
            <a:noFill/>
            <a:miter lim="800000"/>
            <a:headEnd/>
            <a:tailEnd/>
          </a:ln>
        </p:spPr>
      </p:pic>
      <p:sp>
        <p:nvSpPr>
          <p:cNvPr id="18" name="Text Box 2"/>
          <p:cNvSpPr txBox="1">
            <a:spLocks noChangeArrowheads="1"/>
          </p:cNvSpPr>
          <p:nvPr/>
        </p:nvSpPr>
        <p:spPr bwMode="auto">
          <a:xfrm>
            <a:off x="0" y="565150"/>
            <a:ext cx="4038600" cy="36322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Mission Control System of the European Space Agency (ESA)</a:t>
            </a:r>
          </a:p>
          <a:p>
            <a:pPr marL="631825" lvl="1" indent="-174625" algn="l" eaLnBrk="0" hangingPunct="0">
              <a:spcBef>
                <a:spcPct val="30000"/>
              </a:spcBef>
              <a:buFontTx/>
              <a:buChar char="•"/>
              <a:defRPr/>
            </a:pPr>
            <a:r>
              <a:rPr lang="en-US" sz="2000" dirty="0">
                <a:latin typeface="+mn-lt"/>
              </a:rPr>
              <a:t>Short connection windows</a:t>
            </a:r>
          </a:p>
          <a:p>
            <a:pPr marL="631825" lvl="1" indent="-174625" algn="l" eaLnBrk="0" hangingPunct="0">
              <a:spcBef>
                <a:spcPct val="30000"/>
              </a:spcBef>
              <a:buFontTx/>
              <a:buChar char="•"/>
              <a:defRPr/>
            </a:pPr>
            <a:r>
              <a:rPr lang="en-US" sz="2000" dirty="0">
                <a:latin typeface="+mn-lt"/>
              </a:rPr>
              <a:t>No physical access to the satellites</a:t>
            </a:r>
          </a:p>
          <a:p>
            <a:pPr marL="631825" lvl="1" indent="-174625" algn="l" eaLnBrk="0" hangingPunct="0">
              <a:spcBef>
                <a:spcPct val="30000"/>
              </a:spcBef>
              <a:buFontTx/>
              <a:buChar char="•"/>
              <a:defRPr/>
            </a:pPr>
            <a:r>
              <a:rPr lang="en-US" sz="2000" dirty="0">
                <a:latin typeface="+mn-lt"/>
              </a:rPr>
              <a:t>Software must not crash</a:t>
            </a:r>
          </a:p>
          <a:p>
            <a:pPr marL="631825" lvl="1" indent="-174625" algn="l" eaLnBrk="0" hangingPunct="0">
              <a:spcBef>
                <a:spcPct val="30000"/>
              </a:spcBef>
              <a:buFontTx/>
              <a:buChar char="•"/>
              <a:defRPr/>
            </a:pPr>
            <a:r>
              <a:rPr lang="en-US" sz="2000" dirty="0">
                <a:latin typeface="+mn-lt"/>
              </a:rPr>
              <a:t>Very heterogeneous infrastructure</a:t>
            </a:r>
          </a:p>
          <a:p>
            <a:pPr marL="631825" lvl="1" indent="-174625" algn="l" eaLnBrk="0" hangingPunct="0">
              <a:spcBef>
                <a:spcPct val="30000"/>
              </a:spcBef>
              <a:buFontTx/>
              <a:buChar char="•"/>
              <a:defRPr/>
            </a:pPr>
            <a:r>
              <a:rPr lang="en-US" sz="2000" dirty="0">
                <a:latin typeface="+mn-lt"/>
              </a:rPr>
              <a:t>Must ensure correctness         of data</a:t>
            </a:r>
          </a:p>
        </p:txBody>
      </p:sp>
      <p:sp>
        <p:nvSpPr>
          <p:cNvPr id="17418" name="Line 8"/>
          <p:cNvSpPr>
            <a:spLocks noChangeShapeType="1"/>
          </p:cNvSpPr>
          <p:nvPr/>
        </p:nvSpPr>
        <p:spPr bwMode="auto">
          <a:xfrm flipV="1">
            <a:off x="5181600" y="1752600"/>
            <a:ext cx="1828800" cy="2133600"/>
          </a:xfrm>
          <a:prstGeom prst="line">
            <a:avLst/>
          </a:prstGeom>
          <a:noFill/>
          <a:ln w="38100">
            <a:solidFill>
              <a:srgbClr val="800040"/>
            </a:solidFill>
            <a:prstDash val="dash"/>
            <a:round/>
            <a:headEnd/>
            <a:tailEnd/>
          </a:ln>
        </p:spPr>
        <p:txBody>
          <a:bodyPr wrap="none" anchor="ctr"/>
          <a:lstStyle/>
          <a:p>
            <a:endParaRPr lang="en-US"/>
          </a:p>
        </p:txBody>
      </p:sp>
      <p:sp>
        <p:nvSpPr>
          <p:cNvPr id="17419" name="Line 9"/>
          <p:cNvSpPr>
            <a:spLocks noChangeShapeType="1"/>
          </p:cNvSpPr>
          <p:nvPr/>
        </p:nvSpPr>
        <p:spPr bwMode="auto">
          <a:xfrm flipV="1">
            <a:off x="6324600" y="1828800"/>
            <a:ext cx="762000" cy="2971800"/>
          </a:xfrm>
          <a:prstGeom prst="line">
            <a:avLst/>
          </a:prstGeom>
          <a:noFill/>
          <a:ln w="38100">
            <a:solidFill>
              <a:srgbClr val="800040"/>
            </a:solidFill>
            <a:prstDash val="dash"/>
            <a:round/>
            <a:headEnd/>
            <a:tailEnd/>
          </a:ln>
        </p:spPr>
        <p:txBody>
          <a:bodyPr wrap="none" anchor="ctr"/>
          <a:lstStyle/>
          <a:p>
            <a:endParaRPr lang="en-US"/>
          </a:p>
        </p:txBody>
      </p:sp>
      <p:sp>
        <p:nvSpPr>
          <p:cNvPr id="17420" name="Line 10"/>
          <p:cNvSpPr>
            <a:spLocks noChangeShapeType="1"/>
          </p:cNvSpPr>
          <p:nvPr/>
        </p:nvSpPr>
        <p:spPr bwMode="auto">
          <a:xfrm flipH="1" flipV="1">
            <a:off x="7239000" y="1752600"/>
            <a:ext cx="533400" cy="3124200"/>
          </a:xfrm>
          <a:prstGeom prst="line">
            <a:avLst/>
          </a:prstGeom>
          <a:noFill/>
          <a:ln w="38100">
            <a:solidFill>
              <a:srgbClr val="800040"/>
            </a:solidFill>
            <a:prstDash val="dash"/>
            <a:round/>
            <a:headEnd/>
            <a:tailEnd/>
          </a:ln>
        </p:spPr>
        <p:txBody>
          <a:bodyPr wrap="none" anchor="ctr"/>
          <a:lstStyle/>
          <a:p>
            <a:endParaRPr lang="en-US"/>
          </a:p>
        </p:txBody>
      </p:sp>
      <p:cxnSp>
        <p:nvCxnSpPr>
          <p:cNvPr id="17421" name="Straight Connector 24"/>
          <p:cNvCxnSpPr>
            <a:cxnSpLocks noChangeShapeType="1"/>
          </p:cNvCxnSpPr>
          <p:nvPr/>
        </p:nvCxnSpPr>
        <p:spPr bwMode="auto">
          <a:xfrm rot="10800000" flipV="1">
            <a:off x="2705100" y="4724400"/>
            <a:ext cx="1562100" cy="1012825"/>
          </a:xfrm>
          <a:prstGeom prst="line">
            <a:avLst/>
          </a:prstGeom>
          <a:noFill/>
          <a:ln w="38100" algn="ctr">
            <a:solidFill>
              <a:srgbClr val="800000"/>
            </a:solidFill>
            <a:round/>
            <a:headEnd/>
            <a:tailEnd/>
          </a:ln>
        </p:spPr>
      </p:cxnSp>
      <p:cxnSp>
        <p:nvCxnSpPr>
          <p:cNvPr id="17422" name="Straight Connector 27"/>
          <p:cNvCxnSpPr>
            <a:cxnSpLocks noChangeShapeType="1"/>
          </p:cNvCxnSpPr>
          <p:nvPr/>
        </p:nvCxnSpPr>
        <p:spPr bwMode="auto">
          <a:xfrm rot="10800000" flipV="1">
            <a:off x="2705100" y="5516563"/>
            <a:ext cx="3074988" cy="219075"/>
          </a:xfrm>
          <a:prstGeom prst="line">
            <a:avLst/>
          </a:prstGeom>
          <a:noFill/>
          <a:ln w="38100" algn="ctr">
            <a:solidFill>
              <a:srgbClr val="800000"/>
            </a:solidFill>
            <a:round/>
            <a:headEnd/>
            <a:tailEnd/>
          </a:ln>
        </p:spPr>
      </p:cxnSp>
      <p:cxnSp>
        <p:nvCxnSpPr>
          <p:cNvPr id="17423" name="Straight Connector 29"/>
          <p:cNvCxnSpPr>
            <a:cxnSpLocks noChangeShapeType="1"/>
          </p:cNvCxnSpPr>
          <p:nvPr/>
        </p:nvCxnSpPr>
        <p:spPr bwMode="auto">
          <a:xfrm rot="10800000">
            <a:off x="2705100" y="5737225"/>
            <a:ext cx="4533900" cy="587375"/>
          </a:xfrm>
          <a:prstGeom prst="line">
            <a:avLst/>
          </a:prstGeom>
          <a:noFill/>
          <a:ln w="38100" algn="ctr">
            <a:solidFill>
              <a:srgbClr val="800000"/>
            </a:solidFill>
            <a:round/>
            <a:headEnd/>
            <a:tailEnd/>
          </a:ln>
        </p:spPr>
      </p:cxn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533400"/>
          </a:xfrm>
        </p:spPr>
        <p:txBody>
          <a:bodyPr/>
          <a:lstStyle/>
          <a:p>
            <a:pPr eaLnBrk="1" hangingPunct="1"/>
            <a:r>
              <a:rPr lang="en-US" b="1" dirty="0" smtClean="0"/>
              <a:t>Separation of Concerns in CQML</a:t>
            </a:r>
          </a:p>
        </p:txBody>
      </p:sp>
      <p:sp>
        <p:nvSpPr>
          <p:cNvPr id="8195" name="Rectangle 3"/>
          <p:cNvSpPr>
            <a:spLocks noGrp="1" noChangeArrowheads="1"/>
          </p:cNvSpPr>
          <p:nvPr>
            <p:ph type="body" idx="1"/>
          </p:nvPr>
        </p:nvSpPr>
        <p:spPr>
          <a:xfrm>
            <a:off x="228600" y="609600"/>
            <a:ext cx="8839200" cy="1524000"/>
          </a:xfrm>
        </p:spPr>
        <p:txBody>
          <a:bodyPr/>
          <a:lstStyle/>
          <a:p>
            <a:pPr eaLnBrk="1" hangingPunct="1"/>
            <a:r>
              <a:rPr lang="en-US" sz="2000" dirty="0" smtClean="0"/>
              <a:t>Resolving tangling of functional composition &amp; </a:t>
            </a:r>
            <a:r>
              <a:rPr lang="en-US" sz="2000" dirty="0" err="1" smtClean="0"/>
              <a:t>QoS</a:t>
            </a:r>
            <a:r>
              <a:rPr lang="en-US" sz="2000" dirty="0" smtClean="0"/>
              <a:t> concerns</a:t>
            </a:r>
          </a:p>
          <a:p>
            <a:pPr eaLnBrk="1" hangingPunct="1"/>
            <a:r>
              <a:rPr lang="en-US" sz="2000" dirty="0" smtClean="0"/>
              <a:t>Separate Structural view from the </a:t>
            </a:r>
            <a:r>
              <a:rPr lang="en-US" sz="2000" dirty="0" err="1" smtClean="0"/>
              <a:t>QoS</a:t>
            </a:r>
            <a:r>
              <a:rPr lang="en-US" sz="2000" dirty="0" smtClean="0"/>
              <a:t> view</a:t>
            </a:r>
          </a:p>
          <a:p>
            <a:pPr eaLnBrk="1" hangingPunct="1"/>
            <a:r>
              <a:rPr lang="en-US" sz="2000" dirty="0" smtClean="0"/>
              <a:t>GRAFT transformations use aspect-oriented model weaving to coalesce both the views of the model</a:t>
            </a:r>
          </a:p>
        </p:txBody>
      </p:sp>
      <p:pic>
        <p:nvPicPr>
          <p:cNvPr id="8196" name="Picture 4" descr="FOU"/>
          <p:cNvPicPr>
            <a:picLocks noChangeAspect="1" noChangeArrowheads="1"/>
          </p:cNvPicPr>
          <p:nvPr/>
        </p:nvPicPr>
        <p:blipFill>
          <a:blip r:embed="rId3" cstate="print"/>
          <a:srcRect/>
          <a:stretch>
            <a:fillRect/>
          </a:stretch>
        </p:blipFill>
        <p:spPr bwMode="auto">
          <a:xfrm>
            <a:off x="2133600" y="2286000"/>
            <a:ext cx="5507037" cy="4345385"/>
          </a:xfrm>
          <a:prstGeom prst="rect">
            <a:avLst/>
          </a:prstGeom>
          <a:noFill/>
          <a:ln w="9525">
            <a:noFill/>
            <a:miter lim="800000"/>
            <a:headEnd/>
            <a:tailEnd/>
          </a:ln>
        </p:spPr>
      </p:pic>
      <p:sp>
        <p:nvSpPr>
          <p:cNvPr id="5"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50</a:t>
            </a:fld>
            <a:endParaRPr lang="en-US" dirty="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77788"/>
            <a:ext cx="8915400" cy="554038"/>
          </a:xfrm>
        </p:spPr>
        <p:txBody>
          <a:bodyPr/>
          <a:lstStyle/>
          <a:p>
            <a:pPr eaLnBrk="1" hangingPunct="1"/>
            <a:r>
              <a:rPr lang="en-US" b="1" dirty="0" smtClean="0"/>
              <a:t>Granularity of QoS Associations in CQML</a:t>
            </a:r>
          </a:p>
        </p:txBody>
      </p:sp>
      <p:sp>
        <p:nvSpPr>
          <p:cNvPr id="71683" name="Rectangle 3"/>
          <p:cNvSpPr>
            <a:spLocks noGrp="1" noChangeArrowheads="1"/>
          </p:cNvSpPr>
          <p:nvPr>
            <p:ph type="body" idx="1"/>
          </p:nvPr>
        </p:nvSpPr>
        <p:spPr>
          <a:xfrm>
            <a:off x="228600" y="533400"/>
            <a:ext cx="8686800" cy="1219200"/>
          </a:xfrm>
        </p:spPr>
        <p:txBody>
          <a:bodyPr/>
          <a:lstStyle/>
          <a:p>
            <a:pPr eaLnBrk="1" hangingPunct="1"/>
            <a:r>
              <a:rPr lang="en-US" sz="2000" dirty="0" smtClean="0"/>
              <a:t>Commonality/Variability analysis of composition modeling languages</a:t>
            </a:r>
          </a:p>
          <a:p>
            <a:pPr lvl="1">
              <a:spcBef>
                <a:spcPct val="50000"/>
              </a:spcBef>
            </a:pPr>
            <a:r>
              <a:rPr lang="en-US" sz="1800" dirty="0" smtClean="0"/>
              <a:t>e.g., PICML for CCM, J2EEML for J2EE, ESML for Boeing Bold-Stroke</a:t>
            </a:r>
          </a:p>
          <a:p>
            <a:pPr>
              <a:spcBef>
                <a:spcPct val="50000"/>
              </a:spcBef>
            </a:pPr>
            <a:r>
              <a:rPr lang="en-US" sz="2000" dirty="0" smtClean="0"/>
              <a:t>Feature model of composition modeling languages</a:t>
            </a:r>
          </a:p>
          <a:p>
            <a:pPr lvl="1">
              <a:spcBef>
                <a:spcPct val="50000"/>
              </a:spcBef>
            </a:pPr>
            <a:endParaRPr lang="en-US" sz="1800" b="1" dirty="0" smtClean="0"/>
          </a:p>
          <a:p>
            <a:pPr lvl="1">
              <a:spcBef>
                <a:spcPct val="50000"/>
              </a:spcBef>
            </a:pPr>
            <a:endParaRPr lang="en-US" sz="1800" b="1" dirty="0" smtClean="0"/>
          </a:p>
          <a:p>
            <a:pPr lvl="1">
              <a:spcBef>
                <a:spcPct val="50000"/>
              </a:spcBef>
            </a:pPr>
            <a:endParaRPr lang="en-US" sz="1800" b="1" dirty="0" smtClean="0"/>
          </a:p>
          <a:p>
            <a:pPr lvl="1">
              <a:spcBef>
                <a:spcPct val="50000"/>
              </a:spcBef>
            </a:pPr>
            <a:endParaRPr lang="en-US" sz="1800" b="1" dirty="0" smtClean="0"/>
          </a:p>
          <a:p>
            <a:pPr lvl="1">
              <a:spcBef>
                <a:spcPct val="50000"/>
              </a:spcBef>
            </a:pPr>
            <a:endParaRPr lang="en-US" sz="1800" b="1" dirty="0" smtClean="0"/>
          </a:p>
          <a:p>
            <a:pPr eaLnBrk="1" hangingPunct="1"/>
            <a:endParaRPr lang="en-US" sz="2000" dirty="0" smtClean="0"/>
          </a:p>
        </p:txBody>
      </p:sp>
      <p:sp>
        <p:nvSpPr>
          <p:cNvPr id="6"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51</a:t>
            </a:fld>
            <a:endParaRPr lang="en-US" dirty="0" smtClean="0"/>
          </a:p>
        </p:txBody>
      </p:sp>
      <p:pic>
        <p:nvPicPr>
          <p:cNvPr id="71684" name="Picture 4" descr="feature-model"/>
          <p:cNvPicPr>
            <a:picLocks noChangeAspect="1" noChangeArrowheads="1"/>
          </p:cNvPicPr>
          <p:nvPr/>
        </p:nvPicPr>
        <p:blipFill>
          <a:blip r:embed="rId3" cstate="print"/>
          <a:srcRect/>
          <a:stretch>
            <a:fillRect/>
          </a:stretch>
        </p:blipFill>
        <p:spPr bwMode="auto">
          <a:xfrm>
            <a:off x="914399" y="1864939"/>
            <a:ext cx="4953001" cy="2021261"/>
          </a:xfrm>
          <a:prstGeom prst="rect">
            <a:avLst/>
          </a:prstGeom>
          <a:noFill/>
          <a:ln w="9525">
            <a:noFill/>
            <a:miter lim="800000"/>
            <a:headEnd/>
            <a:tailEnd/>
          </a:ln>
        </p:spPr>
      </p:pic>
      <p:sp>
        <p:nvSpPr>
          <p:cNvPr id="8" name="Right Brace 7"/>
          <p:cNvSpPr/>
          <p:nvPr/>
        </p:nvSpPr>
        <p:spPr bwMode="auto">
          <a:xfrm>
            <a:off x="5943600" y="2667000"/>
            <a:ext cx="838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 name="TextBox 8"/>
          <p:cNvSpPr txBox="1"/>
          <p:nvPr/>
        </p:nvSpPr>
        <p:spPr>
          <a:xfrm>
            <a:off x="6781800" y="2590800"/>
            <a:ext cx="1524000" cy="1323439"/>
          </a:xfrm>
          <a:prstGeom prst="rect">
            <a:avLst/>
          </a:prstGeom>
          <a:noFill/>
        </p:spPr>
        <p:txBody>
          <a:bodyPr wrap="square" rtlCol="0">
            <a:spAutoFit/>
          </a:bodyPr>
          <a:lstStyle/>
          <a:p>
            <a:r>
              <a:rPr lang="en-US" sz="2000" dirty="0" smtClean="0"/>
              <a:t>Dictates </a:t>
            </a:r>
            <a:r>
              <a:rPr lang="en-US" sz="2000" dirty="0" err="1" smtClean="0"/>
              <a:t>QoS</a:t>
            </a:r>
            <a:r>
              <a:rPr lang="en-US" sz="2000" dirty="0" smtClean="0"/>
              <a:t> association granularity</a:t>
            </a:r>
            <a:endParaRPr lang="en-US" sz="2000" dirty="0"/>
          </a:p>
        </p:txBody>
      </p:sp>
      <p:sp>
        <p:nvSpPr>
          <p:cNvPr id="11" name="Content Placeholder 2"/>
          <p:cNvSpPr txBox="1">
            <a:spLocks/>
          </p:cNvSpPr>
          <p:nvPr/>
        </p:nvSpPr>
        <p:spPr bwMode="auto">
          <a:xfrm>
            <a:off x="228600" y="4800600"/>
            <a:ext cx="3200400" cy="1752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pPr marL="160338" marR="0" lvl="0" indent="-160338" algn="l" defTabSz="850900" rtl="0" eaLnBrk="1" fontAlgn="base" latinLnBrk="0" hangingPunct="1">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Enhance composition language to model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QoS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617538" lvl="1" indent="-160338" algn="l" defTabSz="850900">
              <a:spcBef>
                <a:spcPct val="20000"/>
              </a:spcBef>
              <a:buClr>
                <a:schemeClr val="tx1"/>
              </a:buClr>
              <a:buFontTx/>
              <a:buChar char="•"/>
            </a:pPr>
            <a:r>
              <a:rPr kumimoji="0" lang="en-US" sz="1800" b="0" i="0" u="none" strike="noStrike" kern="0" cap="none" spc="0" normalizeH="0" baseline="0" noProof="0" dirty="0" smtClean="0">
                <a:ln>
                  <a:noFill/>
                </a:ln>
                <a:solidFill>
                  <a:schemeClr val="tx1"/>
                </a:solidFill>
                <a:effectLst/>
                <a:uLnTx/>
                <a:uFillTx/>
                <a:latin typeface="+mn-lt"/>
                <a:ea typeface="+mn-ea"/>
                <a:cs typeface="+mn-cs"/>
              </a:rPr>
              <a:t>GME meta-model composition</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17" name="Group 16"/>
          <p:cNvGrpSpPr/>
          <p:nvPr/>
        </p:nvGrpSpPr>
        <p:grpSpPr>
          <a:xfrm>
            <a:off x="3124200" y="4038600"/>
            <a:ext cx="5553075" cy="2590800"/>
            <a:chOff x="3124200" y="4038600"/>
            <a:chExt cx="5553075" cy="2590800"/>
          </a:xfrm>
        </p:grpSpPr>
        <p:pic>
          <p:nvPicPr>
            <p:cNvPr id="13" name="Picture 2" descr="J:\mySVN\doc\papers\AQuSerM-2008\CQML\figs\CQML-Process.png"/>
            <p:cNvPicPr>
              <a:picLocks noChangeAspect="1" noChangeArrowheads="1"/>
            </p:cNvPicPr>
            <p:nvPr/>
          </p:nvPicPr>
          <p:blipFill>
            <a:blip r:embed="rId4" cstate="print"/>
            <a:srcRect/>
            <a:stretch>
              <a:fillRect/>
            </a:stretch>
          </p:blipFill>
          <p:spPr bwMode="auto">
            <a:xfrm>
              <a:off x="3581400" y="4038600"/>
              <a:ext cx="5095875" cy="2567718"/>
            </a:xfrm>
            <a:prstGeom prst="rect">
              <a:avLst/>
            </a:prstGeom>
            <a:noFill/>
            <a:ln w="9525">
              <a:noFill/>
              <a:miter lim="800000"/>
              <a:headEnd/>
              <a:tailEnd/>
            </a:ln>
          </p:spPr>
        </p:pic>
        <p:sp>
          <p:nvSpPr>
            <p:cNvPr id="15" name="TextBox 14"/>
            <p:cNvSpPr txBox="1"/>
            <p:nvPr/>
          </p:nvSpPr>
          <p:spPr>
            <a:xfrm>
              <a:off x="3124200" y="4048780"/>
              <a:ext cx="2133600" cy="523220"/>
            </a:xfrm>
            <a:prstGeom prst="rect">
              <a:avLst/>
            </a:prstGeom>
            <a:solidFill>
              <a:schemeClr val="bg1"/>
            </a:solidFill>
          </p:spPr>
          <p:txBody>
            <a:bodyPr wrap="square" rtlCol="0">
              <a:spAutoFit/>
            </a:bodyPr>
            <a:lstStyle/>
            <a:p>
              <a:r>
                <a:rPr lang="en-US" sz="1400" b="1" dirty="0" smtClean="0"/>
                <a:t>Composition Modeling Language</a:t>
              </a:r>
              <a:endParaRPr lang="en-US" sz="1400" b="1" dirty="0"/>
            </a:p>
          </p:txBody>
        </p:sp>
        <p:sp>
          <p:nvSpPr>
            <p:cNvPr id="16" name="Rectangle 15"/>
            <p:cNvSpPr/>
            <p:nvPr/>
          </p:nvSpPr>
          <p:spPr bwMode="auto">
            <a:xfrm>
              <a:off x="3581400" y="6400800"/>
              <a:ext cx="4648200" cy="22860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0" y="0"/>
            <a:ext cx="8077200" cy="457200"/>
          </a:xfrm>
        </p:spPr>
        <p:txBody>
          <a:bodyPr/>
          <a:lstStyle/>
          <a:p>
            <a:pPr eaLnBrk="1" hangingPunct="1"/>
            <a:r>
              <a:rPr lang="en-US" b="1" dirty="0" smtClean="0"/>
              <a:t>Composing CQML (1/3)</a:t>
            </a:r>
          </a:p>
        </p:txBody>
      </p:sp>
      <p:sp>
        <p:nvSpPr>
          <p:cNvPr id="1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52</a:t>
            </a:fld>
            <a:endParaRPr lang="en-US" dirty="0" smtClean="0"/>
          </a:p>
        </p:txBody>
      </p:sp>
      <p:pic>
        <p:nvPicPr>
          <p:cNvPr id="204801" name="Picture 1"/>
          <p:cNvPicPr>
            <a:picLocks noChangeAspect="1" noChangeArrowheads="1"/>
          </p:cNvPicPr>
          <p:nvPr/>
        </p:nvPicPr>
        <p:blipFill>
          <a:blip r:embed="rId3" cstate="print"/>
          <a:srcRect/>
          <a:stretch>
            <a:fillRect/>
          </a:stretch>
        </p:blipFill>
        <p:spPr bwMode="auto">
          <a:xfrm>
            <a:off x="2133600" y="990600"/>
            <a:ext cx="5238750" cy="5200650"/>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2952750" y="5800725"/>
            <a:ext cx="381000" cy="390525"/>
          </a:xfrm>
          <a:prstGeom prst="rect">
            <a:avLst/>
          </a:prstGeom>
          <a:noFill/>
          <a:ln w="9525">
            <a:noFill/>
            <a:miter lim="800000"/>
            <a:headEnd/>
            <a:tailEnd/>
          </a:ln>
        </p:spPr>
      </p:pic>
      <p:pic>
        <p:nvPicPr>
          <p:cNvPr id="12295" name="Picture 8"/>
          <p:cNvPicPr>
            <a:picLocks noChangeAspect="1" noChangeArrowheads="1"/>
          </p:cNvPicPr>
          <p:nvPr/>
        </p:nvPicPr>
        <p:blipFill>
          <a:blip r:embed="rId5" cstate="print"/>
          <a:srcRect/>
          <a:stretch>
            <a:fillRect/>
          </a:stretch>
        </p:blipFill>
        <p:spPr bwMode="auto">
          <a:xfrm>
            <a:off x="5772150" y="5734050"/>
            <a:ext cx="495300" cy="476250"/>
          </a:xfrm>
          <a:prstGeom prst="rect">
            <a:avLst/>
          </a:prstGeom>
          <a:noFill/>
          <a:ln w="9525">
            <a:noFill/>
            <a:miter lim="800000"/>
            <a:headEnd/>
            <a:tailEnd/>
          </a:ln>
        </p:spPr>
      </p:pic>
      <p:pic>
        <p:nvPicPr>
          <p:cNvPr id="12296" name="Picture 9"/>
          <p:cNvPicPr>
            <a:picLocks noChangeAspect="1" noChangeArrowheads="1"/>
          </p:cNvPicPr>
          <p:nvPr/>
        </p:nvPicPr>
        <p:blipFill>
          <a:blip r:embed="rId6" cstate="print"/>
          <a:srcRect/>
          <a:stretch>
            <a:fillRect/>
          </a:stretch>
        </p:blipFill>
        <p:spPr bwMode="auto">
          <a:xfrm>
            <a:off x="4400550" y="5734050"/>
            <a:ext cx="428625" cy="466725"/>
          </a:xfrm>
          <a:prstGeom prst="rect">
            <a:avLst/>
          </a:prstGeom>
          <a:noFill/>
          <a:ln w="9525">
            <a:noFill/>
            <a:miter lim="800000"/>
            <a:headEnd/>
            <a:tailEnd/>
          </a:ln>
        </p:spPr>
      </p:pic>
      <p:sp>
        <p:nvSpPr>
          <p:cNvPr id="18" name="Right Brace 17"/>
          <p:cNvSpPr/>
          <p:nvPr/>
        </p:nvSpPr>
        <p:spPr bwMode="auto">
          <a:xfrm>
            <a:off x="7315200" y="5410200"/>
            <a:ext cx="685800" cy="838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9" name="TextBox 18"/>
          <p:cNvSpPr txBox="1"/>
          <p:nvPr/>
        </p:nvSpPr>
        <p:spPr>
          <a:xfrm>
            <a:off x="8001000" y="5604302"/>
            <a:ext cx="1066800" cy="415498"/>
          </a:xfrm>
          <a:prstGeom prst="rect">
            <a:avLst/>
          </a:prstGeom>
          <a:noFill/>
        </p:spPr>
        <p:txBody>
          <a:bodyPr wrap="square" rtlCol="0">
            <a:spAutoFit/>
          </a:bodyPr>
          <a:lstStyle/>
          <a:p>
            <a:r>
              <a:rPr lang="en-US" dirty="0" smtClean="0"/>
              <a:t>CQML</a:t>
            </a:r>
            <a:endParaRPr lang="en-US" dirty="0"/>
          </a:p>
        </p:txBody>
      </p:sp>
      <p:sp>
        <p:nvSpPr>
          <p:cNvPr id="16" name="Rectangle 15"/>
          <p:cNvSpPr>
            <a:spLocks noChangeArrowheads="1"/>
          </p:cNvSpPr>
          <p:nvPr/>
        </p:nvSpPr>
        <p:spPr bwMode="auto">
          <a:xfrm>
            <a:off x="1981200" y="2438400"/>
            <a:ext cx="5486400" cy="2971800"/>
          </a:xfrm>
          <a:prstGeom prst="rect">
            <a:avLst/>
          </a:prstGeom>
          <a:solidFill>
            <a:schemeClr val="bg1"/>
          </a:solidFill>
          <a:ln w="9525" algn="ctr">
            <a:noFill/>
            <a:round/>
            <a:headEnd/>
            <a:tailEnd/>
          </a:ln>
        </p:spPr>
        <p:txBody>
          <a:bodyPr anchor="ctr" anchorCtr="0"/>
          <a:lstStyle/>
          <a:p>
            <a:r>
              <a:rPr lang="en-US" dirty="0" smtClean="0">
                <a:solidFill>
                  <a:srgbClr val="FF0000"/>
                </a:solidFill>
              </a:rPr>
              <a:t>Goal: Create reusable &amp; loosely coupled associations</a:t>
            </a:r>
            <a:endParaRPr lang="en-US" dirty="0">
              <a:solidFill>
                <a:srgbClr val="FF0000"/>
              </a:solidFill>
            </a:endParaRPr>
          </a:p>
        </p:txBody>
      </p:sp>
      <p:sp>
        <p:nvSpPr>
          <p:cNvPr id="21" name="Rectangle 3"/>
          <p:cNvSpPr txBox="1">
            <a:spLocks noChangeArrowheads="1"/>
          </p:cNvSpPr>
          <p:nvPr/>
        </p:nvSpPr>
        <p:spPr bwMode="auto">
          <a:xfrm>
            <a:off x="152400" y="1143000"/>
            <a:ext cx="17526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Composition Modeling Language</a:t>
            </a:r>
            <a:endParaRPr lang="en-US" sz="2000" dirty="0"/>
          </a:p>
        </p:txBody>
      </p:sp>
      <p:sp>
        <p:nvSpPr>
          <p:cNvPr id="24" name="Rectangle 3"/>
          <p:cNvSpPr txBox="1">
            <a:spLocks noChangeArrowheads="1"/>
          </p:cNvSpPr>
          <p:nvPr/>
        </p:nvSpPr>
        <p:spPr bwMode="auto">
          <a:xfrm>
            <a:off x="381000" y="54102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err="1" smtClean="0"/>
              <a:t>ConcreteQoS</a:t>
            </a:r>
            <a:r>
              <a:rPr lang="en-US" sz="2000" dirty="0" smtClean="0"/>
              <a:t> Elements</a:t>
            </a:r>
            <a:endParaRPr lang="en-US" sz="2000" dirty="0"/>
          </a:p>
        </p:txBody>
      </p:sp>
      <p:sp>
        <p:nvSpPr>
          <p:cNvPr id="25" name="Right Brace 24"/>
          <p:cNvSpPr/>
          <p:nvPr/>
        </p:nvSpPr>
        <p:spPr bwMode="auto">
          <a:xfrm>
            <a:off x="7391400" y="990600"/>
            <a:ext cx="457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6" name="TextBox 25"/>
          <p:cNvSpPr txBox="1"/>
          <p:nvPr/>
        </p:nvSpPr>
        <p:spPr>
          <a:xfrm>
            <a:off x="7848600" y="838200"/>
            <a:ext cx="1143000" cy="1631216"/>
          </a:xfrm>
          <a:prstGeom prst="rect">
            <a:avLst/>
          </a:prstGeom>
          <a:noFill/>
        </p:spPr>
        <p:txBody>
          <a:bodyPr wrap="square" rtlCol="0">
            <a:spAutoFit/>
          </a:bodyPr>
          <a:lstStyle/>
          <a:p>
            <a:r>
              <a:rPr lang="en-US" sz="2000" dirty="0" smtClean="0"/>
              <a:t>PICML or J2EEML or ESML</a:t>
            </a:r>
          </a:p>
        </p:txBody>
      </p:sp>
      <p:cxnSp>
        <p:nvCxnSpPr>
          <p:cNvPr id="30" name="Straight Arrow Connector 29"/>
          <p:cNvCxnSpPr/>
          <p:nvPr/>
        </p:nvCxnSpPr>
        <p:spPr bwMode="auto">
          <a:xfrm rot="5400000" flipH="1" flipV="1">
            <a:off x="4534694" y="3237706"/>
            <a:ext cx="685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rot="5400000">
            <a:off x="4572794" y="4647406"/>
            <a:ext cx="6096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53</a:t>
            </a:fld>
            <a:endParaRPr lang="en-US" dirty="0" smtClean="0"/>
          </a:p>
        </p:txBody>
      </p:sp>
      <p:pic>
        <p:nvPicPr>
          <p:cNvPr id="204801" name="Picture 1"/>
          <p:cNvPicPr>
            <a:picLocks noChangeAspect="1" noChangeArrowheads="1"/>
          </p:cNvPicPr>
          <p:nvPr/>
        </p:nvPicPr>
        <p:blipFill>
          <a:blip r:embed="rId3" cstate="print"/>
          <a:srcRect/>
          <a:stretch>
            <a:fillRect/>
          </a:stretch>
        </p:blipFill>
        <p:spPr bwMode="auto">
          <a:xfrm>
            <a:off x="2133600" y="990600"/>
            <a:ext cx="5238750" cy="5200650"/>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2952750" y="5800725"/>
            <a:ext cx="381000" cy="390525"/>
          </a:xfrm>
          <a:prstGeom prst="rect">
            <a:avLst/>
          </a:prstGeom>
          <a:noFill/>
          <a:ln w="9525">
            <a:noFill/>
            <a:miter lim="800000"/>
            <a:headEnd/>
            <a:tailEnd/>
          </a:ln>
        </p:spPr>
      </p:pic>
      <p:pic>
        <p:nvPicPr>
          <p:cNvPr id="12295" name="Picture 8"/>
          <p:cNvPicPr>
            <a:picLocks noChangeAspect="1" noChangeArrowheads="1"/>
          </p:cNvPicPr>
          <p:nvPr/>
        </p:nvPicPr>
        <p:blipFill>
          <a:blip r:embed="rId5" cstate="print"/>
          <a:srcRect/>
          <a:stretch>
            <a:fillRect/>
          </a:stretch>
        </p:blipFill>
        <p:spPr bwMode="auto">
          <a:xfrm>
            <a:off x="5772150" y="5734050"/>
            <a:ext cx="495300" cy="476250"/>
          </a:xfrm>
          <a:prstGeom prst="rect">
            <a:avLst/>
          </a:prstGeom>
          <a:noFill/>
          <a:ln w="9525">
            <a:noFill/>
            <a:miter lim="800000"/>
            <a:headEnd/>
            <a:tailEnd/>
          </a:ln>
        </p:spPr>
      </p:pic>
      <p:pic>
        <p:nvPicPr>
          <p:cNvPr id="12296" name="Picture 9"/>
          <p:cNvPicPr>
            <a:picLocks noChangeAspect="1" noChangeArrowheads="1"/>
          </p:cNvPicPr>
          <p:nvPr/>
        </p:nvPicPr>
        <p:blipFill>
          <a:blip r:embed="rId6" cstate="print"/>
          <a:srcRect/>
          <a:stretch>
            <a:fillRect/>
          </a:stretch>
        </p:blipFill>
        <p:spPr bwMode="auto">
          <a:xfrm>
            <a:off x="4400550" y="5734050"/>
            <a:ext cx="428625" cy="466725"/>
          </a:xfrm>
          <a:prstGeom prst="rect">
            <a:avLst/>
          </a:prstGeom>
          <a:noFill/>
          <a:ln w="9525">
            <a:noFill/>
            <a:miter lim="800000"/>
            <a:headEnd/>
            <a:tailEnd/>
          </a:ln>
        </p:spPr>
      </p:pic>
      <p:sp>
        <p:nvSpPr>
          <p:cNvPr id="18" name="Right Brace 17"/>
          <p:cNvSpPr/>
          <p:nvPr/>
        </p:nvSpPr>
        <p:spPr bwMode="auto">
          <a:xfrm>
            <a:off x="7315200" y="2438400"/>
            <a:ext cx="838200" cy="38100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9" name="TextBox 18"/>
          <p:cNvSpPr txBox="1"/>
          <p:nvPr/>
        </p:nvSpPr>
        <p:spPr>
          <a:xfrm>
            <a:off x="8077200" y="4114800"/>
            <a:ext cx="1066800" cy="415498"/>
          </a:xfrm>
          <a:prstGeom prst="rect">
            <a:avLst/>
          </a:prstGeom>
          <a:noFill/>
        </p:spPr>
        <p:txBody>
          <a:bodyPr wrap="square" rtlCol="0">
            <a:spAutoFit/>
          </a:bodyPr>
          <a:lstStyle/>
          <a:p>
            <a:r>
              <a:rPr lang="en-US" dirty="0" smtClean="0"/>
              <a:t>CQML</a:t>
            </a:r>
            <a:endParaRPr lang="en-US" dirty="0"/>
          </a:p>
        </p:txBody>
      </p:sp>
      <p:sp>
        <p:nvSpPr>
          <p:cNvPr id="22" name="Rectangle 3"/>
          <p:cNvSpPr txBox="1">
            <a:spLocks noChangeArrowheads="1"/>
          </p:cNvSpPr>
          <p:nvPr/>
        </p:nvSpPr>
        <p:spPr bwMode="auto">
          <a:xfrm>
            <a:off x="152400" y="1143000"/>
            <a:ext cx="17526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Composition Modeling Language</a:t>
            </a:r>
            <a:endParaRPr lang="en-US" sz="2000" dirty="0"/>
          </a:p>
        </p:txBody>
      </p:sp>
      <p:sp>
        <p:nvSpPr>
          <p:cNvPr id="23" name="Rectangle 3"/>
          <p:cNvSpPr txBox="1">
            <a:spLocks noChangeArrowheads="1"/>
          </p:cNvSpPr>
          <p:nvPr/>
        </p:nvSpPr>
        <p:spPr bwMode="auto">
          <a:xfrm>
            <a:off x="304800" y="2590800"/>
            <a:ext cx="15240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CQML  Join-point Model</a:t>
            </a:r>
            <a:endParaRPr lang="en-US" sz="2000" dirty="0"/>
          </a:p>
        </p:txBody>
      </p:sp>
      <p:sp>
        <p:nvSpPr>
          <p:cNvPr id="25" name="Rectangle 3"/>
          <p:cNvSpPr txBox="1">
            <a:spLocks noChangeArrowheads="1"/>
          </p:cNvSpPr>
          <p:nvPr/>
        </p:nvSpPr>
        <p:spPr bwMode="auto">
          <a:xfrm>
            <a:off x="381000" y="54102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err="1" smtClean="0"/>
              <a:t>ConcreteQoS</a:t>
            </a:r>
            <a:r>
              <a:rPr lang="en-US" sz="2000" dirty="0" smtClean="0"/>
              <a:t> Elements</a:t>
            </a:r>
            <a:endParaRPr lang="en-US" sz="2000" dirty="0"/>
          </a:p>
        </p:txBody>
      </p:sp>
      <p:sp>
        <p:nvSpPr>
          <p:cNvPr id="27" name="Right Brace 26"/>
          <p:cNvSpPr/>
          <p:nvPr/>
        </p:nvSpPr>
        <p:spPr bwMode="auto">
          <a:xfrm>
            <a:off x="7391400" y="990600"/>
            <a:ext cx="457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8" name="TextBox 27"/>
          <p:cNvSpPr txBox="1"/>
          <p:nvPr/>
        </p:nvSpPr>
        <p:spPr>
          <a:xfrm>
            <a:off x="7848600" y="838200"/>
            <a:ext cx="1143000" cy="1631216"/>
          </a:xfrm>
          <a:prstGeom prst="rect">
            <a:avLst/>
          </a:prstGeom>
          <a:noFill/>
        </p:spPr>
        <p:txBody>
          <a:bodyPr wrap="square" rtlCol="0">
            <a:spAutoFit/>
          </a:bodyPr>
          <a:lstStyle/>
          <a:p>
            <a:r>
              <a:rPr lang="en-US" sz="2000" dirty="0" smtClean="0"/>
              <a:t>PICML or J2EEML or ESML</a:t>
            </a:r>
          </a:p>
        </p:txBody>
      </p:sp>
      <p:sp>
        <p:nvSpPr>
          <p:cNvPr id="26" name="Rectangular Callout 25"/>
          <p:cNvSpPr/>
          <p:nvPr/>
        </p:nvSpPr>
        <p:spPr bwMode="auto">
          <a:xfrm>
            <a:off x="7467600" y="2438400"/>
            <a:ext cx="1600200" cy="914400"/>
          </a:xfrm>
          <a:prstGeom prst="wedgeRectCallout">
            <a:avLst>
              <a:gd name="adj1" fmla="val -158576"/>
              <a:gd name="adj2" fmla="val -23365"/>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Dependency Inversion Principle</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20" name="Rectangle 19"/>
          <p:cNvSpPr>
            <a:spLocks noChangeArrowheads="1"/>
          </p:cNvSpPr>
          <p:nvPr/>
        </p:nvSpPr>
        <p:spPr bwMode="auto">
          <a:xfrm>
            <a:off x="2133600" y="3810000"/>
            <a:ext cx="5486400" cy="1600200"/>
          </a:xfrm>
          <a:prstGeom prst="rect">
            <a:avLst/>
          </a:prstGeom>
          <a:solidFill>
            <a:schemeClr val="bg1"/>
          </a:solidFill>
          <a:ln w="9525" algn="ctr">
            <a:noFill/>
            <a:round/>
            <a:headEnd/>
            <a:tailEnd/>
          </a:ln>
        </p:spPr>
        <p:txBody>
          <a:bodyPr anchor="ctr" anchorCtr="0"/>
          <a:lstStyle/>
          <a:p>
            <a:endParaRPr lang="en-US" dirty="0">
              <a:solidFill>
                <a:srgbClr val="FF0000"/>
              </a:solidFill>
            </a:endParaRPr>
          </a:p>
        </p:txBody>
      </p:sp>
      <p:sp>
        <p:nvSpPr>
          <p:cNvPr id="17" name="Rectangle 16"/>
          <p:cNvSpPr>
            <a:spLocks noChangeArrowheads="1"/>
          </p:cNvSpPr>
          <p:nvPr/>
        </p:nvSpPr>
        <p:spPr bwMode="auto">
          <a:xfrm>
            <a:off x="1981200" y="2438400"/>
            <a:ext cx="5486400" cy="2971800"/>
          </a:xfrm>
          <a:prstGeom prst="rect">
            <a:avLst/>
          </a:prstGeom>
          <a:solidFill>
            <a:schemeClr val="bg1"/>
          </a:solidFill>
          <a:ln w="9525" algn="ctr">
            <a:noFill/>
            <a:round/>
            <a:headEnd/>
            <a:tailEnd/>
          </a:ln>
        </p:spPr>
        <p:txBody>
          <a:bodyPr/>
          <a:lstStyle/>
          <a:p>
            <a:endParaRPr lang="en-US"/>
          </a:p>
        </p:txBody>
      </p:sp>
      <p:sp>
        <p:nvSpPr>
          <p:cNvPr id="24" name="Rectangle 2"/>
          <p:cNvSpPr>
            <a:spLocks noGrp="1" noChangeArrowheads="1"/>
          </p:cNvSpPr>
          <p:nvPr>
            <p:ph type="title"/>
          </p:nvPr>
        </p:nvSpPr>
        <p:spPr>
          <a:xfrm>
            <a:off x="762000" y="0"/>
            <a:ext cx="8077200" cy="457200"/>
          </a:xfrm>
        </p:spPr>
        <p:txBody>
          <a:bodyPr/>
          <a:lstStyle/>
          <a:p>
            <a:pPr eaLnBrk="1" hangingPunct="1"/>
            <a:r>
              <a:rPr lang="en-US" b="1" dirty="0" smtClean="0"/>
              <a:t>Composing CQML (2/3)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linds(horizontal)">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6"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54</a:t>
            </a:fld>
            <a:endParaRPr lang="en-US" dirty="0" smtClean="0"/>
          </a:p>
        </p:txBody>
      </p:sp>
      <p:pic>
        <p:nvPicPr>
          <p:cNvPr id="204801" name="Picture 1"/>
          <p:cNvPicPr>
            <a:picLocks noChangeAspect="1" noChangeArrowheads="1"/>
          </p:cNvPicPr>
          <p:nvPr/>
        </p:nvPicPr>
        <p:blipFill>
          <a:blip r:embed="rId3" cstate="print"/>
          <a:srcRect/>
          <a:stretch>
            <a:fillRect/>
          </a:stretch>
        </p:blipFill>
        <p:spPr bwMode="auto">
          <a:xfrm>
            <a:off x="2133600" y="990600"/>
            <a:ext cx="5238750" cy="5200650"/>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2952750" y="5800725"/>
            <a:ext cx="381000" cy="390525"/>
          </a:xfrm>
          <a:prstGeom prst="rect">
            <a:avLst/>
          </a:prstGeom>
          <a:noFill/>
          <a:ln w="9525">
            <a:noFill/>
            <a:miter lim="800000"/>
            <a:headEnd/>
            <a:tailEnd/>
          </a:ln>
        </p:spPr>
      </p:pic>
      <p:pic>
        <p:nvPicPr>
          <p:cNvPr id="12295" name="Picture 8"/>
          <p:cNvPicPr>
            <a:picLocks noChangeAspect="1" noChangeArrowheads="1"/>
          </p:cNvPicPr>
          <p:nvPr/>
        </p:nvPicPr>
        <p:blipFill>
          <a:blip r:embed="rId5" cstate="print"/>
          <a:srcRect/>
          <a:stretch>
            <a:fillRect/>
          </a:stretch>
        </p:blipFill>
        <p:spPr bwMode="auto">
          <a:xfrm>
            <a:off x="5772150" y="5734050"/>
            <a:ext cx="495300" cy="476250"/>
          </a:xfrm>
          <a:prstGeom prst="rect">
            <a:avLst/>
          </a:prstGeom>
          <a:noFill/>
          <a:ln w="9525">
            <a:noFill/>
            <a:miter lim="800000"/>
            <a:headEnd/>
            <a:tailEnd/>
          </a:ln>
        </p:spPr>
      </p:pic>
      <p:pic>
        <p:nvPicPr>
          <p:cNvPr id="12296" name="Picture 9"/>
          <p:cNvPicPr>
            <a:picLocks noChangeAspect="1" noChangeArrowheads="1"/>
          </p:cNvPicPr>
          <p:nvPr/>
        </p:nvPicPr>
        <p:blipFill>
          <a:blip r:embed="rId6" cstate="print"/>
          <a:srcRect/>
          <a:stretch>
            <a:fillRect/>
          </a:stretch>
        </p:blipFill>
        <p:spPr bwMode="auto">
          <a:xfrm>
            <a:off x="4400550" y="5734050"/>
            <a:ext cx="428625" cy="466725"/>
          </a:xfrm>
          <a:prstGeom prst="rect">
            <a:avLst/>
          </a:prstGeom>
          <a:noFill/>
          <a:ln w="9525">
            <a:noFill/>
            <a:miter lim="800000"/>
            <a:headEnd/>
            <a:tailEnd/>
          </a:ln>
        </p:spPr>
      </p:pic>
      <p:sp>
        <p:nvSpPr>
          <p:cNvPr id="18" name="Right Brace 17"/>
          <p:cNvSpPr/>
          <p:nvPr/>
        </p:nvSpPr>
        <p:spPr bwMode="auto">
          <a:xfrm>
            <a:off x="7315200" y="2438400"/>
            <a:ext cx="838200" cy="38100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9" name="TextBox 18"/>
          <p:cNvSpPr txBox="1"/>
          <p:nvPr/>
        </p:nvSpPr>
        <p:spPr>
          <a:xfrm>
            <a:off x="8077200" y="4114800"/>
            <a:ext cx="1066800" cy="415498"/>
          </a:xfrm>
          <a:prstGeom prst="rect">
            <a:avLst/>
          </a:prstGeom>
          <a:noFill/>
        </p:spPr>
        <p:txBody>
          <a:bodyPr wrap="square" rtlCol="0">
            <a:spAutoFit/>
          </a:bodyPr>
          <a:lstStyle/>
          <a:p>
            <a:r>
              <a:rPr lang="en-US" dirty="0" smtClean="0"/>
              <a:t>CQML</a:t>
            </a:r>
            <a:endParaRPr lang="en-US" dirty="0"/>
          </a:p>
        </p:txBody>
      </p:sp>
      <p:sp>
        <p:nvSpPr>
          <p:cNvPr id="21" name="Rectangle 3"/>
          <p:cNvSpPr txBox="1">
            <a:spLocks noChangeArrowheads="1"/>
          </p:cNvSpPr>
          <p:nvPr/>
        </p:nvSpPr>
        <p:spPr bwMode="auto">
          <a:xfrm>
            <a:off x="152400" y="1143000"/>
            <a:ext cx="17526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Composition Modeling Language</a:t>
            </a:r>
            <a:endParaRPr lang="en-US" sz="2000" dirty="0"/>
          </a:p>
        </p:txBody>
      </p:sp>
      <p:sp>
        <p:nvSpPr>
          <p:cNvPr id="22" name="Rectangle 3"/>
          <p:cNvSpPr txBox="1">
            <a:spLocks noChangeArrowheads="1"/>
          </p:cNvSpPr>
          <p:nvPr/>
        </p:nvSpPr>
        <p:spPr bwMode="auto">
          <a:xfrm>
            <a:off x="304800" y="2590800"/>
            <a:ext cx="15240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CQML  Join-point Model</a:t>
            </a:r>
            <a:endParaRPr lang="en-US" sz="2000" dirty="0"/>
          </a:p>
        </p:txBody>
      </p:sp>
      <p:sp>
        <p:nvSpPr>
          <p:cNvPr id="23" name="Rectangle 3"/>
          <p:cNvSpPr txBox="1">
            <a:spLocks noChangeArrowheads="1"/>
          </p:cNvSpPr>
          <p:nvPr/>
        </p:nvSpPr>
        <p:spPr bwMode="auto">
          <a:xfrm>
            <a:off x="381000" y="41148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Abstract </a:t>
            </a:r>
            <a:r>
              <a:rPr lang="en-US" sz="2000" dirty="0" err="1" smtClean="0"/>
              <a:t>QoS</a:t>
            </a:r>
            <a:r>
              <a:rPr lang="en-US" sz="2000" dirty="0" smtClean="0"/>
              <a:t> Elements</a:t>
            </a:r>
            <a:endParaRPr lang="en-US" sz="2000" dirty="0"/>
          </a:p>
        </p:txBody>
      </p:sp>
      <p:sp>
        <p:nvSpPr>
          <p:cNvPr id="24" name="Rectangle 3"/>
          <p:cNvSpPr txBox="1">
            <a:spLocks noChangeArrowheads="1"/>
          </p:cNvSpPr>
          <p:nvPr/>
        </p:nvSpPr>
        <p:spPr bwMode="auto">
          <a:xfrm>
            <a:off x="381000" y="54102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err="1" smtClean="0"/>
              <a:t>ConcreteQoS</a:t>
            </a:r>
            <a:r>
              <a:rPr lang="en-US" sz="2000" dirty="0" smtClean="0"/>
              <a:t> Elements</a:t>
            </a:r>
            <a:endParaRPr lang="en-US" sz="2000" dirty="0"/>
          </a:p>
        </p:txBody>
      </p:sp>
      <p:sp>
        <p:nvSpPr>
          <p:cNvPr id="29" name="Right Brace 28"/>
          <p:cNvSpPr/>
          <p:nvPr/>
        </p:nvSpPr>
        <p:spPr bwMode="auto">
          <a:xfrm>
            <a:off x="7391400" y="990600"/>
            <a:ext cx="457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30" name="TextBox 29"/>
          <p:cNvSpPr txBox="1"/>
          <p:nvPr/>
        </p:nvSpPr>
        <p:spPr>
          <a:xfrm>
            <a:off x="7848600" y="838200"/>
            <a:ext cx="1143000" cy="1631216"/>
          </a:xfrm>
          <a:prstGeom prst="rect">
            <a:avLst/>
          </a:prstGeom>
          <a:noFill/>
        </p:spPr>
        <p:txBody>
          <a:bodyPr wrap="square" rtlCol="0">
            <a:spAutoFit/>
          </a:bodyPr>
          <a:lstStyle/>
          <a:p>
            <a:r>
              <a:rPr lang="en-US" sz="2000" dirty="0" smtClean="0"/>
              <a:t>PICML or J2EEML or ESML</a:t>
            </a:r>
          </a:p>
        </p:txBody>
      </p:sp>
      <p:grpSp>
        <p:nvGrpSpPr>
          <p:cNvPr id="31" name="Group 30"/>
          <p:cNvGrpSpPr/>
          <p:nvPr/>
        </p:nvGrpSpPr>
        <p:grpSpPr>
          <a:xfrm>
            <a:off x="2133600" y="3810000"/>
            <a:ext cx="5486400" cy="1600200"/>
            <a:chOff x="2133600" y="4953000"/>
            <a:chExt cx="5486400" cy="1600200"/>
          </a:xfrm>
        </p:grpSpPr>
        <p:sp>
          <p:nvSpPr>
            <p:cNvPr id="32" name="Rectangle 31"/>
            <p:cNvSpPr>
              <a:spLocks noChangeArrowheads="1"/>
            </p:cNvSpPr>
            <p:nvPr/>
          </p:nvSpPr>
          <p:spPr bwMode="auto">
            <a:xfrm>
              <a:off x="2133600" y="4953000"/>
              <a:ext cx="5486400" cy="1600200"/>
            </a:xfrm>
            <a:prstGeom prst="rect">
              <a:avLst/>
            </a:prstGeom>
            <a:solidFill>
              <a:schemeClr val="bg1"/>
            </a:solidFill>
            <a:ln w="9525" algn="ctr">
              <a:noFill/>
              <a:round/>
              <a:headEnd/>
              <a:tailEnd/>
            </a:ln>
          </p:spPr>
          <p:txBody>
            <a:bodyPr anchor="ctr" anchorCtr="0"/>
            <a:lstStyle/>
            <a:p>
              <a:r>
                <a:rPr lang="en-US" dirty="0" smtClean="0">
                  <a:solidFill>
                    <a:srgbClr val="FF0000"/>
                  </a:solidFill>
                </a:rPr>
                <a:t>Grouping of </a:t>
              </a:r>
              <a:r>
                <a:rPr lang="en-US" dirty="0" err="1" smtClean="0">
                  <a:solidFill>
                    <a:srgbClr val="FF0000"/>
                  </a:solidFill>
                </a:rPr>
                <a:t>QoS</a:t>
              </a:r>
              <a:r>
                <a:rPr lang="en-US" dirty="0" smtClean="0">
                  <a:solidFill>
                    <a:srgbClr val="FF0000"/>
                  </a:solidFill>
                </a:rPr>
                <a:t> elements using </a:t>
              </a:r>
              <a:r>
                <a:rPr lang="en-US" b="1" i="1" dirty="0" smtClean="0">
                  <a:solidFill>
                    <a:srgbClr val="FF0000"/>
                  </a:solidFill>
                </a:rPr>
                <a:t>is-a</a:t>
              </a:r>
              <a:r>
                <a:rPr lang="en-US" dirty="0" smtClean="0">
                  <a:solidFill>
                    <a:srgbClr val="FF0000"/>
                  </a:solidFill>
                </a:rPr>
                <a:t> relationship</a:t>
              </a:r>
              <a:endParaRPr lang="en-US" dirty="0">
                <a:solidFill>
                  <a:srgbClr val="FF0000"/>
                </a:solidFill>
              </a:endParaRPr>
            </a:p>
          </p:txBody>
        </p:sp>
        <p:cxnSp>
          <p:nvCxnSpPr>
            <p:cNvPr id="33" name="Straight Arrow Connector 32"/>
            <p:cNvCxnSpPr/>
            <p:nvPr/>
          </p:nvCxnSpPr>
          <p:spPr bwMode="auto">
            <a:xfrm rot="5400000" flipH="1" flipV="1">
              <a:off x="4761706" y="5219700"/>
              <a:ext cx="381794" cy="79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763294" y="6285706"/>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sp>
        <p:nvSpPr>
          <p:cNvPr id="25" name="Rectangle 2"/>
          <p:cNvSpPr>
            <a:spLocks noGrp="1" noChangeArrowheads="1"/>
          </p:cNvSpPr>
          <p:nvPr>
            <p:ph type="title"/>
          </p:nvPr>
        </p:nvSpPr>
        <p:spPr>
          <a:xfrm>
            <a:off x="762000" y="0"/>
            <a:ext cx="8077200" cy="457200"/>
          </a:xfrm>
        </p:spPr>
        <p:txBody>
          <a:bodyPr/>
          <a:lstStyle/>
          <a:p>
            <a:pPr eaLnBrk="1" hangingPunct="1"/>
            <a:r>
              <a:rPr lang="en-US" b="1" dirty="0" smtClean="0"/>
              <a:t>Composing CQML (3/3)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xit" presetSubtype="10" fill="hold" nodeType="withEffect">
                                  <p:stCondLst>
                                    <p:cond delay="0"/>
                                  </p:stCondLst>
                                  <p:childTnLst>
                                    <p:animEffect transition="out" filter="blinds(horizontal)">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55</a:t>
            </a:fld>
            <a:endParaRPr lang="en-US" dirty="0" smtClean="0"/>
          </a:p>
        </p:txBody>
      </p:sp>
      <p:pic>
        <p:nvPicPr>
          <p:cNvPr id="204801" name="Picture 1"/>
          <p:cNvPicPr>
            <a:picLocks noChangeAspect="1" noChangeArrowheads="1"/>
          </p:cNvPicPr>
          <p:nvPr/>
        </p:nvPicPr>
        <p:blipFill>
          <a:blip r:embed="rId3" cstate="print"/>
          <a:srcRect/>
          <a:stretch>
            <a:fillRect/>
          </a:stretch>
        </p:blipFill>
        <p:spPr bwMode="auto">
          <a:xfrm>
            <a:off x="2133600" y="990600"/>
            <a:ext cx="5238750" cy="5200650"/>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2952750" y="5800725"/>
            <a:ext cx="381000" cy="390525"/>
          </a:xfrm>
          <a:prstGeom prst="rect">
            <a:avLst/>
          </a:prstGeom>
          <a:noFill/>
          <a:ln w="9525">
            <a:noFill/>
            <a:miter lim="800000"/>
            <a:headEnd/>
            <a:tailEnd/>
          </a:ln>
        </p:spPr>
      </p:pic>
      <p:pic>
        <p:nvPicPr>
          <p:cNvPr id="12295" name="Picture 8"/>
          <p:cNvPicPr>
            <a:picLocks noChangeAspect="1" noChangeArrowheads="1"/>
          </p:cNvPicPr>
          <p:nvPr/>
        </p:nvPicPr>
        <p:blipFill>
          <a:blip r:embed="rId5" cstate="print"/>
          <a:srcRect/>
          <a:stretch>
            <a:fillRect/>
          </a:stretch>
        </p:blipFill>
        <p:spPr bwMode="auto">
          <a:xfrm>
            <a:off x="5772150" y="5734050"/>
            <a:ext cx="495300" cy="476250"/>
          </a:xfrm>
          <a:prstGeom prst="rect">
            <a:avLst/>
          </a:prstGeom>
          <a:noFill/>
          <a:ln w="9525">
            <a:noFill/>
            <a:miter lim="800000"/>
            <a:headEnd/>
            <a:tailEnd/>
          </a:ln>
        </p:spPr>
      </p:pic>
      <p:pic>
        <p:nvPicPr>
          <p:cNvPr id="12296" name="Picture 9"/>
          <p:cNvPicPr>
            <a:picLocks noChangeAspect="1" noChangeArrowheads="1"/>
          </p:cNvPicPr>
          <p:nvPr/>
        </p:nvPicPr>
        <p:blipFill>
          <a:blip r:embed="rId6" cstate="print"/>
          <a:srcRect/>
          <a:stretch>
            <a:fillRect/>
          </a:stretch>
        </p:blipFill>
        <p:spPr bwMode="auto">
          <a:xfrm>
            <a:off x="4400550" y="5734050"/>
            <a:ext cx="428625" cy="466725"/>
          </a:xfrm>
          <a:prstGeom prst="rect">
            <a:avLst/>
          </a:prstGeom>
          <a:noFill/>
          <a:ln w="9525">
            <a:noFill/>
            <a:miter lim="800000"/>
            <a:headEnd/>
            <a:tailEnd/>
          </a:ln>
        </p:spPr>
      </p:pic>
      <p:sp>
        <p:nvSpPr>
          <p:cNvPr id="18" name="Right Brace 17"/>
          <p:cNvSpPr/>
          <p:nvPr/>
        </p:nvSpPr>
        <p:spPr bwMode="auto">
          <a:xfrm>
            <a:off x="7315200" y="2438400"/>
            <a:ext cx="838200" cy="38100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9" name="TextBox 18"/>
          <p:cNvSpPr txBox="1"/>
          <p:nvPr/>
        </p:nvSpPr>
        <p:spPr>
          <a:xfrm>
            <a:off x="8077200" y="4114800"/>
            <a:ext cx="1066800" cy="415498"/>
          </a:xfrm>
          <a:prstGeom prst="rect">
            <a:avLst/>
          </a:prstGeom>
          <a:noFill/>
        </p:spPr>
        <p:txBody>
          <a:bodyPr wrap="square" rtlCol="0">
            <a:spAutoFit/>
          </a:bodyPr>
          <a:lstStyle/>
          <a:p>
            <a:r>
              <a:rPr lang="en-US" dirty="0" smtClean="0"/>
              <a:t>CQML</a:t>
            </a:r>
            <a:endParaRPr lang="en-US" dirty="0"/>
          </a:p>
        </p:txBody>
      </p:sp>
      <p:sp>
        <p:nvSpPr>
          <p:cNvPr id="21" name="Rectangle 3"/>
          <p:cNvSpPr txBox="1">
            <a:spLocks noChangeArrowheads="1"/>
          </p:cNvSpPr>
          <p:nvPr/>
        </p:nvSpPr>
        <p:spPr bwMode="auto">
          <a:xfrm>
            <a:off x="152400" y="1143000"/>
            <a:ext cx="17526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Composition Modeling Language</a:t>
            </a:r>
            <a:endParaRPr lang="en-US" sz="2000" dirty="0"/>
          </a:p>
        </p:txBody>
      </p:sp>
      <p:sp>
        <p:nvSpPr>
          <p:cNvPr id="22" name="Rectangle 3"/>
          <p:cNvSpPr txBox="1">
            <a:spLocks noChangeArrowheads="1"/>
          </p:cNvSpPr>
          <p:nvPr/>
        </p:nvSpPr>
        <p:spPr bwMode="auto">
          <a:xfrm>
            <a:off x="304800" y="2590800"/>
            <a:ext cx="15240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CQML  Join-point Model</a:t>
            </a:r>
            <a:endParaRPr lang="en-US" sz="2000" dirty="0"/>
          </a:p>
        </p:txBody>
      </p:sp>
      <p:sp>
        <p:nvSpPr>
          <p:cNvPr id="23" name="Rectangle 3"/>
          <p:cNvSpPr txBox="1">
            <a:spLocks noChangeArrowheads="1"/>
          </p:cNvSpPr>
          <p:nvPr/>
        </p:nvSpPr>
        <p:spPr bwMode="auto">
          <a:xfrm>
            <a:off x="381000" y="41148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Abstract </a:t>
            </a:r>
            <a:r>
              <a:rPr lang="en-US" sz="2000" dirty="0" err="1" smtClean="0"/>
              <a:t>QoS</a:t>
            </a:r>
            <a:r>
              <a:rPr lang="en-US" sz="2000" dirty="0" smtClean="0"/>
              <a:t> Elements</a:t>
            </a:r>
            <a:endParaRPr lang="en-US" sz="2000" dirty="0"/>
          </a:p>
        </p:txBody>
      </p:sp>
      <p:sp>
        <p:nvSpPr>
          <p:cNvPr id="24" name="Rectangle 3"/>
          <p:cNvSpPr txBox="1">
            <a:spLocks noChangeArrowheads="1"/>
          </p:cNvSpPr>
          <p:nvPr/>
        </p:nvSpPr>
        <p:spPr bwMode="auto">
          <a:xfrm>
            <a:off x="381000" y="54102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err="1" smtClean="0"/>
              <a:t>ConcreteQoS</a:t>
            </a:r>
            <a:r>
              <a:rPr lang="en-US" sz="2000" dirty="0" smtClean="0"/>
              <a:t> Elements</a:t>
            </a:r>
            <a:endParaRPr lang="en-US" sz="2000" dirty="0"/>
          </a:p>
        </p:txBody>
      </p:sp>
      <p:sp>
        <p:nvSpPr>
          <p:cNvPr id="16" name="Right Brace 15"/>
          <p:cNvSpPr/>
          <p:nvPr/>
        </p:nvSpPr>
        <p:spPr bwMode="auto">
          <a:xfrm>
            <a:off x="7391400" y="990600"/>
            <a:ext cx="457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0" name="TextBox 19"/>
          <p:cNvSpPr txBox="1"/>
          <p:nvPr/>
        </p:nvSpPr>
        <p:spPr>
          <a:xfrm>
            <a:off x="7848600" y="838200"/>
            <a:ext cx="1143000" cy="1631216"/>
          </a:xfrm>
          <a:prstGeom prst="rect">
            <a:avLst/>
          </a:prstGeom>
          <a:noFill/>
        </p:spPr>
        <p:txBody>
          <a:bodyPr wrap="square" rtlCol="0">
            <a:spAutoFit/>
          </a:bodyPr>
          <a:lstStyle/>
          <a:p>
            <a:r>
              <a:rPr lang="en-US" sz="2000" dirty="0" smtClean="0"/>
              <a:t>PICML or J2EEML or ESML</a:t>
            </a:r>
          </a:p>
        </p:txBody>
      </p:sp>
      <p:sp>
        <p:nvSpPr>
          <p:cNvPr id="25" name="Rectangle 2"/>
          <p:cNvSpPr>
            <a:spLocks noGrp="1" noChangeArrowheads="1"/>
          </p:cNvSpPr>
          <p:nvPr>
            <p:ph type="title"/>
          </p:nvPr>
        </p:nvSpPr>
        <p:spPr>
          <a:xfrm>
            <a:off x="762000" y="0"/>
            <a:ext cx="8077200" cy="457200"/>
          </a:xfrm>
        </p:spPr>
        <p:txBody>
          <a:bodyPr/>
          <a:lstStyle/>
          <a:p>
            <a:pPr eaLnBrk="1" hangingPunct="1"/>
            <a:r>
              <a:rPr lang="en-US" b="1" dirty="0" smtClean="0"/>
              <a:t>Composing CQML (3/3)</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t>
            </a:r>
            <a:r>
              <a:rPr lang="en-US" dirty="0" err="1" smtClean="0"/>
              <a:t>Composability</a:t>
            </a:r>
            <a:r>
              <a:rPr lang="en-US" dirty="0" smtClean="0"/>
              <a:t> of CQML</a:t>
            </a:r>
            <a:endParaRPr lang="en-US"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56</a:t>
            </a:fld>
            <a:endParaRPr lang="en-US" dirty="0"/>
          </a:p>
        </p:txBody>
      </p:sp>
      <p:pic>
        <p:nvPicPr>
          <p:cNvPr id="196610" name="Picture 2"/>
          <p:cNvPicPr>
            <a:picLocks noGrp="1" noChangeAspect="1" noChangeArrowheads="1"/>
          </p:cNvPicPr>
          <p:nvPr>
            <p:ph idx="1"/>
          </p:nvPr>
        </p:nvPicPr>
        <p:blipFill>
          <a:blip r:embed="rId3" cstate="print"/>
          <a:srcRect/>
          <a:stretch>
            <a:fillRect/>
          </a:stretch>
        </p:blipFill>
        <p:spPr bwMode="auto">
          <a:xfrm>
            <a:off x="3810000" y="838200"/>
            <a:ext cx="5181600" cy="1643921"/>
          </a:xfrm>
          <a:prstGeom prst="rect">
            <a:avLst/>
          </a:prstGeom>
          <a:noFill/>
          <a:ln w="9525">
            <a:noFill/>
            <a:miter lim="800000"/>
            <a:headEnd/>
            <a:tailEnd/>
          </a:ln>
        </p:spPr>
      </p:pic>
      <p:sp>
        <p:nvSpPr>
          <p:cNvPr id="6" name="Content Placeholder 2"/>
          <p:cNvSpPr txBox="1">
            <a:spLocks/>
          </p:cNvSpPr>
          <p:nvPr/>
        </p:nvSpPr>
        <p:spPr bwMode="auto">
          <a:xfrm>
            <a:off x="0" y="762000"/>
            <a:ext cx="3962400" cy="5867400"/>
          </a:xfrm>
          <a:prstGeom prst="rect">
            <a:avLst/>
          </a:prstGeom>
          <a:noFill/>
          <a:ln w="9525">
            <a:noFill/>
            <a:miter lim="800000"/>
            <a:headEnd/>
            <a:tailEnd/>
          </a:ln>
        </p:spPr>
        <p:txBody>
          <a:bodyPr lIns="92075" tIns="46038" rIns="92075" bIns="46038"/>
          <a:lstStyle/>
          <a:p>
            <a:pPr marL="225425" indent="-225425" algn="l">
              <a:spcBef>
                <a:spcPts val="600"/>
              </a:spcBef>
              <a:buClr>
                <a:srgbClr val="CC3300"/>
              </a:buClr>
              <a:buFont typeface="Wingdings" pitchFamily="2" charset="2"/>
              <a:buChar char="§"/>
              <a:defRPr/>
            </a:pPr>
            <a:r>
              <a:rPr lang="en-US" sz="2000" kern="0" dirty="0" smtClean="0"/>
              <a:t>Three composition modeling languages</a:t>
            </a:r>
          </a:p>
          <a:p>
            <a:pPr marL="461963" lvl="1" indent="-231775" algn="l">
              <a:spcBef>
                <a:spcPts val="600"/>
              </a:spcBef>
              <a:buClr>
                <a:srgbClr val="CC3300"/>
              </a:buClr>
              <a:buFont typeface="Wingdings" pitchFamily="2" charset="2"/>
              <a:buChar char="§"/>
              <a:defRPr/>
            </a:pPr>
            <a:r>
              <a:rPr lang="en-US" sz="2000" kern="0" dirty="0" smtClean="0"/>
              <a:t>PICML</a:t>
            </a:r>
          </a:p>
          <a:p>
            <a:pPr marL="461963" lvl="1" indent="-231775" algn="l">
              <a:spcBef>
                <a:spcPts val="600"/>
              </a:spcBef>
              <a:buClr>
                <a:srgbClr val="CC3300"/>
              </a:buClr>
              <a:buFont typeface="Wingdings" pitchFamily="2" charset="2"/>
              <a:buChar char="§"/>
              <a:defRPr/>
            </a:pPr>
            <a:r>
              <a:rPr lang="en-US" sz="2000" kern="0" dirty="0" smtClean="0"/>
              <a:t>J2EEML</a:t>
            </a:r>
          </a:p>
          <a:p>
            <a:pPr marL="461963" lvl="1" indent="-231775" algn="l">
              <a:spcBef>
                <a:spcPts val="600"/>
              </a:spcBef>
              <a:buClr>
                <a:srgbClr val="CC3300"/>
              </a:buClr>
              <a:buFont typeface="Wingdings" pitchFamily="2" charset="2"/>
              <a:buChar char="§"/>
              <a:defRPr/>
            </a:pPr>
            <a:r>
              <a:rPr lang="en-US" sz="2000" kern="0" dirty="0" smtClean="0"/>
              <a:t>ESML</a:t>
            </a:r>
          </a:p>
          <a:p>
            <a:pPr marL="225425" indent="-225425" algn="l">
              <a:spcBef>
                <a:spcPts val="600"/>
              </a:spcBef>
              <a:buClr>
                <a:srgbClr val="CC3300"/>
              </a:buClr>
              <a:buFont typeface="Wingdings" pitchFamily="2" charset="2"/>
              <a:buChar char="§"/>
              <a:tabLst>
                <a:tab pos="225425" algn="l"/>
              </a:tabLst>
              <a:defRPr/>
            </a:pPr>
            <a:r>
              <a:rPr lang="en-US" sz="2000" kern="0" dirty="0" smtClean="0"/>
              <a:t>Available feature-set determines the extent of applicability of the join-point model</a:t>
            </a:r>
          </a:p>
          <a:p>
            <a:pPr marL="225425" indent="-225425" algn="l">
              <a:spcBef>
                <a:spcPts val="600"/>
              </a:spcBef>
              <a:buClr>
                <a:srgbClr val="CC3300"/>
              </a:buClr>
              <a:buFont typeface="Wingdings" pitchFamily="2" charset="2"/>
              <a:buChar char="§"/>
              <a:defRPr/>
            </a:pPr>
            <a:r>
              <a:rPr lang="en-US" sz="2000" kern="0" dirty="0" smtClean="0"/>
              <a:t>Three composite languages with varying </a:t>
            </a:r>
            <a:r>
              <a:rPr lang="en-US" sz="2000" kern="0" dirty="0" err="1" smtClean="0"/>
              <a:t>QoS</a:t>
            </a:r>
            <a:r>
              <a:rPr lang="en-US" sz="2000" kern="0" dirty="0" smtClean="0"/>
              <a:t> modeling capabilities</a:t>
            </a:r>
          </a:p>
          <a:p>
            <a:pPr marL="461963" lvl="1" indent="-230188" algn="l">
              <a:spcBef>
                <a:spcPts val="600"/>
              </a:spcBef>
              <a:buClr>
                <a:srgbClr val="CC3300"/>
              </a:buClr>
              <a:buFont typeface="Wingdings" pitchFamily="2" charset="2"/>
              <a:buChar char="§"/>
              <a:defRPr/>
            </a:pPr>
            <a:r>
              <a:rPr lang="en-US" sz="2000" kern="0" dirty="0" smtClean="0"/>
              <a:t>PICML’</a:t>
            </a:r>
          </a:p>
          <a:p>
            <a:pPr marL="461963" lvl="1" indent="-230188" algn="l">
              <a:spcBef>
                <a:spcPts val="600"/>
              </a:spcBef>
              <a:buClr>
                <a:srgbClr val="CC3300"/>
              </a:buClr>
              <a:buFont typeface="Wingdings" pitchFamily="2" charset="2"/>
              <a:buChar char="§"/>
              <a:defRPr/>
            </a:pPr>
            <a:r>
              <a:rPr lang="en-US" sz="2000" kern="0" dirty="0" smtClean="0"/>
              <a:t>J2EEML’</a:t>
            </a:r>
          </a:p>
          <a:p>
            <a:pPr marL="461963" lvl="1" indent="-230188" algn="l">
              <a:spcBef>
                <a:spcPts val="600"/>
              </a:spcBef>
              <a:buClr>
                <a:srgbClr val="CC3300"/>
              </a:buClr>
              <a:buFont typeface="Wingdings" pitchFamily="2" charset="2"/>
              <a:buChar char="§"/>
              <a:defRPr/>
            </a:pPr>
            <a:r>
              <a:rPr lang="en-US" sz="2000" kern="0" dirty="0" smtClean="0"/>
              <a:t>ESML’</a:t>
            </a:r>
          </a:p>
        </p:txBody>
      </p:sp>
      <p:pic>
        <p:nvPicPr>
          <p:cNvPr id="196611" name="Picture 3"/>
          <p:cNvPicPr>
            <a:picLocks noChangeAspect="1" noChangeArrowheads="1"/>
          </p:cNvPicPr>
          <p:nvPr/>
        </p:nvPicPr>
        <p:blipFill>
          <a:blip r:embed="rId4" cstate="print"/>
          <a:srcRect/>
          <a:stretch>
            <a:fillRect/>
          </a:stretch>
        </p:blipFill>
        <p:spPr bwMode="auto">
          <a:xfrm>
            <a:off x="3886200" y="3906829"/>
            <a:ext cx="5181600" cy="21129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57</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Presentation Road Map</a:t>
            </a:r>
          </a:p>
        </p:txBody>
      </p:sp>
      <p:sp>
        <p:nvSpPr>
          <p:cNvPr id="16388" name="Rectangle 3"/>
          <p:cNvSpPr>
            <a:spLocks noGrp="1" noChangeArrowheads="1"/>
          </p:cNvSpPr>
          <p:nvPr>
            <p:ph type="body" idx="4294967295"/>
          </p:nvPr>
        </p:nvSpPr>
        <p:spPr>
          <a:xfrm>
            <a:off x="228600" y="636588"/>
            <a:ext cx="8763000" cy="5761037"/>
          </a:xfrm>
        </p:spPr>
        <p:txBody>
          <a:bodyPr/>
          <a:lstStyle/>
          <a:p>
            <a:pPr marL="466725" indent="-466725"/>
            <a:r>
              <a:rPr lang="en-US" sz="2800" b="1" dirty="0" smtClean="0">
                <a:solidFill>
                  <a:schemeClr val="tx1">
                    <a:lumMod val="50000"/>
                    <a:lumOff val="50000"/>
                  </a:schemeClr>
                </a:solidFill>
              </a:rPr>
              <a:t>Technology Context: DRE Systems</a:t>
            </a:r>
          </a:p>
          <a:p>
            <a:pPr marL="466725" indent="-466725"/>
            <a:r>
              <a:rPr lang="en-US" sz="2800" b="1" dirty="0" smtClean="0">
                <a:solidFill>
                  <a:schemeClr val="tx1">
                    <a:lumMod val="50000"/>
                    <a:lumOff val="50000"/>
                  </a:schemeClr>
                </a:solidFill>
              </a:rPr>
              <a:t>DRE System Lifecycle &amp; FT-RT Challenges</a:t>
            </a:r>
          </a:p>
          <a:p>
            <a:pPr marL="466725" indent="-466725"/>
            <a:r>
              <a:rPr lang="en-US" sz="2800" b="1" dirty="0" smtClean="0">
                <a:solidFill>
                  <a:schemeClr val="tx1">
                    <a:lumMod val="50000"/>
                    <a:lumOff val="50000"/>
                  </a:schemeClr>
                </a:solidFill>
              </a:rPr>
              <a:t>Design-time Solutions</a:t>
            </a:r>
          </a:p>
          <a:p>
            <a:pPr marL="466725" indent="-466725"/>
            <a:r>
              <a:rPr lang="en-US" sz="2800" b="1" dirty="0" smtClean="0"/>
              <a:t>Deployment &amp; Configuration-time Solutions</a:t>
            </a:r>
          </a:p>
          <a:p>
            <a:pPr marL="466725" indent="-466725"/>
            <a:r>
              <a:rPr lang="en-US" sz="2800" b="1" dirty="0" smtClean="0">
                <a:solidFill>
                  <a:schemeClr val="tx1">
                    <a:lumMod val="50000"/>
                    <a:lumOff val="50000"/>
                  </a:schemeClr>
                </a:solidFill>
              </a:rPr>
              <a:t>Runtime Solutions</a:t>
            </a:r>
          </a:p>
          <a:p>
            <a:pPr marL="466725" indent="-466725"/>
            <a:r>
              <a:rPr lang="en-US" sz="2800" b="1" dirty="0" smtClean="0">
                <a:solidFill>
                  <a:schemeClr val="tx1">
                    <a:lumMod val="50000"/>
                    <a:lumOff val="50000"/>
                  </a:schemeClr>
                </a:solidFill>
              </a:rPr>
              <a:t>Ongoing Work</a:t>
            </a:r>
          </a:p>
          <a:p>
            <a:pPr marL="466725" indent="-466725"/>
            <a:r>
              <a:rPr lang="en-US" sz="2800" b="1" dirty="0" smtClean="0">
                <a:solidFill>
                  <a:schemeClr val="tx1">
                    <a:lumMod val="50000"/>
                    <a:lumOff val="50000"/>
                  </a:schemeClr>
                </a:solidFill>
              </a:rPr>
              <a:t>Concluding Remarks</a:t>
            </a:r>
            <a:endParaRPr lang="en-US" sz="2800" dirty="0" smtClean="0">
              <a:solidFill>
                <a:schemeClr val="tx1">
                  <a:lumMod val="50000"/>
                  <a:lumOff val="50000"/>
                </a:schemeClr>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58</a:t>
            </a:fld>
            <a:endParaRPr lang="en-US" dirty="0"/>
          </a:p>
        </p:txBody>
      </p:sp>
      <p:sp>
        <p:nvSpPr>
          <p:cNvPr id="3" name="Rectangle 2"/>
          <p:cNvSpPr txBox="1">
            <a:spLocks noChangeArrowheads="1"/>
          </p:cNvSpPr>
          <p:nvPr/>
        </p:nvSpPr>
        <p:spPr bwMode="auto">
          <a:xfrm>
            <a:off x="152400" y="76200"/>
            <a:ext cx="87630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Post-Specification </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Phase:</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Resource Allocation, Deployment and Configuration</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grpSp>
        <p:nvGrpSpPr>
          <p:cNvPr id="4" name="Group 17"/>
          <p:cNvGrpSpPr/>
          <p:nvPr/>
        </p:nvGrpSpPr>
        <p:grpSpPr>
          <a:xfrm>
            <a:off x="76200" y="533400"/>
            <a:ext cx="1905000" cy="6172200"/>
            <a:chOff x="76200" y="533400"/>
            <a:chExt cx="1905000" cy="6172200"/>
          </a:xfrm>
        </p:grpSpPr>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Resolves challenges in</a:t>
              </a:r>
              <a:endParaRPr lang="en-US" dirty="0"/>
            </a:p>
          </p:txBody>
        </p:sp>
      </p:grpSp>
      <p:sp>
        <p:nvSpPr>
          <p:cNvPr id="25" name="Right Brace 24"/>
          <p:cNvSpPr/>
          <p:nvPr/>
        </p:nvSpPr>
        <p:spPr bwMode="auto">
          <a:xfrm>
            <a:off x="1981200" y="3505200"/>
            <a:ext cx="914400" cy="1981200"/>
          </a:xfrm>
          <a:prstGeom prst="rightBrace">
            <a:avLst>
              <a:gd name="adj1" fmla="val 8333"/>
              <a:gd name="adj2" fmla="val 50000"/>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6" name="Content Placeholder 2"/>
          <p:cNvSpPr txBox="1">
            <a:spLocks/>
          </p:cNvSpPr>
          <p:nvPr/>
        </p:nvSpPr>
        <p:spPr>
          <a:xfrm>
            <a:off x="2971800" y="3505200"/>
            <a:ext cx="6019800" cy="1981200"/>
          </a:xfrm>
          <a:prstGeom prst="rect">
            <a:avLst/>
          </a:prstGeom>
          <a:solidFill>
            <a:schemeClr val="accent6">
              <a:lumMod val="20000"/>
              <a:lumOff val="80000"/>
            </a:schemeClr>
          </a:solidFill>
          <a:ln cap="flat">
            <a:solidFill>
              <a:schemeClr val="tx1"/>
            </a:solidFill>
            <a:round/>
          </a:ln>
        </p:spPr>
        <p:txBody>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lang="en-US" sz="2000" kern="0" dirty="0" smtClean="0">
                <a:solidFill>
                  <a:srgbClr val="FF0000"/>
                </a:solidFill>
                <a:latin typeface="+mn-lt"/>
                <a:cs typeface="+mn-cs"/>
              </a:rPr>
              <a:t>Deployment &amp; Configuration Reasoning &amp; Analysis via Modeling (</a:t>
            </a:r>
            <a:r>
              <a:rPr lang="en-US" sz="2000" kern="0" dirty="0" err="1" smtClean="0">
                <a:solidFill>
                  <a:srgbClr val="FF0000"/>
                </a:solidFill>
                <a:latin typeface="+mn-lt"/>
                <a:cs typeface="+mn-cs"/>
              </a:rPr>
              <a:t>DeCoRAM</a:t>
            </a:r>
            <a:r>
              <a:rPr lang="en-US" sz="2000" kern="0" dirty="0" smtClean="0">
                <a:solidFill>
                  <a:srgbClr val="FF0000"/>
                </a:solidFill>
                <a:latin typeface="+mn-lt"/>
                <a:cs typeface="+mn-cs"/>
              </a:rPr>
              <a:t>)</a:t>
            </a:r>
          </a:p>
          <a:p>
            <a:pPr marL="617538" lvl="1" indent="-160338" algn="l" defTabSz="850900" eaLnBrk="0" hangingPunct="0">
              <a:spcBef>
                <a:spcPct val="20000"/>
              </a:spcBef>
              <a:buClr>
                <a:schemeClr val="tx1"/>
              </a:buClr>
              <a:buFontTx/>
              <a:buChar char="•"/>
            </a:pPr>
            <a:r>
              <a:rPr lang="en-US" sz="1800" kern="0" dirty="0" smtClean="0">
                <a:latin typeface="+mn-lt"/>
                <a:cs typeface="+mn-cs"/>
              </a:rPr>
              <a:t>Provides a specific deployment algorithm</a:t>
            </a:r>
          </a:p>
          <a:p>
            <a:pPr marL="617538" lvl="1" indent="-160338" algn="l" defTabSz="850900" eaLnBrk="0" hangingPunct="0">
              <a:spcBef>
                <a:spcPct val="20000"/>
              </a:spcBef>
              <a:buClr>
                <a:schemeClr val="tx1"/>
              </a:buClr>
              <a:buFontTx/>
              <a:buChar char="•"/>
            </a:pPr>
            <a:r>
              <a:rPr lang="en-US" sz="1800" kern="0" dirty="0" smtClean="0">
                <a:latin typeface="+mn-lt"/>
                <a:cs typeface="+mn-cs"/>
              </a:rPr>
              <a:t>Algorithm-agnostic deployment engine</a:t>
            </a:r>
          </a:p>
          <a:p>
            <a:pPr marL="617538" lvl="1" indent="-160338" algn="l" defTabSz="850900" eaLnBrk="0" hangingPunct="0">
              <a:spcBef>
                <a:spcPct val="20000"/>
              </a:spcBef>
              <a:buClr>
                <a:schemeClr val="tx1"/>
              </a:buClr>
              <a:buFontTx/>
              <a:buChar char="•"/>
            </a:pPr>
            <a:r>
              <a:rPr lang="en-US" sz="1800" kern="0" dirty="0" smtClean="0">
                <a:latin typeface="+mn-lt"/>
                <a:cs typeface="+mn-cs"/>
              </a:rPr>
              <a:t>Middleware-agnostic configuration engine</a:t>
            </a:r>
          </a:p>
        </p:txBody>
      </p:sp>
      <p:sp>
        <p:nvSpPr>
          <p:cNvPr id="18" name="TextBox 17"/>
          <p:cNvSpPr txBox="1"/>
          <p:nvPr/>
        </p:nvSpPr>
        <p:spPr>
          <a:xfrm>
            <a:off x="3200400" y="1143000"/>
            <a:ext cx="5410200" cy="1692771"/>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b="1" dirty="0" smtClean="0">
                <a:solidFill>
                  <a:srgbClr val="FF0000"/>
                </a:solidFill>
              </a:rPr>
              <a:t>Focus on Resource Allocation Algorithms and Frameworks used in Deployment and Configuration Phases </a:t>
            </a:r>
            <a:endParaRPr lang="en-US" sz="26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sldNum" sz="quarter" idx="12"/>
          </p:nvPr>
        </p:nvSpPr>
        <p:spPr>
          <a:noFill/>
        </p:spPr>
        <p:txBody>
          <a:bodyPr/>
          <a:lstStyle/>
          <a:p>
            <a:fld id="{7BA868F2-E7AD-4577-A47D-177FBFC0D218}" type="slidenum">
              <a:rPr lang="en-US" smtClean="0"/>
              <a:pPr/>
              <a:t>59</a:t>
            </a:fld>
            <a:endParaRPr lang="en-US" smtClean="0"/>
          </a:p>
        </p:txBody>
      </p:sp>
      <p:sp>
        <p:nvSpPr>
          <p:cNvPr id="55299" name="Rectangle 2"/>
          <p:cNvSpPr>
            <a:spLocks noGrp="1" noChangeArrowheads="1"/>
          </p:cNvSpPr>
          <p:nvPr>
            <p:ph type="title" idx="4294967295"/>
          </p:nvPr>
        </p:nvSpPr>
        <p:spPr/>
        <p:txBody>
          <a:bodyPr/>
          <a:lstStyle/>
          <a:p>
            <a:r>
              <a:rPr lang="en-US" smtClean="0"/>
              <a:t>Related Research</a:t>
            </a:r>
          </a:p>
        </p:txBody>
      </p:sp>
      <p:graphicFrame>
        <p:nvGraphicFramePr>
          <p:cNvPr id="15381" name="Group 21"/>
          <p:cNvGraphicFramePr>
            <a:graphicFrameLocks noGrp="1"/>
          </p:cNvGraphicFramePr>
          <p:nvPr>
            <p:ph idx="4294967295"/>
          </p:nvPr>
        </p:nvGraphicFramePr>
        <p:xfrm>
          <a:off x="128588" y="512763"/>
          <a:ext cx="8880475" cy="5851462"/>
        </p:xfrm>
        <a:graphic>
          <a:graphicData uri="http://schemas.openxmlformats.org/drawingml/2006/table">
            <a:tbl>
              <a:tblPr/>
              <a:tblGrid>
                <a:gridCol w="1547812"/>
                <a:gridCol w="73326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3447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CORBA-based Fault-tolerant Middleware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 Felber et. al., </a:t>
                      </a:r>
                      <a:r>
                        <a:rPr kumimoji="0" lang="en-US" sz="1600" b="0" i="1" u="none" strike="noStrike" cap="none" normalizeH="0" baseline="0" dirty="0" smtClean="0">
                          <a:ln>
                            <a:noFill/>
                          </a:ln>
                          <a:solidFill>
                            <a:srgbClr val="000000"/>
                          </a:solidFill>
                          <a:effectLst/>
                          <a:latin typeface="Arial Unicode"/>
                          <a:cs typeface="Arial" pitchFamily="34" charset="0"/>
                        </a:rPr>
                        <a:t>Experiences, Approaches, &amp; Challenges in Building Fault-tolerant CORBA Systems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on Computers, May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T. Bennani et. al., </a:t>
                      </a:r>
                      <a:r>
                        <a:rPr kumimoji="0" lang="en-US" sz="1600" b="0" i="1" u="none" strike="noStrike" cap="none" normalizeH="0" baseline="0" dirty="0" smtClean="0">
                          <a:ln>
                            <a:noFill/>
                          </a:ln>
                          <a:solidFill>
                            <a:srgbClr val="000000"/>
                          </a:solidFill>
                          <a:effectLst/>
                          <a:latin typeface="Arial Unicode"/>
                          <a:cs typeface="Arial" pitchFamily="34" charset="0"/>
                        </a:rPr>
                        <a:t>Implementing Simple Replication Protocols Using CORBA Portable Interceptors &amp; Java Serialization</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International Conference on Dependable Systems &amp; Networks (DSN 2004), Italy,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 Narasimhan et. al., </a:t>
                      </a:r>
                      <a:r>
                        <a:rPr kumimoji="0" lang="en-US" sz="1600" b="0" i="1" u="none" strike="noStrike" cap="none" normalizeH="0" baseline="0" dirty="0" smtClean="0">
                          <a:ln>
                            <a:noFill/>
                          </a:ln>
                          <a:solidFill>
                            <a:srgbClr val="000000"/>
                          </a:solidFill>
                          <a:effectLst/>
                          <a:latin typeface="Arial Unicode"/>
                          <a:cs typeface="Arial" pitchFamily="34" charset="0"/>
                        </a:rPr>
                        <a:t>MEAD: Support for Real-time Fault-tolerant CORBA</a:t>
                      </a:r>
                      <a:r>
                        <a:rPr kumimoji="0" lang="en-US" sz="1600" b="0" i="0" u="none" strike="noStrike" cap="none" normalizeH="0" baseline="0" dirty="0" smtClean="0">
                          <a:ln>
                            <a:noFill/>
                          </a:ln>
                          <a:solidFill>
                            <a:srgbClr val="000000"/>
                          </a:solidFill>
                          <a:effectLst/>
                          <a:latin typeface="Arial Unicode"/>
                          <a:cs typeface="Arial" pitchFamily="34" charset="0"/>
                        </a:rPr>
                        <a:t>, in Concurrency &amp; Computation: Practice &amp; Experience, 2005</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Adaptive Passive Replication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S. Pertet et. al., </a:t>
                      </a:r>
                      <a:r>
                        <a:rPr kumimoji="0" lang="en-US" sz="1600" b="0" i="1" u="none" strike="noStrike" cap="none" normalizeH="0" baseline="0" dirty="0" smtClean="0">
                          <a:ln>
                            <a:noFill/>
                          </a:ln>
                          <a:solidFill>
                            <a:srgbClr val="000000"/>
                          </a:solidFill>
                          <a:effectLst/>
                          <a:latin typeface="Arial Unicode"/>
                          <a:cs typeface="Arial" pitchFamily="34" charset="0"/>
                        </a:rPr>
                        <a:t>Proactive Recovery in Distributed CORBA Applications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International Conference on Dependable Systems &amp; Networks (DSN 2004), Italy,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 Katsaros et. al., </a:t>
                      </a:r>
                      <a:r>
                        <a:rPr kumimoji="0" lang="en-US" sz="1600" b="0" i="1" u="none" strike="noStrike" cap="none" normalizeH="0" baseline="0" dirty="0" smtClean="0">
                          <a:ln>
                            <a:noFill/>
                          </a:ln>
                          <a:solidFill>
                            <a:srgbClr val="000000"/>
                          </a:solidFill>
                          <a:effectLst/>
                          <a:latin typeface="Arial Unicode"/>
                          <a:cs typeface="Arial" pitchFamily="34" charset="0"/>
                        </a:rPr>
                        <a:t>Optimal Object State Transfer </a:t>
                      </a:r>
                      <a:r>
                        <a:rPr kumimoji="0" lang="en-US" sz="1600" b="0" i="1" u="none" strike="noStrike" cap="none" normalizeH="0" baseline="0" dirty="0" smtClean="0">
                          <a:ln>
                            <a:noFill/>
                          </a:ln>
                          <a:solidFill>
                            <a:srgbClr val="000000"/>
                          </a:solidFill>
                          <a:effectLst/>
                          <a:latin typeface="Arial" pitchFamily="34" charset="0"/>
                          <a:cs typeface="Arial" pitchFamily="34" charset="0"/>
                        </a:rPr>
                        <a:t>–</a:t>
                      </a:r>
                      <a:r>
                        <a:rPr kumimoji="0" lang="en-US" sz="1600" b="0" i="1" u="none" strike="noStrike" cap="none" normalizeH="0" baseline="0" dirty="0" smtClean="0">
                          <a:ln>
                            <a:noFill/>
                          </a:ln>
                          <a:solidFill>
                            <a:srgbClr val="000000"/>
                          </a:solidFill>
                          <a:effectLst/>
                          <a:latin typeface="Arial Unicode"/>
                          <a:cs typeface="Arial" pitchFamily="34" charset="0"/>
                        </a:rPr>
                        <a:t> Recovery Policies for Fault-tolerant Distributed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International Conference on Dependable Systems &amp; Networks (DSN 2004), Italy,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Z. Cai et. al., </a:t>
                      </a:r>
                      <a:r>
                        <a:rPr kumimoji="0" lang="en-US" sz="1600" b="0" i="1" u="none" strike="noStrike" cap="none" normalizeH="0" baseline="0" dirty="0" smtClean="0">
                          <a:ln>
                            <a:noFill/>
                          </a:ln>
                          <a:solidFill>
                            <a:srgbClr val="000000"/>
                          </a:solidFill>
                          <a:effectLst/>
                          <a:latin typeface="Arial Unicode"/>
                          <a:cs typeface="Arial" pitchFamily="34" charset="0"/>
                        </a:rPr>
                        <a:t>Utility-driven Proactive Management of Availability in Enterprise-scale Information Flows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ACM/IFIP/USENIX Middleware Conference (Middleware 2006), Melbourne, Australia, November 2006</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L. Froihofer et. al., </a:t>
                      </a:r>
                      <a:r>
                        <a:rPr kumimoji="0" lang="en-US" sz="1600" b="0" i="1" u="none" strike="noStrike" cap="none" normalizeH="0" baseline="0" dirty="0" smtClean="0">
                          <a:ln>
                            <a:noFill/>
                          </a:ln>
                          <a:solidFill>
                            <a:srgbClr val="000000"/>
                          </a:solidFill>
                          <a:effectLst/>
                          <a:latin typeface="Arial Unicode"/>
                          <a:cs typeface="Arial" pitchFamily="34" charset="0"/>
                        </a:rPr>
                        <a:t>Middleware Support for Adaptive Dependability</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ACM/IFIP/USENIX Middleware Conference (Middleware 2007), Newport Beach, CA, November 2007</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8"/>
          <p:cNvSpPr>
            <a:spLocks noGrp="1" noChangeArrowheads="1"/>
          </p:cNvSpPr>
          <p:nvPr>
            <p:ph type="sldNum" sz="quarter" idx="12"/>
          </p:nvPr>
        </p:nvSpPr>
        <p:spPr>
          <a:noFill/>
        </p:spPr>
        <p:txBody>
          <a:bodyPr/>
          <a:lstStyle/>
          <a:p>
            <a:fld id="{776F2C94-6332-4A9D-BA02-9252C6D11651}" type="slidenum">
              <a:rPr lang="en-US" smtClean="0"/>
              <a:pPr/>
              <a:t>6</a:t>
            </a:fld>
            <a:endParaRPr lang="en-US" smtClean="0"/>
          </a:p>
        </p:txBody>
      </p:sp>
      <p:sp>
        <p:nvSpPr>
          <p:cNvPr id="18435"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t>Case Study: ESA Mission Control System</a:t>
            </a:r>
          </a:p>
        </p:txBody>
      </p:sp>
      <p:sp>
        <p:nvSpPr>
          <p:cNvPr id="18" name="Text Box 2"/>
          <p:cNvSpPr txBox="1">
            <a:spLocks noChangeArrowheads="1"/>
          </p:cNvSpPr>
          <p:nvPr/>
        </p:nvSpPr>
        <p:spPr bwMode="auto">
          <a:xfrm>
            <a:off x="0" y="565150"/>
            <a:ext cx="5105400" cy="28321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Mission Control Systems are the central means for control &amp; observations of space missions</a:t>
            </a:r>
          </a:p>
          <a:p>
            <a:pPr marL="174625" indent="-174625" algn="l" eaLnBrk="0" hangingPunct="0">
              <a:spcBef>
                <a:spcPct val="30000"/>
              </a:spcBef>
              <a:buFontTx/>
              <a:buChar char="•"/>
              <a:defRPr/>
            </a:pPr>
            <a:r>
              <a:rPr lang="en-US" sz="2000" dirty="0">
                <a:latin typeface="+mn-lt"/>
              </a:rPr>
              <a:t>Simultaneous operations of multiple real-time applications</a:t>
            </a:r>
          </a:p>
          <a:p>
            <a:pPr marL="174625" indent="-174625" algn="l" eaLnBrk="0" hangingPunct="0">
              <a:spcBef>
                <a:spcPct val="30000"/>
              </a:spcBef>
              <a:buFontTx/>
              <a:buChar char="•"/>
              <a:defRPr/>
            </a:pPr>
            <a:r>
              <a:rPr lang="en-US" sz="2000" dirty="0">
                <a:latin typeface="+mn-lt"/>
              </a:rPr>
              <a:t>Stringent simultaneous QoS requirements</a:t>
            </a:r>
          </a:p>
          <a:p>
            <a:pPr marL="631825" lvl="1" indent="-174625" algn="l" eaLnBrk="0" hangingPunct="0">
              <a:spcBef>
                <a:spcPct val="30000"/>
              </a:spcBef>
              <a:buFontTx/>
              <a:buChar char="•"/>
              <a:defRPr/>
            </a:pPr>
            <a:r>
              <a:rPr lang="en-US" sz="2000" dirty="0">
                <a:latin typeface="+mn-lt"/>
              </a:rPr>
              <a:t>e.g., high availability &amp; satisfactory average response times</a:t>
            </a:r>
          </a:p>
        </p:txBody>
      </p:sp>
      <p:pic>
        <p:nvPicPr>
          <p:cNvPr id="18437" name="Picture 2" descr="C:\Users\jai\Desktop\ESA-MCS.jpg"/>
          <p:cNvPicPr>
            <a:picLocks noChangeAspect="1" noChangeArrowheads="1"/>
          </p:cNvPicPr>
          <p:nvPr/>
        </p:nvPicPr>
        <p:blipFill>
          <a:blip r:embed="rId3" cstate="print"/>
          <a:srcRect/>
          <a:stretch>
            <a:fillRect/>
          </a:stretch>
        </p:blipFill>
        <p:spPr bwMode="auto">
          <a:xfrm>
            <a:off x="4667250" y="3505200"/>
            <a:ext cx="4019550" cy="2495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8"/>
          <p:cNvSpPr>
            <a:spLocks noGrp="1" noChangeArrowheads="1"/>
          </p:cNvSpPr>
          <p:nvPr>
            <p:ph type="sldNum" sz="quarter" idx="12"/>
          </p:nvPr>
        </p:nvSpPr>
        <p:spPr>
          <a:noFill/>
        </p:spPr>
        <p:txBody>
          <a:bodyPr/>
          <a:lstStyle/>
          <a:p>
            <a:fld id="{7BA868F2-E7AD-4577-A47D-177FBFC0D218}" type="slidenum">
              <a:rPr lang="en-US" smtClean="0"/>
              <a:pPr/>
              <a:t>60</a:t>
            </a:fld>
            <a:endParaRPr lang="en-US" smtClean="0"/>
          </a:p>
        </p:txBody>
      </p:sp>
      <p:sp>
        <p:nvSpPr>
          <p:cNvPr id="55299" name="Rectangle 2"/>
          <p:cNvSpPr>
            <a:spLocks noGrp="1" noChangeArrowheads="1"/>
          </p:cNvSpPr>
          <p:nvPr>
            <p:ph type="title" idx="4294967295"/>
          </p:nvPr>
        </p:nvSpPr>
        <p:spPr/>
        <p:txBody>
          <a:bodyPr/>
          <a:lstStyle/>
          <a:p>
            <a:r>
              <a:rPr lang="en-US" smtClean="0"/>
              <a:t>Related Research</a:t>
            </a:r>
          </a:p>
        </p:txBody>
      </p:sp>
      <p:graphicFrame>
        <p:nvGraphicFramePr>
          <p:cNvPr id="15381" name="Group 21"/>
          <p:cNvGraphicFramePr>
            <a:graphicFrameLocks noGrp="1"/>
          </p:cNvGraphicFramePr>
          <p:nvPr>
            <p:ph idx="4294967295"/>
          </p:nvPr>
        </p:nvGraphicFramePr>
        <p:xfrm>
          <a:off x="128588" y="512763"/>
          <a:ext cx="8880475" cy="5851462"/>
        </p:xfrm>
        <a:graphic>
          <a:graphicData uri="http://schemas.openxmlformats.org/drawingml/2006/table">
            <a:tbl>
              <a:tblPr/>
              <a:tblGrid>
                <a:gridCol w="1547812"/>
                <a:gridCol w="73326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3447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CORBA-based Fault-tolerant Middleware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 Felber et. al., </a:t>
                      </a:r>
                      <a:r>
                        <a:rPr kumimoji="0" lang="en-US" sz="1600" b="0" i="1" u="none" strike="noStrike" cap="none" normalizeH="0" baseline="0" dirty="0" smtClean="0">
                          <a:ln>
                            <a:noFill/>
                          </a:ln>
                          <a:solidFill>
                            <a:srgbClr val="000000"/>
                          </a:solidFill>
                          <a:effectLst/>
                          <a:latin typeface="Arial Unicode"/>
                          <a:cs typeface="Arial" pitchFamily="34" charset="0"/>
                        </a:rPr>
                        <a:t>Experiences, Approaches, &amp; Challenges in Building Fault-tolerant CORBA Systems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on Computers, May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T. Bennani et. al., </a:t>
                      </a:r>
                      <a:r>
                        <a:rPr kumimoji="0" lang="en-US" sz="1600" b="0" i="1" u="none" strike="noStrike" cap="none" normalizeH="0" baseline="0" dirty="0" smtClean="0">
                          <a:ln>
                            <a:noFill/>
                          </a:ln>
                          <a:solidFill>
                            <a:srgbClr val="000000"/>
                          </a:solidFill>
                          <a:effectLst/>
                          <a:latin typeface="Arial Unicode"/>
                          <a:cs typeface="Arial" pitchFamily="34" charset="0"/>
                        </a:rPr>
                        <a:t>Implementing Simple Replication Protocols Using CORBA Portable Interceptors &amp; Java Serialization</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International Conference on Dependable Systems &amp; Networks (DSN 2004), Italy,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 Narasimhan et. al., </a:t>
                      </a:r>
                      <a:r>
                        <a:rPr kumimoji="0" lang="en-US" sz="1600" b="0" i="1" u="none" strike="noStrike" cap="none" normalizeH="0" baseline="0" dirty="0" smtClean="0">
                          <a:ln>
                            <a:noFill/>
                          </a:ln>
                          <a:solidFill>
                            <a:srgbClr val="000000"/>
                          </a:solidFill>
                          <a:effectLst/>
                          <a:latin typeface="Arial Unicode"/>
                          <a:cs typeface="Arial" pitchFamily="34" charset="0"/>
                        </a:rPr>
                        <a:t>MEAD: Support for Real-time Fault-tolerant CORBA</a:t>
                      </a:r>
                      <a:r>
                        <a:rPr kumimoji="0" lang="en-US" sz="1600" b="0" i="0" u="none" strike="noStrike" cap="none" normalizeH="0" baseline="0" dirty="0" smtClean="0">
                          <a:ln>
                            <a:noFill/>
                          </a:ln>
                          <a:solidFill>
                            <a:srgbClr val="000000"/>
                          </a:solidFill>
                          <a:effectLst/>
                          <a:latin typeface="Arial Unicode"/>
                          <a:cs typeface="Arial" pitchFamily="34" charset="0"/>
                        </a:rPr>
                        <a:t>, in Concurrency &amp; Computation: Practice &amp; Experience, 2005</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Adaptive Passive Replication Systems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S. Pertet et. al., </a:t>
                      </a:r>
                      <a:r>
                        <a:rPr kumimoji="0" lang="en-US" sz="1600" b="0" i="1" u="none" strike="noStrike" cap="none" normalizeH="0" baseline="0" dirty="0" smtClean="0">
                          <a:ln>
                            <a:noFill/>
                          </a:ln>
                          <a:solidFill>
                            <a:srgbClr val="000000"/>
                          </a:solidFill>
                          <a:effectLst/>
                          <a:latin typeface="Arial Unicode"/>
                          <a:cs typeface="Arial" pitchFamily="34" charset="0"/>
                        </a:rPr>
                        <a:t>Proactive Recovery in Distributed CORBA Applications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International Conference on Dependable Systems &amp; Networks (DSN 2004), Italy,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 Katsaros et. al., </a:t>
                      </a:r>
                      <a:r>
                        <a:rPr kumimoji="0" lang="en-US" sz="1600" b="0" i="1" u="none" strike="noStrike" cap="none" normalizeH="0" baseline="0" dirty="0" smtClean="0">
                          <a:ln>
                            <a:noFill/>
                          </a:ln>
                          <a:solidFill>
                            <a:srgbClr val="000000"/>
                          </a:solidFill>
                          <a:effectLst/>
                          <a:latin typeface="Arial Unicode"/>
                          <a:cs typeface="Arial" pitchFamily="34" charset="0"/>
                        </a:rPr>
                        <a:t>Optimal Object State Transfer </a:t>
                      </a:r>
                      <a:r>
                        <a:rPr kumimoji="0" lang="en-US" sz="1600" b="0" i="1" u="none" strike="noStrike" cap="none" normalizeH="0" baseline="0" dirty="0" smtClean="0">
                          <a:ln>
                            <a:noFill/>
                          </a:ln>
                          <a:solidFill>
                            <a:srgbClr val="000000"/>
                          </a:solidFill>
                          <a:effectLst/>
                          <a:latin typeface="Arial" pitchFamily="34" charset="0"/>
                          <a:cs typeface="Arial" pitchFamily="34" charset="0"/>
                        </a:rPr>
                        <a:t>–</a:t>
                      </a:r>
                      <a:r>
                        <a:rPr kumimoji="0" lang="en-US" sz="1600" b="0" i="1" u="none" strike="noStrike" cap="none" normalizeH="0" baseline="0" dirty="0" smtClean="0">
                          <a:ln>
                            <a:noFill/>
                          </a:ln>
                          <a:solidFill>
                            <a:srgbClr val="000000"/>
                          </a:solidFill>
                          <a:effectLst/>
                          <a:latin typeface="Arial Unicode"/>
                          <a:cs typeface="Arial" pitchFamily="34" charset="0"/>
                        </a:rPr>
                        <a:t> Recovery Policies for Fault-tolerant Distributed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International Conference on Dependable Systems &amp; Networks (DSN 2004), Italy, 2004</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Z. Cai et. al., </a:t>
                      </a:r>
                      <a:r>
                        <a:rPr kumimoji="0" lang="en-US" sz="1600" b="0" i="1" u="none" strike="noStrike" cap="none" normalizeH="0" baseline="0" dirty="0" smtClean="0">
                          <a:ln>
                            <a:noFill/>
                          </a:ln>
                          <a:solidFill>
                            <a:srgbClr val="000000"/>
                          </a:solidFill>
                          <a:effectLst/>
                          <a:latin typeface="Arial Unicode"/>
                          <a:cs typeface="Arial" pitchFamily="34" charset="0"/>
                        </a:rPr>
                        <a:t>Utility-driven Proactive Management of Availability in Enterprise-scale Information Flows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ACM/IFIP/USENIX Middleware Conference (Middleware 2006), Melbourne, Australia, November 2006</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L. Froihofer et. al., </a:t>
                      </a:r>
                      <a:r>
                        <a:rPr kumimoji="0" lang="en-US" sz="1600" b="0" i="1" u="none" strike="noStrike" cap="none" normalizeH="0" baseline="0" dirty="0" smtClean="0">
                          <a:ln>
                            <a:noFill/>
                          </a:ln>
                          <a:solidFill>
                            <a:srgbClr val="000000"/>
                          </a:solidFill>
                          <a:effectLst/>
                          <a:latin typeface="Arial Unicode"/>
                          <a:cs typeface="Arial" pitchFamily="34" charset="0"/>
                        </a:rPr>
                        <a:t>Middleware Support for Adaptive Dependability</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ACM/IFIP/USENIX Middleware Conference (Middleware 2007), Newport Beach, CA, November 2007</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7429" name="AutoShape 9"/>
          <p:cNvSpPr>
            <a:spLocks noChangeArrowheads="1"/>
          </p:cNvSpPr>
          <p:nvPr/>
        </p:nvSpPr>
        <p:spPr bwMode="auto">
          <a:xfrm>
            <a:off x="4267200" y="3048000"/>
            <a:ext cx="3886200" cy="838200"/>
          </a:xfrm>
          <a:prstGeom prst="wedgeRectCallout">
            <a:avLst>
              <a:gd name="adj1" fmla="val -76185"/>
              <a:gd name="adj2" fmla="val -58713"/>
            </a:avLst>
          </a:prstGeom>
          <a:solidFill>
            <a:srgbClr val="FFFF99"/>
          </a:solidFill>
          <a:ln w="38100" algn="ctr">
            <a:solidFill>
              <a:srgbClr val="888888"/>
            </a:solidFill>
            <a:miter lim="800000"/>
            <a:headEnd/>
            <a:tailEnd/>
          </a:ln>
        </p:spPr>
        <p:txBody>
          <a:bodyPr/>
          <a:lstStyle/>
          <a:p>
            <a:pPr defTabSz="850900"/>
            <a:r>
              <a:rPr lang="en-US"/>
              <a:t>Middleware building blocks for fault-tolerant systems</a:t>
            </a:r>
          </a:p>
        </p:txBody>
      </p:sp>
      <p:sp>
        <p:nvSpPr>
          <p:cNvPr id="17430" name="AutoShape 9"/>
          <p:cNvSpPr>
            <a:spLocks noChangeArrowheads="1"/>
          </p:cNvSpPr>
          <p:nvPr/>
        </p:nvSpPr>
        <p:spPr bwMode="auto">
          <a:xfrm>
            <a:off x="4419600" y="1828800"/>
            <a:ext cx="3886200" cy="838200"/>
          </a:xfrm>
          <a:prstGeom prst="wedgeRectCallout">
            <a:avLst>
              <a:gd name="adj1" fmla="val 60662"/>
              <a:gd name="adj2" fmla="val 141097"/>
            </a:avLst>
          </a:prstGeom>
          <a:solidFill>
            <a:srgbClr val="FFFF99"/>
          </a:solidFill>
          <a:ln w="38100" algn="ctr">
            <a:solidFill>
              <a:srgbClr val="888888"/>
            </a:solidFill>
            <a:miter lim="800000"/>
            <a:headEnd/>
            <a:tailEnd/>
          </a:ln>
        </p:spPr>
        <p:txBody>
          <a:bodyPr/>
          <a:lstStyle/>
          <a:p>
            <a:pPr defTabSz="850900"/>
            <a:r>
              <a:rPr lang="en-US"/>
              <a:t>Runtime adaptations to reduce failure recovery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42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9" grpId="0" animBg="1"/>
      <p:bldP spid="17429" grpId="1" animBg="1"/>
      <p:bldP spid="1743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Grp="1" noChangeArrowheads="1"/>
          </p:cNvSpPr>
          <p:nvPr>
            <p:ph type="sldNum" sz="quarter" idx="12"/>
          </p:nvPr>
        </p:nvSpPr>
        <p:spPr>
          <a:noFill/>
        </p:spPr>
        <p:txBody>
          <a:bodyPr/>
          <a:lstStyle/>
          <a:p>
            <a:fld id="{45CD5B30-3B50-4C8F-8329-3E7ACC99C340}" type="slidenum">
              <a:rPr lang="en-US" smtClean="0"/>
              <a:pPr/>
              <a:t>61</a:t>
            </a:fld>
            <a:endParaRPr lang="en-US" smtClean="0"/>
          </a:p>
        </p:txBody>
      </p:sp>
      <p:sp>
        <p:nvSpPr>
          <p:cNvPr id="56323" name="Rectangle 2"/>
          <p:cNvSpPr>
            <a:spLocks noGrp="1" noChangeArrowheads="1"/>
          </p:cNvSpPr>
          <p:nvPr>
            <p:ph type="title" idx="4294967295"/>
          </p:nvPr>
        </p:nvSpPr>
        <p:spPr/>
        <p:txBody>
          <a:bodyPr/>
          <a:lstStyle/>
          <a:p>
            <a:r>
              <a:rPr lang="en-US" smtClean="0"/>
              <a:t>Related Research</a:t>
            </a:r>
          </a:p>
        </p:txBody>
      </p:sp>
      <p:graphicFrame>
        <p:nvGraphicFramePr>
          <p:cNvPr id="16405" name="Group 21"/>
          <p:cNvGraphicFramePr>
            <a:graphicFrameLocks noGrp="1"/>
          </p:cNvGraphicFramePr>
          <p:nvPr>
            <p:ph idx="4294967295"/>
          </p:nvPr>
        </p:nvGraphicFramePr>
        <p:xfrm>
          <a:off x="128588" y="512763"/>
          <a:ext cx="8880475" cy="5927661"/>
        </p:xfrm>
        <a:graphic>
          <a:graphicData uri="http://schemas.openxmlformats.org/drawingml/2006/table">
            <a:tbl>
              <a:tblPr/>
              <a:tblGrid>
                <a:gridCol w="1547812"/>
                <a:gridCol w="73326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420937">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Real-time Fault-tolerance for Transient Failures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H. Aydin, </a:t>
                      </a:r>
                      <a:r>
                        <a:rPr kumimoji="0" lang="en-US" sz="1600" b="0" i="1" u="none" strike="noStrike" cap="none" normalizeH="0" baseline="0" dirty="0" smtClean="0">
                          <a:ln>
                            <a:noFill/>
                          </a:ln>
                          <a:solidFill>
                            <a:srgbClr val="000000"/>
                          </a:solidFill>
                          <a:effectLst/>
                          <a:latin typeface="Arial Unicode"/>
                          <a:cs typeface="Arial" pitchFamily="34" charset="0"/>
                        </a:rPr>
                        <a:t>Exact Fault-Sensitive Feasibility Analysis of Real-time Tasks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of Computers, 2007</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G. Lima et. al., </a:t>
                      </a:r>
                      <a:r>
                        <a:rPr kumimoji="0" lang="en-US" sz="1600" b="0" i="1" u="none" strike="noStrike" cap="none" normalizeH="0" baseline="0" dirty="0" smtClean="0">
                          <a:ln>
                            <a:noFill/>
                          </a:ln>
                          <a:solidFill>
                            <a:srgbClr val="000000"/>
                          </a:solidFill>
                          <a:effectLst/>
                          <a:latin typeface="Arial Unicode"/>
                          <a:cs typeface="Arial" pitchFamily="34" charset="0"/>
                        </a:rPr>
                        <a:t>An Optimal Fixed-Priority Assignment Algorithm For Supporting Fault-Tolerant Hard Real-Time Systems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on Computers, 2003</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Y. Zhang et. al., </a:t>
                      </a:r>
                      <a:r>
                        <a:rPr kumimoji="0" lang="en-US" sz="1600" b="0" i="1" u="none" strike="noStrike" cap="none" normalizeH="0" baseline="0" dirty="0" smtClean="0">
                          <a:ln>
                            <a:noFill/>
                          </a:ln>
                          <a:solidFill>
                            <a:srgbClr val="000000"/>
                          </a:solidFill>
                          <a:effectLst/>
                          <a:latin typeface="Arial Unicode"/>
                          <a:cs typeface="Arial" pitchFamily="34" charset="0"/>
                        </a:rPr>
                        <a:t>A Unified Approach For Fault Tolerance &amp; Dynamic Power Management in Fixed-Priority Real-Time Systems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on Computer-Aided Design of Integrated Circuits &amp; Systems, 2006</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Real-time Fault Tolerance for Permanent Failures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J. Chen et. al., </a:t>
                      </a:r>
                      <a:r>
                        <a:rPr kumimoji="0" lang="en-US" sz="1600" b="0" i="1" u="none" strike="noStrike" cap="none" normalizeH="0" baseline="0" dirty="0" smtClean="0">
                          <a:ln>
                            <a:noFill/>
                          </a:ln>
                          <a:solidFill>
                            <a:srgbClr val="000000"/>
                          </a:solidFill>
                          <a:effectLst/>
                          <a:latin typeface="Arial Unicode"/>
                          <a:cs typeface="Arial" pitchFamily="34" charset="0"/>
                        </a:rPr>
                        <a:t>Real-Time Task Replication For Fault-Tolerance in Identical Multiprocessor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Real-Time &amp; Embedded Technology &amp; Applications Symposium (IEEE RTAS), 2007</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 Emberson et. al., </a:t>
                      </a:r>
                      <a:r>
                        <a:rPr kumimoji="0" lang="en-US" sz="1600" b="0" i="1" u="none" strike="noStrike" cap="none" normalizeH="0" baseline="0" dirty="0" smtClean="0">
                          <a:ln>
                            <a:noFill/>
                          </a:ln>
                          <a:solidFill>
                            <a:srgbClr val="000000"/>
                          </a:solidFill>
                          <a:effectLst/>
                          <a:latin typeface="Arial Unicode"/>
                          <a:cs typeface="Arial" pitchFamily="34" charset="0"/>
                        </a:rPr>
                        <a:t>Extending a Task Allocation Algorithm for Graceful Degradation of Real-time Distributed Embedded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Real-time Systems Symposium (IEEE RTSS), 2008</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A. Girault et. al., </a:t>
                      </a:r>
                      <a:r>
                        <a:rPr kumimoji="0" lang="en-US" sz="1600" b="0" i="1" u="none" strike="noStrike" cap="none" normalizeH="0" baseline="0" dirty="0" smtClean="0">
                          <a:ln>
                            <a:noFill/>
                          </a:ln>
                          <a:solidFill>
                            <a:srgbClr val="000000"/>
                          </a:solidFill>
                          <a:effectLst/>
                          <a:latin typeface="Arial Unicode"/>
                          <a:cs typeface="Arial" pitchFamily="34" charset="0"/>
                        </a:rPr>
                        <a:t>An Algorithm for Automatically Obtaining Distributed &amp; Fault-Tolerant Static Schedules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International Conference on Dependable Systems &amp; Networks (IEEE DSN ), 2003</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S. Gopalakrishnan et. al., </a:t>
                      </a:r>
                      <a:r>
                        <a:rPr kumimoji="0" lang="en-US" sz="1600" b="0" i="1" u="none" strike="noStrike" cap="none" normalizeH="0" baseline="0" dirty="0" smtClean="0">
                          <a:ln>
                            <a:noFill/>
                          </a:ln>
                          <a:solidFill>
                            <a:srgbClr val="000000"/>
                          </a:solidFill>
                          <a:effectLst/>
                          <a:latin typeface="Arial Unicode"/>
                          <a:cs typeface="Arial" pitchFamily="34" charset="0"/>
                        </a:rPr>
                        <a:t>Task Partitioning with Replication Upon Heterogeneous Multiprocessor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Real-Time &amp; Embedded Technology &amp; Applications Symposium (IEEE RTAS), 2006</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8"/>
          <p:cNvSpPr>
            <a:spLocks noGrp="1" noChangeArrowheads="1"/>
          </p:cNvSpPr>
          <p:nvPr>
            <p:ph type="sldNum" sz="quarter" idx="12"/>
          </p:nvPr>
        </p:nvSpPr>
        <p:spPr>
          <a:noFill/>
        </p:spPr>
        <p:txBody>
          <a:bodyPr/>
          <a:lstStyle/>
          <a:p>
            <a:fld id="{45CD5B30-3B50-4C8F-8329-3E7ACC99C340}" type="slidenum">
              <a:rPr lang="en-US" smtClean="0"/>
              <a:pPr/>
              <a:t>62</a:t>
            </a:fld>
            <a:endParaRPr lang="en-US" smtClean="0"/>
          </a:p>
        </p:txBody>
      </p:sp>
      <p:sp>
        <p:nvSpPr>
          <p:cNvPr id="56323" name="Rectangle 2"/>
          <p:cNvSpPr>
            <a:spLocks noGrp="1" noChangeArrowheads="1"/>
          </p:cNvSpPr>
          <p:nvPr>
            <p:ph type="title" idx="4294967295"/>
          </p:nvPr>
        </p:nvSpPr>
        <p:spPr/>
        <p:txBody>
          <a:bodyPr/>
          <a:lstStyle/>
          <a:p>
            <a:r>
              <a:rPr lang="en-US" smtClean="0"/>
              <a:t>Related Research</a:t>
            </a:r>
          </a:p>
        </p:txBody>
      </p:sp>
      <p:graphicFrame>
        <p:nvGraphicFramePr>
          <p:cNvPr id="16405" name="Group 21"/>
          <p:cNvGraphicFramePr>
            <a:graphicFrameLocks noGrp="1"/>
          </p:cNvGraphicFramePr>
          <p:nvPr>
            <p:ph idx="4294967295"/>
          </p:nvPr>
        </p:nvGraphicFramePr>
        <p:xfrm>
          <a:off x="128588" y="512763"/>
          <a:ext cx="8880475" cy="5927661"/>
        </p:xfrm>
        <a:graphic>
          <a:graphicData uri="http://schemas.openxmlformats.org/drawingml/2006/table">
            <a:tbl>
              <a:tblPr/>
              <a:tblGrid>
                <a:gridCol w="1547812"/>
                <a:gridCol w="73326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420937">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Real-time Fault-tolerance for Transient Failures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H. Aydin, </a:t>
                      </a:r>
                      <a:r>
                        <a:rPr kumimoji="0" lang="en-US" sz="1600" b="0" i="1" u="none" strike="noStrike" cap="none" normalizeH="0" baseline="0" dirty="0" smtClean="0">
                          <a:ln>
                            <a:noFill/>
                          </a:ln>
                          <a:solidFill>
                            <a:srgbClr val="000000"/>
                          </a:solidFill>
                          <a:effectLst/>
                          <a:latin typeface="Arial Unicode"/>
                          <a:cs typeface="Arial" pitchFamily="34" charset="0"/>
                        </a:rPr>
                        <a:t>Exact Fault-Sensitive Feasibility Analysis of Real-time Tasks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of Computers, 2007</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G. Lima et. al., </a:t>
                      </a:r>
                      <a:r>
                        <a:rPr kumimoji="0" lang="en-US" sz="1600" b="0" i="1" u="none" strike="noStrike" cap="none" normalizeH="0" baseline="0" dirty="0" smtClean="0">
                          <a:ln>
                            <a:noFill/>
                          </a:ln>
                          <a:solidFill>
                            <a:srgbClr val="000000"/>
                          </a:solidFill>
                          <a:effectLst/>
                          <a:latin typeface="Arial Unicode"/>
                          <a:cs typeface="Arial" pitchFamily="34" charset="0"/>
                        </a:rPr>
                        <a:t>An Optimal Fixed-Priority Assignment Algorithm For Supporting Fault-Tolerant Hard Real-Time Systems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on Computers, 2003</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Y. Zhang et. al., </a:t>
                      </a:r>
                      <a:r>
                        <a:rPr kumimoji="0" lang="en-US" sz="1600" b="0" i="1" u="none" strike="noStrike" cap="none" normalizeH="0" baseline="0" dirty="0" smtClean="0">
                          <a:ln>
                            <a:noFill/>
                          </a:ln>
                          <a:solidFill>
                            <a:srgbClr val="000000"/>
                          </a:solidFill>
                          <a:effectLst/>
                          <a:latin typeface="Arial Unicode"/>
                          <a:cs typeface="Arial" pitchFamily="34" charset="0"/>
                        </a:rPr>
                        <a:t>A Unified Approach For Fault Tolerance &amp; Dynamic Power Management in Fixed-Priority Real-Time Systems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on Computer-Aided Design of Integrated Circuits &amp; Systems, 2006</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Real-time Fault Tolerance for Permanent Failures</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J. Chen et. al., </a:t>
                      </a:r>
                      <a:r>
                        <a:rPr kumimoji="0" lang="en-US" sz="1600" b="0" i="1" u="none" strike="noStrike" cap="none" normalizeH="0" baseline="0" dirty="0" smtClean="0">
                          <a:ln>
                            <a:noFill/>
                          </a:ln>
                          <a:solidFill>
                            <a:srgbClr val="000000"/>
                          </a:solidFill>
                          <a:effectLst/>
                          <a:latin typeface="Arial Unicode"/>
                          <a:cs typeface="Arial" pitchFamily="34" charset="0"/>
                        </a:rPr>
                        <a:t>Real-Time Task Replication For Fault-Tolerance in Identical Multiprocessor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Real-Time &amp; Embedded Technology &amp; Applications Symposium (IEEE RTAS), 2007</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 Emberson et. al., </a:t>
                      </a:r>
                      <a:r>
                        <a:rPr kumimoji="0" lang="en-US" sz="1600" b="0" i="1" u="none" strike="noStrike" cap="none" normalizeH="0" baseline="0" dirty="0" smtClean="0">
                          <a:ln>
                            <a:noFill/>
                          </a:ln>
                          <a:solidFill>
                            <a:srgbClr val="000000"/>
                          </a:solidFill>
                          <a:effectLst/>
                          <a:latin typeface="Arial Unicode"/>
                          <a:cs typeface="Arial" pitchFamily="34" charset="0"/>
                        </a:rPr>
                        <a:t>Extending a Task Allocation Algorithm for Graceful Degradation of Real-time Distributed Embedded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Real-time Systems Symposium (IEEE RTSS), 2008</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A. Girault et. al., </a:t>
                      </a:r>
                      <a:r>
                        <a:rPr kumimoji="0" lang="en-US" sz="1600" b="0" i="1" u="none" strike="noStrike" cap="none" normalizeH="0" baseline="0" dirty="0" smtClean="0">
                          <a:ln>
                            <a:noFill/>
                          </a:ln>
                          <a:solidFill>
                            <a:srgbClr val="000000"/>
                          </a:solidFill>
                          <a:effectLst/>
                          <a:latin typeface="Arial Unicode"/>
                          <a:cs typeface="Arial" pitchFamily="34" charset="0"/>
                        </a:rPr>
                        <a:t>An Algorithm for Automatically Obtaining Distributed &amp; Fault-Tolerant Static Schedules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International Conference on Dependable Systems &amp; Networks (IEEE DSN ), 2003</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S. Gopalakrishnan et. al., </a:t>
                      </a:r>
                      <a:r>
                        <a:rPr kumimoji="0" lang="en-US" sz="1600" b="0" i="1" u="none" strike="noStrike" cap="none" normalizeH="0" baseline="0" dirty="0" smtClean="0">
                          <a:ln>
                            <a:noFill/>
                          </a:ln>
                          <a:solidFill>
                            <a:srgbClr val="000000"/>
                          </a:solidFill>
                          <a:effectLst/>
                          <a:latin typeface="Arial Unicode"/>
                          <a:cs typeface="Arial" pitchFamily="34" charset="0"/>
                        </a:rPr>
                        <a:t>Task Partitioning with Replication Upon Heterogeneous Multiprocessor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Real-Time &amp; Embedded Technology &amp; Applications Symposium (IEEE RTAS), 2006</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8452" name="AutoShape 9"/>
          <p:cNvSpPr>
            <a:spLocks noChangeArrowheads="1"/>
          </p:cNvSpPr>
          <p:nvPr/>
        </p:nvSpPr>
        <p:spPr bwMode="auto">
          <a:xfrm>
            <a:off x="4572000" y="3505200"/>
            <a:ext cx="4038600" cy="838200"/>
          </a:xfrm>
          <a:prstGeom prst="wedgeRectCallout">
            <a:avLst>
              <a:gd name="adj1" fmla="val -44894"/>
              <a:gd name="adj2" fmla="val -108782"/>
            </a:avLst>
          </a:prstGeom>
          <a:solidFill>
            <a:srgbClr val="FFFF99"/>
          </a:solidFill>
          <a:ln w="38100" algn="ctr">
            <a:solidFill>
              <a:srgbClr val="888888"/>
            </a:solidFill>
            <a:miter lim="800000"/>
            <a:headEnd/>
            <a:tailEnd/>
          </a:ln>
        </p:spPr>
        <p:txBody>
          <a:bodyPr/>
          <a:lstStyle/>
          <a:p>
            <a:pPr defTabSz="850900"/>
            <a:r>
              <a:rPr lang="en-US"/>
              <a:t>Static allocation algorithms that deal with transient failures</a:t>
            </a:r>
          </a:p>
        </p:txBody>
      </p:sp>
      <p:sp>
        <p:nvSpPr>
          <p:cNvPr id="18453" name="AutoShape 9"/>
          <p:cNvSpPr>
            <a:spLocks noChangeArrowheads="1"/>
          </p:cNvSpPr>
          <p:nvPr/>
        </p:nvSpPr>
        <p:spPr bwMode="auto">
          <a:xfrm>
            <a:off x="457200" y="1524000"/>
            <a:ext cx="4343400" cy="457200"/>
          </a:xfrm>
          <a:prstGeom prst="wedgeRectCallout">
            <a:avLst>
              <a:gd name="adj1" fmla="val 26435"/>
              <a:gd name="adj2" fmla="val 373148"/>
            </a:avLst>
          </a:prstGeom>
          <a:solidFill>
            <a:srgbClr val="FFFF99"/>
          </a:solidFill>
          <a:ln w="38100" algn="ctr">
            <a:solidFill>
              <a:srgbClr val="888888"/>
            </a:solidFill>
            <a:miter lim="800000"/>
            <a:headEnd/>
            <a:tailEnd/>
          </a:ln>
        </p:spPr>
        <p:txBody>
          <a:bodyPr/>
          <a:lstStyle/>
          <a:p>
            <a:pPr defTabSz="850900"/>
            <a:r>
              <a:rPr lang="en-US"/>
              <a:t>Used active replication schemes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45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 grpId="0" animBg="1"/>
      <p:bldP spid="1845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sldNum" sz="quarter" idx="12"/>
          </p:nvPr>
        </p:nvSpPr>
        <p:spPr>
          <a:noFill/>
        </p:spPr>
        <p:txBody>
          <a:bodyPr/>
          <a:lstStyle/>
          <a:p>
            <a:fld id="{1006BB7F-2B9E-46A3-9026-81596EA34BF0}" type="slidenum">
              <a:rPr lang="en-US" smtClean="0"/>
              <a:pPr/>
              <a:t>63</a:t>
            </a:fld>
            <a:endParaRPr lang="en-US" smtClean="0"/>
          </a:p>
        </p:txBody>
      </p:sp>
      <p:sp>
        <p:nvSpPr>
          <p:cNvPr id="57347" name="Rectangle 2"/>
          <p:cNvSpPr>
            <a:spLocks noGrp="1" noChangeArrowheads="1"/>
          </p:cNvSpPr>
          <p:nvPr>
            <p:ph type="title" idx="4294967295"/>
          </p:nvPr>
        </p:nvSpPr>
        <p:spPr/>
        <p:txBody>
          <a:bodyPr/>
          <a:lstStyle/>
          <a:p>
            <a:r>
              <a:rPr lang="en-US" smtClean="0"/>
              <a:t>Related Research</a:t>
            </a:r>
          </a:p>
        </p:txBody>
      </p:sp>
      <p:graphicFrame>
        <p:nvGraphicFramePr>
          <p:cNvPr id="16405" name="Group 21"/>
          <p:cNvGraphicFramePr>
            <a:graphicFrameLocks noGrp="1"/>
          </p:cNvGraphicFramePr>
          <p:nvPr>
            <p:ph idx="4294967295"/>
          </p:nvPr>
        </p:nvGraphicFramePr>
        <p:xfrm>
          <a:off x="128588" y="512763"/>
          <a:ext cx="8880475" cy="3019044"/>
        </p:xfrm>
        <a:graphic>
          <a:graphicData uri="http://schemas.openxmlformats.org/drawingml/2006/table">
            <a:tbl>
              <a:tblPr/>
              <a:tblGrid>
                <a:gridCol w="1547812"/>
                <a:gridCol w="73326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420937">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Passive Replication Based Real-time Fault-Tolerant Task Allocation Algorithms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R. Al-Omari et. al., </a:t>
                      </a:r>
                      <a:r>
                        <a:rPr kumimoji="0" lang="en-US" sz="1600" b="0" i="1" u="none" strike="noStrike" cap="none" normalizeH="0" baseline="0" dirty="0" smtClean="0">
                          <a:ln>
                            <a:noFill/>
                          </a:ln>
                          <a:solidFill>
                            <a:srgbClr val="000000"/>
                          </a:solidFill>
                          <a:effectLst/>
                          <a:latin typeface="Arial Unicode"/>
                          <a:cs typeface="Arial" pitchFamily="34" charset="0"/>
                        </a:rPr>
                        <a:t>An Adaptive Scheme for Fault-Tolerant Scheduling of Soft Real-time Tasks in Multiprocessor Systems </a:t>
                      </a:r>
                      <a:r>
                        <a:rPr kumimoji="0" lang="en-US" sz="1600" b="0" i="0" u="none" strike="noStrike" cap="none" normalizeH="0" baseline="0" dirty="0" smtClean="0">
                          <a:ln>
                            <a:noFill/>
                          </a:ln>
                          <a:solidFill>
                            <a:srgbClr val="000000"/>
                          </a:solidFill>
                          <a:effectLst/>
                          <a:latin typeface="Arial Unicode"/>
                          <a:cs typeface="Arial" pitchFamily="34" charset="0"/>
                        </a:rPr>
                        <a:t>, In Journal of Parallel &amp; Distributed Computing, 2005</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W. Sun et. al., </a:t>
                      </a:r>
                      <a:r>
                        <a:rPr kumimoji="0" lang="en-US" sz="1600" b="0" i="1" u="none" strike="noStrike" cap="none" normalizeH="0" baseline="0" dirty="0" smtClean="0">
                          <a:ln>
                            <a:noFill/>
                          </a:ln>
                          <a:solidFill>
                            <a:srgbClr val="000000"/>
                          </a:solidFill>
                          <a:effectLst/>
                          <a:latin typeface="Arial Unicode"/>
                          <a:cs typeface="Arial" pitchFamily="34" charset="0"/>
                        </a:rPr>
                        <a:t>Hybrid Overloading &amp; Stochastic Analysis for Redundant Real-time Multiprocessor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Symposium on Reliable Distributed Systems (IEEE SRDS), 2007</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Q. Zheng et. al., </a:t>
                      </a:r>
                      <a:r>
                        <a:rPr kumimoji="0" lang="en-US" sz="1600" b="0" i="1" u="none" strike="noStrike" cap="none" normalizeH="0" baseline="0" dirty="0" smtClean="0">
                          <a:ln>
                            <a:noFill/>
                          </a:ln>
                          <a:solidFill>
                            <a:srgbClr val="000000"/>
                          </a:solidFill>
                          <a:effectLst/>
                          <a:latin typeface="Arial Unicode"/>
                          <a:cs typeface="Arial" pitchFamily="34" charset="0"/>
                        </a:rPr>
                        <a:t>On the Design of Fault-Tolerant Scheduling Strategies Using Primary-Backup Approach for Computational Grids with Low Replication Costs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on Computers, 2009</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8"/>
          <p:cNvSpPr>
            <a:spLocks noGrp="1" noChangeArrowheads="1"/>
          </p:cNvSpPr>
          <p:nvPr>
            <p:ph type="sldNum" sz="quarter" idx="12"/>
          </p:nvPr>
        </p:nvSpPr>
        <p:spPr>
          <a:noFill/>
        </p:spPr>
        <p:txBody>
          <a:bodyPr/>
          <a:lstStyle/>
          <a:p>
            <a:fld id="{1006BB7F-2B9E-46A3-9026-81596EA34BF0}" type="slidenum">
              <a:rPr lang="en-US" smtClean="0"/>
              <a:pPr/>
              <a:t>64</a:t>
            </a:fld>
            <a:endParaRPr lang="en-US" smtClean="0"/>
          </a:p>
        </p:txBody>
      </p:sp>
      <p:sp>
        <p:nvSpPr>
          <p:cNvPr id="57347" name="Rectangle 2"/>
          <p:cNvSpPr>
            <a:spLocks noGrp="1" noChangeArrowheads="1"/>
          </p:cNvSpPr>
          <p:nvPr>
            <p:ph type="title" idx="4294967295"/>
          </p:nvPr>
        </p:nvSpPr>
        <p:spPr/>
        <p:txBody>
          <a:bodyPr/>
          <a:lstStyle/>
          <a:p>
            <a:r>
              <a:rPr lang="en-US" smtClean="0"/>
              <a:t>Related Research</a:t>
            </a:r>
          </a:p>
        </p:txBody>
      </p:sp>
      <p:graphicFrame>
        <p:nvGraphicFramePr>
          <p:cNvPr id="16405" name="Group 21"/>
          <p:cNvGraphicFramePr>
            <a:graphicFrameLocks noGrp="1"/>
          </p:cNvGraphicFramePr>
          <p:nvPr>
            <p:ph idx="4294967295"/>
          </p:nvPr>
        </p:nvGraphicFramePr>
        <p:xfrm>
          <a:off x="128588" y="512763"/>
          <a:ext cx="8880475" cy="3019044"/>
        </p:xfrm>
        <a:graphic>
          <a:graphicData uri="http://schemas.openxmlformats.org/drawingml/2006/table">
            <a:tbl>
              <a:tblPr/>
              <a:tblGrid>
                <a:gridCol w="1547812"/>
                <a:gridCol w="73326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420937">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Passive Replication Based Real-time Fault-Tolerant Task Allocation Algorithms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R. Al-Omari et. al., </a:t>
                      </a:r>
                      <a:r>
                        <a:rPr kumimoji="0" lang="en-US" sz="1600" b="0" i="1" u="none" strike="noStrike" cap="none" normalizeH="0" baseline="0" dirty="0" smtClean="0">
                          <a:ln>
                            <a:noFill/>
                          </a:ln>
                          <a:solidFill>
                            <a:srgbClr val="000000"/>
                          </a:solidFill>
                          <a:effectLst/>
                          <a:latin typeface="Arial Unicode"/>
                          <a:cs typeface="Arial" pitchFamily="34" charset="0"/>
                        </a:rPr>
                        <a:t>An Adaptive Scheme for Fault-Tolerant Scheduling of Soft Real-time Tasks in Multiprocessor Systems </a:t>
                      </a:r>
                      <a:r>
                        <a:rPr kumimoji="0" lang="en-US" sz="1600" b="0" i="0" u="none" strike="noStrike" cap="none" normalizeH="0" baseline="0" dirty="0" smtClean="0">
                          <a:ln>
                            <a:noFill/>
                          </a:ln>
                          <a:solidFill>
                            <a:srgbClr val="000000"/>
                          </a:solidFill>
                          <a:effectLst/>
                          <a:latin typeface="Arial Unicode"/>
                          <a:cs typeface="Arial" pitchFamily="34" charset="0"/>
                        </a:rPr>
                        <a:t>, In Journal of Parallel &amp; Distributed Computing, 2005</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W. Sun et. al., </a:t>
                      </a:r>
                      <a:r>
                        <a:rPr kumimoji="0" lang="en-US" sz="1600" b="0" i="1" u="none" strike="noStrike" cap="none" normalizeH="0" baseline="0" dirty="0" smtClean="0">
                          <a:ln>
                            <a:noFill/>
                          </a:ln>
                          <a:solidFill>
                            <a:srgbClr val="000000"/>
                          </a:solidFill>
                          <a:effectLst/>
                          <a:latin typeface="Arial Unicode"/>
                          <a:cs typeface="Arial" pitchFamily="34" charset="0"/>
                        </a:rPr>
                        <a:t>Hybrid Overloading &amp; Stochastic Analysis for Redundant Real-time Multiprocessor Systems</a:t>
                      </a:r>
                      <a:r>
                        <a:rPr kumimoji="0" lang="en-US" sz="1600" b="0" i="0" u="none" strike="noStrike" cap="none" normalizeH="0" baseline="0" dirty="0" smtClean="0">
                          <a:ln>
                            <a:noFill/>
                          </a:ln>
                          <a:solidFill>
                            <a:srgbClr val="000000"/>
                          </a:solidFill>
                          <a:effectLst/>
                          <a:latin typeface="Arial Unicode"/>
                          <a:cs typeface="Arial" pitchFamily="34" charset="0"/>
                        </a:rPr>
                        <a:t>, In Proceedings of the IEEE Symposium on Reliable Distributed Systems (IEEE SRDS), 2007</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0" i="0" u="none" strike="noStrike" cap="none" normalizeH="0" baseline="0" dirty="0" smtClean="0">
                          <a:ln>
                            <a:noFill/>
                          </a:ln>
                          <a:solidFill>
                            <a:srgbClr val="000000"/>
                          </a:solidFill>
                          <a:effectLst/>
                          <a:latin typeface="Arial Unicode"/>
                          <a:cs typeface="Arial" pitchFamily="34" charset="0"/>
                        </a:rPr>
                        <a:t>Q. Zheng et. al., </a:t>
                      </a:r>
                      <a:r>
                        <a:rPr kumimoji="0" lang="en-US" sz="1600" b="0" i="1" u="none" strike="noStrike" cap="none" normalizeH="0" baseline="0" dirty="0" smtClean="0">
                          <a:ln>
                            <a:noFill/>
                          </a:ln>
                          <a:solidFill>
                            <a:srgbClr val="000000"/>
                          </a:solidFill>
                          <a:effectLst/>
                          <a:latin typeface="Arial Unicode"/>
                          <a:cs typeface="Arial" pitchFamily="34" charset="0"/>
                        </a:rPr>
                        <a:t>On the Design of Fault-Tolerant Scheduling Strategies Using Primary-Backup Approach for Computational Grids with Low Replication Costs</a:t>
                      </a:r>
                      <a:r>
                        <a:rPr kumimoji="0" lang="en-US" sz="1600" b="0" i="0" u="none" strike="noStrike" cap="none" normalizeH="0" baseline="0" dirty="0" smtClean="0">
                          <a:ln>
                            <a:noFill/>
                          </a:ln>
                          <a:solidFill>
                            <a:srgbClr val="000000"/>
                          </a:solidFill>
                          <a:effectLst/>
                          <a:latin typeface="Arial Unicode"/>
                          <a:cs typeface="Arial" pitchFamily="34" charset="0"/>
                        </a:rPr>
                        <a:t>, in IEEE Transactions on Computers, 2009</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
        <p:nvSpPr>
          <p:cNvPr id="57359" name="AutoShape 9"/>
          <p:cNvSpPr>
            <a:spLocks noChangeArrowheads="1"/>
          </p:cNvSpPr>
          <p:nvPr/>
        </p:nvSpPr>
        <p:spPr bwMode="auto">
          <a:xfrm>
            <a:off x="3505200" y="3810000"/>
            <a:ext cx="3810000" cy="762000"/>
          </a:xfrm>
          <a:prstGeom prst="wedgeRectCallout">
            <a:avLst>
              <a:gd name="adj1" fmla="val -49370"/>
              <a:gd name="adj2" fmla="val -89120"/>
            </a:avLst>
          </a:prstGeom>
          <a:solidFill>
            <a:srgbClr val="FFFF99"/>
          </a:solidFill>
          <a:ln w="38100" algn="ctr">
            <a:solidFill>
              <a:srgbClr val="888888"/>
            </a:solidFill>
            <a:miter lim="800000"/>
            <a:headEnd/>
            <a:tailEnd/>
          </a:ln>
        </p:spPr>
        <p:txBody>
          <a:bodyPr/>
          <a:lstStyle/>
          <a:p>
            <a:pPr defTabSz="850900"/>
            <a:r>
              <a:rPr lang="en-US"/>
              <a:t>All these algorithms deal with dynamic scheduling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8"/>
          <p:cNvSpPr>
            <a:spLocks noGrp="1" noChangeArrowheads="1"/>
          </p:cNvSpPr>
          <p:nvPr>
            <p:ph type="sldNum" sz="quarter" idx="12"/>
          </p:nvPr>
        </p:nvSpPr>
        <p:spPr>
          <a:noFill/>
        </p:spPr>
        <p:txBody>
          <a:bodyPr/>
          <a:lstStyle/>
          <a:p>
            <a:fld id="{BCD25103-1C1E-4213-AFC9-322C84185F74}" type="slidenum">
              <a:rPr lang="en-US" smtClean="0"/>
              <a:pPr/>
              <a:t>65</a:t>
            </a:fld>
            <a:endParaRPr lang="en-US" smtClean="0"/>
          </a:p>
        </p:txBody>
      </p:sp>
      <p:sp>
        <p:nvSpPr>
          <p:cNvPr id="25603" name="Text Box 2"/>
          <p:cNvSpPr txBox="1">
            <a:spLocks noChangeArrowheads="1"/>
          </p:cNvSpPr>
          <p:nvPr/>
        </p:nvSpPr>
        <p:spPr bwMode="auto">
          <a:xfrm>
            <a:off x="0" y="565150"/>
            <a:ext cx="4572000" cy="309245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ts val="600"/>
              </a:spcBef>
              <a:buFontTx/>
              <a:buChar char="•"/>
              <a:defRPr/>
            </a:pPr>
            <a:r>
              <a:rPr lang="en-US" sz="2000" dirty="0"/>
              <a:t>Existing passive replication middleware solutions are not resource-aware</a:t>
            </a:r>
          </a:p>
          <a:p>
            <a:pPr marL="401638" lvl="1" indent="-173038" algn="l" eaLnBrk="0" hangingPunct="0">
              <a:spcBef>
                <a:spcPts val="600"/>
              </a:spcBef>
              <a:buFontTx/>
              <a:buChar char="•"/>
              <a:defRPr/>
            </a:pPr>
            <a:r>
              <a:rPr lang="en-US" sz="2000" dirty="0"/>
              <a:t>provide mechanisms – but no intuition on how to use them to obtain the required solution</a:t>
            </a:r>
          </a:p>
          <a:p>
            <a:pPr marL="401638" lvl="1" indent="-173038" algn="l" eaLnBrk="0" hangingPunct="0">
              <a:spcBef>
                <a:spcPts val="600"/>
              </a:spcBef>
              <a:buFontTx/>
              <a:buChar char="•"/>
              <a:defRPr/>
            </a:pPr>
            <a:r>
              <a:rPr lang="en-US" sz="2000" dirty="0"/>
              <a:t>timeliness assurances might get affected as failures occur</a:t>
            </a:r>
          </a:p>
          <a:p>
            <a:pPr marL="630238" lvl="1" indent="-173038" algn="l" eaLnBrk="0" hangingPunct="0">
              <a:spcBef>
                <a:spcPts val="600"/>
              </a:spcBef>
              <a:buFontTx/>
              <a:buChar char="•"/>
              <a:defRPr/>
            </a:pPr>
            <a:endParaRPr lang="en-US" sz="2000" dirty="0"/>
          </a:p>
        </p:txBody>
      </p:sp>
      <p:sp>
        <p:nvSpPr>
          <p:cNvPr id="58372" name="Rectangle 3"/>
          <p:cNvSpPr>
            <a:spLocks noGrp="1" noChangeArrowheads="1"/>
          </p:cNvSpPr>
          <p:nvPr>
            <p:ph type="title" idx="4294967295"/>
          </p:nvPr>
        </p:nvSpPr>
        <p:spPr>
          <a:xfrm>
            <a:off x="0" y="-34925"/>
            <a:ext cx="9144000" cy="554038"/>
          </a:xfrm>
          <a:noFill/>
        </p:spPr>
        <p:txBody>
          <a:bodyPr/>
          <a:lstStyle/>
          <a:p>
            <a:pPr eaLnBrk="1" hangingPunct="1">
              <a:lnSpc>
                <a:spcPct val="85000"/>
              </a:lnSpc>
            </a:pPr>
            <a:r>
              <a:rPr lang="en-US" dirty="0" smtClean="0"/>
              <a:t>D&amp;C: What is Missing for DRE Systems?</a:t>
            </a:r>
          </a:p>
        </p:txBody>
      </p:sp>
      <p:pic>
        <p:nvPicPr>
          <p:cNvPr id="58373" name="Picture 6" descr="primary-backup"/>
          <p:cNvPicPr>
            <a:picLocks noChangeAspect="1" noChangeArrowheads="1"/>
          </p:cNvPicPr>
          <p:nvPr/>
        </p:nvPicPr>
        <p:blipFill>
          <a:blip r:embed="rId3" cstate="print"/>
          <a:srcRect/>
          <a:stretch>
            <a:fillRect/>
          </a:stretch>
        </p:blipFill>
        <p:spPr bwMode="auto">
          <a:xfrm>
            <a:off x="4343400" y="609600"/>
            <a:ext cx="4775200" cy="2743200"/>
          </a:xfrm>
          <a:prstGeom prst="rect">
            <a:avLst/>
          </a:prstGeom>
          <a:noFill/>
          <a:ln w="9525">
            <a:noFill/>
            <a:miter lim="800000"/>
            <a:headEnd/>
            <a:tailEnd/>
          </a:ln>
        </p:spPr>
      </p:pic>
      <p:sp>
        <p:nvSpPr>
          <p:cNvPr id="90121" name="Rectangle 9"/>
          <p:cNvSpPr>
            <a:spLocks noChangeArrowheads="1"/>
          </p:cNvSpPr>
          <p:nvPr/>
        </p:nvSpPr>
        <p:spPr bwMode="auto">
          <a:xfrm>
            <a:off x="0" y="3276600"/>
            <a:ext cx="9144000" cy="3352800"/>
          </a:xfrm>
          <a:prstGeom prst="rect">
            <a:avLst/>
          </a:prstGeom>
          <a:noFill/>
          <a:ln w="9525">
            <a:noFill/>
            <a:miter lim="800000"/>
            <a:headEnd/>
            <a:tailEnd/>
          </a:ln>
        </p:spPr>
        <p:txBody>
          <a:bodyPr/>
          <a:lstStyle/>
          <a:p>
            <a:pPr marL="160338" indent="-160338" algn="l" defTabSz="850900" eaLnBrk="0" hangingPunct="0">
              <a:spcBef>
                <a:spcPts val="600"/>
              </a:spcBef>
              <a:buClr>
                <a:schemeClr val="tx1"/>
              </a:buClr>
              <a:buFontTx/>
              <a:buChar char="•"/>
            </a:pPr>
            <a:r>
              <a:rPr lang="en-US" sz="2000"/>
              <a:t>Existing real-time fault-tolerant task                                                                        allocation algorithms are not appropriate for closed DRE systems</a:t>
            </a:r>
          </a:p>
          <a:p>
            <a:pPr marL="425450" lvl="1" indent="-158750" algn="l" defTabSz="850900" eaLnBrk="0" hangingPunct="0">
              <a:spcBef>
                <a:spcPts val="600"/>
              </a:spcBef>
              <a:buClr>
                <a:schemeClr val="tx1"/>
              </a:buClr>
              <a:buFontTx/>
              <a:buChar char="•"/>
            </a:pPr>
            <a:r>
              <a:rPr lang="en-US" sz="2000"/>
              <a:t>they deal with active replication which is not ideal for resource-constrained systems</a:t>
            </a:r>
          </a:p>
          <a:p>
            <a:pPr marL="425450" lvl="1" indent="-158750" algn="l" defTabSz="850900" eaLnBrk="0" hangingPunct="0">
              <a:spcBef>
                <a:spcPts val="600"/>
              </a:spcBef>
              <a:buClr>
                <a:schemeClr val="tx1"/>
              </a:buClr>
              <a:buFontTx/>
              <a:buChar char="•"/>
            </a:pPr>
            <a:r>
              <a:rPr lang="en-US" sz="2000"/>
              <a:t>those that deal with passive replication</a:t>
            </a:r>
          </a:p>
          <a:p>
            <a:pPr marL="882650" lvl="2" indent="-158750" algn="l" defTabSz="850900" eaLnBrk="0" hangingPunct="0">
              <a:spcBef>
                <a:spcPts val="600"/>
              </a:spcBef>
              <a:buClr>
                <a:schemeClr val="tx1"/>
              </a:buClr>
              <a:buFontTx/>
              <a:buChar char="•"/>
            </a:pPr>
            <a:r>
              <a:rPr lang="en-US" sz="2000"/>
              <a:t>support only one processor failure</a:t>
            </a:r>
          </a:p>
          <a:p>
            <a:pPr marL="882650" lvl="2" indent="-158750" algn="l" defTabSz="850900" eaLnBrk="0" hangingPunct="0">
              <a:spcBef>
                <a:spcPts val="600"/>
              </a:spcBef>
              <a:buClr>
                <a:schemeClr val="tx1"/>
              </a:buClr>
              <a:buFontTx/>
              <a:buChar char="•"/>
            </a:pPr>
            <a:r>
              <a:rPr lang="en-US" sz="2000"/>
              <a:t>require dynamic scheduling – which adds extra unnecessary overhead</a:t>
            </a:r>
          </a:p>
          <a:p>
            <a:pPr marL="882650" lvl="2" indent="-158750" algn="l" defTabSz="850900" eaLnBrk="0" hangingPunct="0">
              <a:spcBef>
                <a:spcPts val="600"/>
              </a:spcBef>
              <a:buClr>
                <a:schemeClr val="tx1"/>
              </a:buClr>
              <a:buFontTx/>
              <a:buChar char="•"/>
            </a:pPr>
            <a:endParaRPr lang="en-US"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1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12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12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01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8"/>
          <p:cNvSpPr>
            <a:spLocks noGrp="1" noChangeArrowheads="1"/>
          </p:cNvSpPr>
          <p:nvPr>
            <p:ph type="sldNum" sz="quarter" idx="12"/>
          </p:nvPr>
        </p:nvSpPr>
        <p:spPr>
          <a:noFill/>
        </p:spPr>
        <p:txBody>
          <a:bodyPr/>
          <a:lstStyle/>
          <a:p>
            <a:fld id="{D4977C0D-2698-4BB1-96A2-448B809782FE}" type="slidenum">
              <a:rPr lang="en-US" smtClean="0"/>
              <a:pPr/>
              <a:t>66</a:t>
            </a:fld>
            <a:endParaRPr lang="en-US" smtClean="0"/>
          </a:p>
        </p:txBody>
      </p:sp>
      <p:sp>
        <p:nvSpPr>
          <p:cNvPr id="59395" name="Rectangle 2"/>
          <p:cNvSpPr>
            <a:spLocks noChangeArrowheads="1"/>
          </p:cNvSpPr>
          <p:nvPr/>
        </p:nvSpPr>
        <p:spPr bwMode="auto">
          <a:xfrm>
            <a:off x="0" y="47625"/>
            <a:ext cx="9144000" cy="381000"/>
          </a:xfrm>
          <a:prstGeom prst="rect">
            <a:avLst/>
          </a:prstGeom>
          <a:noFill/>
          <a:ln w="9525">
            <a:noFill/>
            <a:miter lim="800000"/>
            <a:headEnd/>
            <a:tailEnd/>
          </a:ln>
        </p:spPr>
        <p:txBody>
          <a:bodyPr lIns="85106" tIns="42552" rIns="85106" bIns="42552" anchor="ctr"/>
          <a:lstStyle/>
          <a:p>
            <a:pPr defTabSz="850900" eaLnBrk="0" hangingPunct="0">
              <a:lnSpc>
                <a:spcPct val="85000"/>
              </a:lnSpc>
            </a:pPr>
            <a:r>
              <a:rPr lang="en-US" sz="2600" b="1" dirty="0" smtClean="0">
                <a:solidFill>
                  <a:srgbClr val="FF3300"/>
                </a:solidFill>
                <a:latin typeface="+mj-lt"/>
              </a:rPr>
              <a:t>Our Solution: The </a:t>
            </a:r>
            <a:r>
              <a:rPr lang="en-US" sz="2600" b="1" dirty="0" err="1" smtClean="0">
                <a:solidFill>
                  <a:srgbClr val="FF3300"/>
                </a:solidFill>
                <a:latin typeface="+mj-lt"/>
              </a:rPr>
              <a:t>DeCoRAM</a:t>
            </a:r>
            <a:r>
              <a:rPr lang="en-US" sz="2600" b="1" dirty="0" smtClean="0">
                <a:solidFill>
                  <a:srgbClr val="FF3300"/>
                </a:solidFill>
                <a:latin typeface="+mj-lt"/>
              </a:rPr>
              <a:t> D&amp;C Middleware</a:t>
            </a:r>
            <a:endParaRPr lang="en-US" sz="2600" b="1" dirty="0">
              <a:solidFill>
                <a:srgbClr val="FF3300"/>
              </a:solidFill>
              <a:latin typeface="+mj-lt"/>
            </a:endParaRPr>
          </a:p>
        </p:txBody>
      </p:sp>
      <p:sp>
        <p:nvSpPr>
          <p:cNvPr id="92163" name="Rectangle 3"/>
          <p:cNvSpPr>
            <a:spLocks noGrp="1" noChangeArrowheads="1"/>
          </p:cNvSpPr>
          <p:nvPr>
            <p:ph type="body" sz="half" idx="4294967295"/>
          </p:nvPr>
        </p:nvSpPr>
        <p:spPr>
          <a:xfrm>
            <a:off x="0" y="571500"/>
            <a:ext cx="5105400" cy="5981700"/>
          </a:xfrm>
        </p:spPr>
        <p:txBody>
          <a:bodyPr/>
          <a:lstStyle/>
          <a:p>
            <a:r>
              <a:rPr lang="en-US" sz="2400" b="1" dirty="0" err="1" smtClean="0"/>
              <a:t>DeCoRAM</a:t>
            </a:r>
            <a:r>
              <a:rPr lang="en-US" sz="2400" dirty="0" smtClean="0"/>
              <a:t> = “</a:t>
            </a:r>
            <a:r>
              <a:rPr lang="en-US" sz="2400" u="sng" dirty="0" smtClean="0"/>
              <a:t>De</a:t>
            </a:r>
            <a:r>
              <a:rPr lang="en-US" sz="2400" dirty="0" smtClean="0"/>
              <a:t>ployment &amp; </a:t>
            </a:r>
            <a:r>
              <a:rPr lang="en-US" sz="2400" u="sng" dirty="0" smtClean="0"/>
              <a:t>Co</a:t>
            </a:r>
            <a:r>
              <a:rPr lang="en-US" sz="2400" dirty="0" smtClean="0"/>
              <a:t>nfiguration </a:t>
            </a:r>
            <a:r>
              <a:rPr lang="en-US" sz="2400" u="sng" dirty="0" smtClean="0"/>
              <a:t>R</a:t>
            </a:r>
            <a:r>
              <a:rPr lang="en-US" sz="2400" dirty="0" smtClean="0"/>
              <a:t>easoning via </a:t>
            </a:r>
            <a:r>
              <a:rPr lang="en-US" sz="2400" u="sng" dirty="0" smtClean="0"/>
              <a:t>A</a:t>
            </a:r>
            <a:r>
              <a:rPr lang="en-US" sz="2400" dirty="0" smtClean="0"/>
              <a:t>nalysis &amp; </a:t>
            </a:r>
            <a:r>
              <a:rPr lang="en-US" sz="2400" u="sng" dirty="0" smtClean="0"/>
              <a:t>M</a:t>
            </a:r>
            <a:r>
              <a:rPr lang="en-US" sz="2400" dirty="0" smtClean="0"/>
              <a:t>odeling”</a:t>
            </a:r>
          </a:p>
          <a:p>
            <a:r>
              <a:rPr lang="en-US" sz="2400" dirty="0" err="1" smtClean="0"/>
              <a:t>DeCoRAM</a:t>
            </a:r>
            <a:r>
              <a:rPr lang="en-US" sz="2400" dirty="0" smtClean="0"/>
              <a:t> consists of</a:t>
            </a:r>
          </a:p>
          <a:p>
            <a:pPr lvl="1"/>
            <a:r>
              <a:rPr lang="en-US" sz="2400" b="1" dirty="0" smtClean="0"/>
              <a:t>Pluggable Allocation Engine </a:t>
            </a:r>
            <a:r>
              <a:rPr lang="en-US" sz="2400" dirty="0" smtClean="0"/>
              <a:t>that determines appropriate node mappings for all applications &amp; replicas using installed algorithm</a:t>
            </a:r>
          </a:p>
          <a:p>
            <a:pPr lvl="1"/>
            <a:r>
              <a:rPr lang="en-US" sz="2400" b="1" dirty="0" smtClean="0"/>
              <a:t>Deployment &amp; Configuration Engine </a:t>
            </a:r>
            <a:r>
              <a:rPr lang="en-US" sz="2400" dirty="0" smtClean="0"/>
              <a:t>that deploys &amp; configures (D&amp;C) applications and replicas on top of middleware in appropriate hosts</a:t>
            </a:r>
          </a:p>
          <a:p>
            <a:pPr lvl="1"/>
            <a:r>
              <a:rPr lang="en-US" sz="2400" b="1" dirty="0" smtClean="0"/>
              <a:t>A specific allocation algorithm </a:t>
            </a:r>
            <a:r>
              <a:rPr lang="en-US" sz="2400" dirty="0" smtClean="0"/>
              <a:t>that is real time-, fault- and resource-aware</a:t>
            </a:r>
          </a:p>
        </p:txBody>
      </p:sp>
      <p:pic>
        <p:nvPicPr>
          <p:cNvPr id="7" name="Picture 14"/>
          <p:cNvPicPr>
            <a:picLocks noChangeAspect="1" noChangeArrowheads="1"/>
          </p:cNvPicPr>
          <p:nvPr/>
        </p:nvPicPr>
        <p:blipFill>
          <a:blip r:embed="rId3" cstate="print"/>
          <a:srcRect/>
          <a:stretch>
            <a:fillRect/>
          </a:stretch>
        </p:blipFill>
        <p:spPr bwMode="auto">
          <a:xfrm>
            <a:off x="5791200" y="1508125"/>
            <a:ext cx="3278188" cy="1768475"/>
          </a:xfrm>
          <a:prstGeom prst="rect">
            <a:avLst/>
          </a:prstGeom>
          <a:noFill/>
          <a:ln w="38100" algn="ctr">
            <a:noFill/>
            <a:miter lim="800000"/>
            <a:headEnd/>
            <a:tailEnd/>
          </a:ln>
        </p:spPr>
      </p:pic>
      <p:sp>
        <p:nvSpPr>
          <p:cNvPr id="8" name="Rounded Rectangle 7"/>
          <p:cNvSpPr>
            <a:spLocks noChangeArrowheads="1"/>
          </p:cNvSpPr>
          <p:nvPr/>
        </p:nvSpPr>
        <p:spPr bwMode="auto">
          <a:xfrm>
            <a:off x="5181600" y="533400"/>
            <a:ext cx="3200400" cy="838200"/>
          </a:xfrm>
          <a:prstGeom prst="roundRect">
            <a:avLst>
              <a:gd name="adj" fmla="val 16667"/>
            </a:avLst>
          </a:prstGeom>
          <a:noFill/>
          <a:ln w="38100" algn="ctr">
            <a:solidFill>
              <a:srgbClr val="C00000"/>
            </a:solidFill>
            <a:round/>
            <a:headEnd/>
            <a:tailEnd/>
          </a:ln>
        </p:spPr>
        <p:txBody>
          <a:bodyPr/>
          <a:lstStyle/>
          <a:p>
            <a:pPr defTabSz="850900"/>
            <a:r>
              <a:rPr lang="en-US" sz="2400" dirty="0" smtClean="0"/>
              <a:t>No coupling with allocation algorithm</a:t>
            </a:r>
            <a:endParaRPr lang="en-US" sz="2400" dirty="0"/>
          </a:p>
        </p:txBody>
      </p:sp>
      <p:cxnSp>
        <p:nvCxnSpPr>
          <p:cNvPr id="9" name="Straight Arrow Connector 8"/>
          <p:cNvCxnSpPr>
            <a:cxnSpLocks noChangeShapeType="1"/>
          </p:cNvCxnSpPr>
          <p:nvPr/>
        </p:nvCxnSpPr>
        <p:spPr bwMode="auto">
          <a:xfrm>
            <a:off x="6705600" y="1371600"/>
            <a:ext cx="533400" cy="457200"/>
          </a:xfrm>
          <a:prstGeom prst="straightConnector1">
            <a:avLst/>
          </a:prstGeom>
          <a:noFill/>
          <a:ln w="38100" algn="ctr">
            <a:solidFill>
              <a:srgbClr val="FF0000"/>
            </a:solidFill>
            <a:round/>
            <a:headEnd/>
            <a:tailEnd type="arrow" w="med" len="med"/>
          </a:ln>
        </p:spPr>
      </p:cxnSp>
      <p:pic>
        <p:nvPicPr>
          <p:cNvPr id="10" name="Picture 2"/>
          <p:cNvPicPr>
            <a:picLocks noChangeAspect="1" noChangeArrowheads="1"/>
          </p:cNvPicPr>
          <p:nvPr/>
        </p:nvPicPr>
        <p:blipFill>
          <a:blip r:embed="rId4" cstate="print"/>
          <a:srcRect/>
          <a:stretch>
            <a:fillRect/>
          </a:stretch>
        </p:blipFill>
        <p:spPr bwMode="auto">
          <a:xfrm>
            <a:off x="5507037" y="4495800"/>
            <a:ext cx="3255963" cy="1524000"/>
          </a:xfrm>
          <a:prstGeom prst="rect">
            <a:avLst/>
          </a:prstGeom>
          <a:noFill/>
          <a:ln w="38100" algn="ctr">
            <a:noFill/>
            <a:miter lim="800000"/>
            <a:headEnd/>
            <a:tailEnd/>
          </a:ln>
        </p:spPr>
      </p:pic>
      <p:sp>
        <p:nvSpPr>
          <p:cNvPr id="11" name="Rounded Rectangle 10"/>
          <p:cNvSpPr>
            <a:spLocks noChangeArrowheads="1"/>
          </p:cNvSpPr>
          <p:nvPr/>
        </p:nvSpPr>
        <p:spPr bwMode="auto">
          <a:xfrm>
            <a:off x="5486400" y="3352800"/>
            <a:ext cx="3352800" cy="838200"/>
          </a:xfrm>
          <a:prstGeom prst="roundRect">
            <a:avLst>
              <a:gd name="adj" fmla="val 16667"/>
            </a:avLst>
          </a:prstGeom>
          <a:noFill/>
          <a:ln w="38100" algn="ctr">
            <a:solidFill>
              <a:srgbClr val="C00000"/>
            </a:solidFill>
            <a:round/>
            <a:headEnd/>
            <a:tailEnd/>
          </a:ln>
        </p:spPr>
        <p:txBody>
          <a:bodyPr/>
          <a:lstStyle/>
          <a:p>
            <a:pPr defTabSz="850900"/>
            <a:r>
              <a:rPr lang="en-US" sz="2400" dirty="0" smtClean="0"/>
              <a:t>Middleware-agnostic D&amp;C </a:t>
            </a:r>
            <a:r>
              <a:rPr lang="en-US" sz="2400" dirty="0"/>
              <a:t>Engine</a:t>
            </a:r>
          </a:p>
        </p:txBody>
      </p:sp>
      <p:cxnSp>
        <p:nvCxnSpPr>
          <p:cNvPr id="12" name="Straight Arrow Connector 11"/>
          <p:cNvCxnSpPr>
            <a:cxnSpLocks noChangeShapeType="1"/>
          </p:cNvCxnSpPr>
          <p:nvPr/>
        </p:nvCxnSpPr>
        <p:spPr bwMode="auto">
          <a:xfrm>
            <a:off x="6858000" y="4191000"/>
            <a:ext cx="914400" cy="609600"/>
          </a:xfrm>
          <a:prstGeom prst="straightConnector1">
            <a:avLst/>
          </a:prstGeom>
          <a:noFill/>
          <a:ln w="38100" algn="ctr">
            <a:solidFill>
              <a:srgbClr val="FF0000"/>
            </a:solidFill>
            <a:round/>
            <a:headEnd/>
            <a:tailEnd type="arrow"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16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2" name="Picture 2" descr="C:\Users\jai\Desktop\ESA-MCS.jpg"/>
          <p:cNvPicPr>
            <a:picLocks noChangeAspect="1" noChangeArrowheads="1"/>
          </p:cNvPicPr>
          <p:nvPr/>
        </p:nvPicPr>
        <p:blipFill>
          <a:blip r:embed="rId3" cstate="print"/>
          <a:srcRect/>
          <a:stretch>
            <a:fillRect/>
          </a:stretch>
        </p:blipFill>
        <p:spPr bwMode="auto">
          <a:xfrm>
            <a:off x="5124450" y="533400"/>
            <a:ext cx="3714750" cy="2306314"/>
          </a:xfrm>
          <a:prstGeom prst="rect">
            <a:avLst/>
          </a:prstGeom>
          <a:noFill/>
          <a:ln w="9525">
            <a:noFill/>
            <a:miter lim="800000"/>
            <a:headEnd/>
            <a:tailEnd/>
          </a:ln>
        </p:spPr>
      </p:pic>
      <p:pic>
        <p:nvPicPr>
          <p:cNvPr id="9" name="Picture 2" descr="C:\Users\jai\Desktop\ESA-MCS.jpg"/>
          <p:cNvPicPr>
            <a:picLocks noChangeAspect="1" noChangeArrowheads="1"/>
          </p:cNvPicPr>
          <p:nvPr/>
        </p:nvPicPr>
        <p:blipFill>
          <a:blip r:embed="rId3" cstate="print"/>
          <a:srcRect/>
          <a:stretch>
            <a:fillRect/>
          </a:stretch>
        </p:blipFill>
        <p:spPr bwMode="auto">
          <a:xfrm>
            <a:off x="4972050" y="665486"/>
            <a:ext cx="3714750" cy="2306314"/>
          </a:xfrm>
          <a:prstGeom prst="rect">
            <a:avLst/>
          </a:prstGeom>
          <a:noFill/>
          <a:ln w="9525">
            <a:noFill/>
            <a:miter lim="800000"/>
            <a:headEnd/>
            <a:tailEnd/>
          </a:ln>
        </p:spPr>
      </p:pic>
      <p:sp>
        <p:nvSpPr>
          <p:cNvPr id="25602" name="Rectangle 8"/>
          <p:cNvSpPr>
            <a:spLocks noGrp="1" noChangeArrowheads="1"/>
          </p:cNvSpPr>
          <p:nvPr>
            <p:ph type="sldNum" sz="quarter" idx="12"/>
          </p:nvPr>
        </p:nvSpPr>
        <p:spPr>
          <a:noFill/>
        </p:spPr>
        <p:txBody>
          <a:bodyPr/>
          <a:lstStyle/>
          <a:p>
            <a:fld id="{B9646A02-D8ED-4516-A315-0D01D210243B}" type="slidenum">
              <a:rPr lang="en-US" smtClean="0"/>
              <a:pPr/>
              <a:t>67</a:t>
            </a:fld>
            <a:endParaRPr lang="en-US" smtClean="0"/>
          </a:p>
        </p:txBody>
      </p:sp>
      <p:sp>
        <p:nvSpPr>
          <p:cNvPr id="25603"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Overview of </a:t>
            </a:r>
            <a:r>
              <a:rPr lang="en-US" dirty="0" err="1" smtClean="0"/>
              <a:t>DeCoRAM</a:t>
            </a:r>
            <a:r>
              <a:rPr lang="en-US" dirty="0" smtClean="0"/>
              <a:t> Contributions</a:t>
            </a:r>
          </a:p>
        </p:txBody>
      </p:sp>
      <p:pic>
        <p:nvPicPr>
          <p:cNvPr id="25604" name="Picture 2" descr="C:\Users\jai\Desktop\ESA-MCS.jpg"/>
          <p:cNvPicPr>
            <a:picLocks noChangeAspect="1" noChangeArrowheads="1"/>
          </p:cNvPicPr>
          <p:nvPr/>
        </p:nvPicPr>
        <p:blipFill>
          <a:blip r:embed="rId3" cstate="print"/>
          <a:srcRect/>
          <a:stretch>
            <a:fillRect/>
          </a:stretch>
        </p:blipFill>
        <p:spPr bwMode="auto">
          <a:xfrm>
            <a:off x="4819650" y="817886"/>
            <a:ext cx="3714750" cy="2306314"/>
          </a:xfrm>
          <a:prstGeom prst="rect">
            <a:avLst/>
          </a:prstGeom>
          <a:noFill/>
          <a:ln w="9525">
            <a:noFill/>
            <a:miter lim="800000"/>
            <a:headEnd/>
            <a:tailEnd/>
          </a:ln>
        </p:spPr>
      </p:pic>
      <p:sp>
        <p:nvSpPr>
          <p:cNvPr id="8" name="Text Box 2"/>
          <p:cNvSpPr txBox="1">
            <a:spLocks noChangeArrowheads="1"/>
          </p:cNvSpPr>
          <p:nvPr/>
        </p:nvSpPr>
        <p:spPr bwMode="auto">
          <a:xfrm>
            <a:off x="0" y="565150"/>
            <a:ext cx="4648200" cy="6297078"/>
          </a:xfrm>
          <a:prstGeom prst="rect">
            <a:avLst/>
          </a:prstGeom>
          <a:noFill/>
          <a:ln w="9525" algn="ctr">
            <a:noFill/>
            <a:miter lim="800000"/>
            <a:headEnd/>
            <a:tailEnd/>
          </a:ln>
        </p:spPr>
        <p:txBody>
          <a:bodyPr wrap="square" lIns="91411" tIns="45705" rIns="91411" bIns="45705">
            <a:spAutoFit/>
          </a:bodyPr>
          <a:lstStyle/>
          <a:p>
            <a:pPr marL="457200" indent="-457200" algn="l" eaLnBrk="0" hangingPunct="0">
              <a:spcBef>
                <a:spcPct val="30000"/>
              </a:spcBef>
              <a:buFont typeface="+mj-lt"/>
              <a:buAutoNum type="arabicPeriod"/>
              <a:defRPr/>
            </a:pPr>
            <a:r>
              <a:rPr lang="en-US" sz="2400" dirty="0" smtClean="0">
                <a:latin typeface="+mn-lt"/>
              </a:rPr>
              <a:t>Provides a replica allocation algorithm that is</a:t>
            </a:r>
          </a:p>
          <a:p>
            <a:pPr marL="914400" lvl="1" indent="-457200" algn="l" eaLnBrk="0" hangingPunct="0">
              <a:spcBef>
                <a:spcPct val="30000"/>
              </a:spcBef>
              <a:buFont typeface="Arial" pitchFamily="34" charset="0"/>
              <a:buChar char="•"/>
              <a:defRPr/>
            </a:pPr>
            <a:r>
              <a:rPr lang="en-US" sz="2400" dirty="0" smtClean="0">
                <a:latin typeface="+mn-lt"/>
              </a:rPr>
              <a:t>Real time-aware</a:t>
            </a:r>
          </a:p>
          <a:p>
            <a:pPr marL="914400" lvl="1" indent="-457200" algn="l" eaLnBrk="0" hangingPunct="0">
              <a:spcBef>
                <a:spcPct val="30000"/>
              </a:spcBef>
              <a:buFont typeface="Arial" pitchFamily="34" charset="0"/>
              <a:buChar char="•"/>
              <a:defRPr/>
            </a:pPr>
            <a:r>
              <a:rPr lang="en-US" sz="2400" dirty="0" smtClean="0">
                <a:latin typeface="+mn-lt"/>
              </a:rPr>
              <a:t>Fault-aware</a:t>
            </a:r>
          </a:p>
          <a:p>
            <a:pPr marL="914400" lvl="1" indent="-457200" algn="l" eaLnBrk="0" hangingPunct="0">
              <a:spcBef>
                <a:spcPct val="30000"/>
              </a:spcBef>
              <a:buFont typeface="Arial" pitchFamily="34" charset="0"/>
              <a:buChar char="•"/>
              <a:defRPr/>
            </a:pPr>
            <a:r>
              <a:rPr lang="en-US" sz="2400" dirty="0" smtClean="0">
                <a:latin typeface="+mn-lt"/>
              </a:rPr>
              <a:t>Resource-aware</a:t>
            </a:r>
          </a:p>
          <a:p>
            <a:pPr marL="457200" indent="-457200" algn="l" eaLnBrk="0" hangingPunct="0">
              <a:spcBef>
                <a:spcPct val="30000"/>
              </a:spcBef>
              <a:buFont typeface="+mj-lt"/>
              <a:buAutoNum type="arabicPeriod"/>
              <a:defRPr/>
            </a:pPr>
            <a:r>
              <a:rPr lang="en-US" sz="2400" dirty="0" smtClean="0">
                <a:latin typeface="+mn-lt"/>
              </a:rPr>
              <a:t>Supports a large class of DRE systems =&gt; No tight coupling to any single allocation algorithm</a:t>
            </a:r>
          </a:p>
          <a:p>
            <a:pPr marL="457200" indent="-457200" algn="l" eaLnBrk="0" hangingPunct="0">
              <a:spcBef>
                <a:spcPct val="30000"/>
              </a:spcBef>
              <a:buFont typeface="+mj-lt"/>
              <a:buAutoNum type="arabicPeriod"/>
              <a:defRPr/>
            </a:pPr>
            <a:r>
              <a:rPr lang="en-US" sz="2400" dirty="0" smtClean="0">
                <a:latin typeface="+mn-lt"/>
              </a:rPr>
              <a:t>Supports multiple middleware technologies =&gt; Automated middleware configuration that is not coupled to any middleware</a:t>
            </a:r>
          </a:p>
          <a:p>
            <a:pPr marL="174625" indent="-174625" algn="l" eaLnBrk="0" hangingPunct="0">
              <a:spcBef>
                <a:spcPct val="30000"/>
              </a:spcBef>
              <a:buFontTx/>
              <a:buChar char="•"/>
              <a:defRPr/>
            </a:pPr>
            <a:endParaRPr lang="en-US" sz="2400" dirty="0" smtClean="0">
              <a:latin typeface="+mn-lt"/>
            </a:endParaRPr>
          </a:p>
        </p:txBody>
      </p:sp>
      <p:pic>
        <p:nvPicPr>
          <p:cNvPr id="10" name="Picture 2"/>
          <p:cNvPicPr>
            <a:picLocks noChangeAspect="1" noChangeArrowheads="1"/>
          </p:cNvPicPr>
          <p:nvPr/>
        </p:nvPicPr>
        <p:blipFill>
          <a:blip r:embed="rId4" cstate="print"/>
          <a:srcRect/>
          <a:stretch>
            <a:fillRect/>
          </a:stretch>
        </p:blipFill>
        <p:spPr bwMode="auto">
          <a:xfrm>
            <a:off x="4953000" y="4800600"/>
            <a:ext cx="3581400" cy="2057400"/>
          </a:xfrm>
          <a:prstGeom prst="rect">
            <a:avLst/>
          </a:prstGeom>
          <a:noFill/>
          <a:ln w="38100" algn="ctr">
            <a:noFill/>
            <a:miter lim="800000"/>
            <a:headEnd/>
            <a:tailEnd/>
          </a:ln>
        </p:spPr>
      </p:pic>
      <p:pic>
        <p:nvPicPr>
          <p:cNvPr id="11" name="Picture 3" descr="ccm-comp"/>
          <p:cNvPicPr>
            <a:picLocks noChangeAspect="1" noChangeArrowheads="1"/>
          </p:cNvPicPr>
          <p:nvPr/>
        </p:nvPicPr>
        <p:blipFill>
          <a:blip r:embed="rId5" cstate="print"/>
          <a:srcRect/>
          <a:stretch>
            <a:fillRect/>
          </a:stretch>
        </p:blipFill>
        <p:spPr bwMode="auto">
          <a:xfrm>
            <a:off x="5367291" y="3200400"/>
            <a:ext cx="3011508" cy="2057400"/>
          </a:xfrm>
          <a:prstGeom prst="rect">
            <a:avLst/>
          </a:prstGeom>
          <a:noFill/>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8"/>
          <p:cNvSpPr>
            <a:spLocks noGrp="1" noChangeArrowheads="1"/>
          </p:cNvSpPr>
          <p:nvPr>
            <p:ph type="sldNum" sz="quarter" idx="12"/>
          </p:nvPr>
        </p:nvSpPr>
        <p:spPr>
          <a:noFill/>
        </p:spPr>
        <p:txBody>
          <a:bodyPr/>
          <a:lstStyle/>
          <a:p>
            <a:fld id="{343B9543-DFA7-42C7-B54D-F044483B166A}" type="slidenum">
              <a:rPr lang="en-US" smtClean="0"/>
              <a:pPr/>
              <a:t>68</a:t>
            </a:fld>
            <a:endParaRPr lang="en-US" smtClean="0"/>
          </a:p>
        </p:txBody>
      </p:sp>
      <p:sp>
        <p:nvSpPr>
          <p:cNvPr id="60419" name="Rectangle 2"/>
          <p:cNvSpPr>
            <a:spLocks noChangeArrowheads="1"/>
          </p:cNvSpPr>
          <p:nvPr/>
        </p:nvSpPr>
        <p:spPr bwMode="auto">
          <a:xfrm>
            <a:off x="0" y="47625"/>
            <a:ext cx="9144000" cy="381000"/>
          </a:xfrm>
          <a:prstGeom prst="rect">
            <a:avLst/>
          </a:prstGeom>
          <a:noFill/>
          <a:ln w="9525">
            <a:noFill/>
            <a:miter lim="800000"/>
            <a:headEnd/>
            <a:tailEnd/>
          </a:ln>
        </p:spPr>
        <p:txBody>
          <a:bodyPr lIns="85106" tIns="42552" rIns="85106" bIns="42552" anchor="ctr"/>
          <a:lstStyle/>
          <a:p>
            <a:pPr defTabSz="850900" eaLnBrk="0" hangingPunct="0">
              <a:lnSpc>
                <a:spcPct val="85000"/>
              </a:lnSpc>
            </a:pPr>
            <a:r>
              <a:rPr lang="en-US" sz="2800" b="1" dirty="0" err="1" smtClean="0">
                <a:solidFill>
                  <a:srgbClr val="FF3300"/>
                </a:solidFill>
                <a:latin typeface="+mj-lt"/>
              </a:rPr>
              <a:t>DeCoRAM</a:t>
            </a:r>
            <a:r>
              <a:rPr lang="en-US" sz="2800" b="1" dirty="0" smtClean="0">
                <a:solidFill>
                  <a:srgbClr val="FF3300"/>
                </a:solidFill>
                <a:latin typeface="+mj-lt"/>
              </a:rPr>
              <a:t> </a:t>
            </a:r>
            <a:r>
              <a:rPr lang="en-US" sz="2800" b="1" dirty="0">
                <a:solidFill>
                  <a:srgbClr val="FF3300"/>
                </a:solidFill>
                <a:latin typeface="+mj-lt"/>
              </a:rPr>
              <a:t>Allocation </a:t>
            </a:r>
            <a:r>
              <a:rPr lang="en-US" sz="2800" b="1" dirty="0" smtClean="0">
                <a:solidFill>
                  <a:srgbClr val="FF3300"/>
                </a:solidFill>
                <a:latin typeface="+mj-lt"/>
              </a:rPr>
              <a:t>Algorithm</a:t>
            </a:r>
            <a:endParaRPr lang="en-US" sz="2800" b="1" dirty="0">
              <a:solidFill>
                <a:srgbClr val="FF3300"/>
              </a:solidFill>
              <a:latin typeface="+mj-lt"/>
            </a:endParaRPr>
          </a:p>
        </p:txBody>
      </p:sp>
      <p:sp>
        <p:nvSpPr>
          <p:cNvPr id="92163" name="Rectangle 3"/>
          <p:cNvSpPr>
            <a:spLocks noGrp="1" noChangeArrowheads="1"/>
          </p:cNvSpPr>
          <p:nvPr>
            <p:ph type="body" sz="half" idx="4294967295"/>
          </p:nvPr>
        </p:nvSpPr>
        <p:spPr>
          <a:xfrm>
            <a:off x="0" y="571500"/>
            <a:ext cx="3581400" cy="5638800"/>
          </a:xfrm>
        </p:spPr>
        <p:txBody>
          <a:bodyPr/>
          <a:lstStyle/>
          <a:p>
            <a:r>
              <a:rPr lang="en-US" sz="2400" b="1" dirty="0" smtClean="0"/>
              <a:t>System model</a:t>
            </a:r>
          </a:p>
          <a:p>
            <a:pPr lvl="1"/>
            <a:r>
              <a:rPr lang="en-US" sz="2400" i="1" dirty="0" smtClean="0"/>
              <a:t>N </a:t>
            </a:r>
            <a:r>
              <a:rPr lang="en-US" sz="2400" dirty="0" smtClean="0"/>
              <a:t>periodic DRE system tasks</a:t>
            </a:r>
          </a:p>
          <a:p>
            <a:pPr lvl="1"/>
            <a:r>
              <a:rPr lang="en-US" sz="2400" i="1" dirty="0" smtClean="0"/>
              <a:t>RT requirements </a:t>
            </a:r>
            <a:r>
              <a:rPr lang="en-US" sz="2400" dirty="0" smtClean="0"/>
              <a:t>– periodic tasks, worst-case execution time (WCET), worst-case state synchronization time (WCSST)</a:t>
            </a:r>
          </a:p>
          <a:p>
            <a:pPr lvl="1"/>
            <a:r>
              <a:rPr lang="en-US" sz="2400" i="1" dirty="0" smtClean="0"/>
              <a:t>FT requirements </a:t>
            </a:r>
            <a:r>
              <a:rPr lang="en-US" sz="2400" dirty="0" smtClean="0"/>
              <a:t>– </a:t>
            </a:r>
            <a:r>
              <a:rPr lang="en-US" sz="2400" i="1" dirty="0" smtClean="0"/>
              <a:t>K</a:t>
            </a:r>
            <a:r>
              <a:rPr lang="en-US" sz="2400" dirty="0" smtClean="0"/>
              <a:t> number of processor failures to tolerate (number of replicas)</a:t>
            </a:r>
          </a:p>
          <a:p>
            <a:pPr lvl="1"/>
            <a:r>
              <a:rPr lang="en-US" sz="2400" dirty="0" smtClean="0"/>
              <a:t>Fail-stop processors</a:t>
            </a:r>
          </a:p>
        </p:txBody>
      </p:sp>
      <p:pic>
        <p:nvPicPr>
          <p:cNvPr id="60421" name="Picture 3"/>
          <p:cNvPicPr>
            <a:picLocks noChangeAspect="1" noChangeArrowheads="1"/>
          </p:cNvPicPr>
          <p:nvPr/>
        </p:nvPicPr>
        <p:blipFill>
          <a:blip r:embed="rId3" cstate="print"/>
          <a:srcRect/>
          <a:stretch>
            <a:fillRect/>
          </a:stretch>
        </p:blipFill>
        <p:spPr bwMode="auto">
          <a:xfrm>
            <a:off x="3581400" y="609600"/>
            <a:ext cx="2466975" cy="1647825"/>
          </a:xfrm>
          <a:prstGeom prst="rect">
            <a:avLst/>
          </a:prstGeom>
          <a:noFill/>
          <a:ln w="38100" algn="ctr">
            <a:noFill/>
            <a:miter lim="800000"/>
            <a:headEnd/>
            <a:tailEnd/>
          </a:ln>
        </p:spPr>
      </p:pic>
      <p:pic>
        <p:nvPicPr>
          <p:cNvPr id="161796" name="Picture 4"/>
          <p:cNvPicPr>
            <a:picLocks noChangeAspect="1" noChangeArrowheads="1"/>
          </p:cNvPicPr>
          <p:nvPr/>
        </p:nvPicPr>
        <p:blipFill>
          <a:blip r:embed="rId4" cstate="print"/>
          <a:srcRect/>
          <a:stretch>
            <a:fillRect/>
          </a:stretch>
        </p:blipFill>
        <p:spPr bwMode="auto">
          <a:xfrm>
            <a:off x="6172200" y="533400"/>
            <a:ext cx="2771775" cy="1790700"/>
          </a:xfrm>
          <a:prstGeom prst="rect">
            <a:avLst/>
          </a:prstGeom>
          <a:noFill/>
          <a:ln w="38100" algn="ctr">
            <a:noFill/>
            <a:miter lim="800000"/>
            <a:headEnd/>
            <a:tailEnd/>
          </a:ln>
        </p:spPr>
      </p:pic>
      <p:sp>
        <p:nvSpPr>
          <p:cNvPr id="7" name="Rectangle 6"/>
          <p:cNvSpPr>
            <a:spLocks noChangeArrowheads="1"/>
          </p:cNvSpPr>
          <p:nvPr/>
        </p:nvSpPr>
        <p:spPr bwMode="auto">
          <a:xfrm>
            <a:off x="3657600" y="3466571"/>
            <a:ext cx="5410200" cy="2456027"/>
          </a:xfrm>
          <a:prstGeom prst="rect">
            <a:avLst/>
          </a:prstGeom>
          <a:solidFill>
            <a:srgbClr val="FFFF00"/>
          </a:solidFill>
          <a:ln w="9525" algn="ctr">
            <a:solidFill>
              <a:schemeClr val="tx1"/>
            </a:solidFill>
            <a:miter lim="800000"/>
            <a:headEnd/>
            <a:tailEnd/>
          </a:ln>
        </p:spPr>
        <p:txBody>
          <a:bodyPr wrap="square" lIns="91411" tIns="45705" rIns="91411" bIns="45705">
            <a:spAutoFit/>
          </a:bodyPr>
          <a:lstStyle/>
          <a:p>
            <a:pPr algn="l" eaLnBrk="0" hangingPunct="0">
              <a:spcBef>
                <a:spcPct val="20000"/>
              </a:spcBef>
              <a:defRPr/>
            </a:pPr>
            <a:r>
              <a:rPr lang="en-US" sz="2400" b="1" dirty="0" smtClean="0">
                <a:solidFill>
                  <a:srgbClr val="FF0000"/>
                </a:solidFill>
                <a:latin typeface="+mn-lt"/>
              </a:rPr>
              <a:t>How many processors shall we need for a primary-backup scheme? – A basic intuition</a:t>
            </a:r>
          </a:p>
          <a:p>
            <a:pPr algn="l" eaLnBrk="0" hangingPunct="0">
              <a:spcBef>
                <a:spcPct val="20000"/>
              </a:spcBef>
              <a:defRPr/>
            </a:pPr>
            <a:r>
              <a:rPr lang="en-US" sz="2400" b="1" i="1" dirty="0" smtClean="0">
                <a:latin typeface="+mn-lt"/>
              </a:rPr>
              <a:t>Num proc in No-fault case &lt;= </a:t>
            </a:r>
          </a:p>
          <a:p>
            <a:pPr algn="l" eaLnBrk="0" hangingPunct="0">
              <a:spcBef>
                <a:spcPct val="20000"/>
              </a:spcBef>
              <a:defRPr/>
            </a:pPr>
            <a:r>
              <a:rPr lang="en-US" sz="2400" b="1" i="1" dirty="0" smtClean="0">
                <a:latin typeface="+mn-lt"/>
              </a:rPr>
              <a:t>Num proc for passive replication &lt;= Num proc for active replication </a:t>
            </a:r>
            <a:endParaRPr lang="en-US" sz="2400" b="1" i="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1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8" name="Rectangle 8"/>
          <p:cNvSpPr>
            <a:spLocks noGrp="1" noChangeArrowheads="1"/>
          </p:cNvSpPr>
          <p:nvPr>
            <p:ph type="sldNum" sz="quarter" idx="12"/>
          </p:nvPr>
        </p:nvSpPr>
        <p:spPr>
          <a:noFill/>
        </p:spPr>
        <p:txBody>
          <a:bodyPr/>
          <a:lstStyle/>
          <a:p>
            <a:fld id="{343B9543-DFA7-42C7-B54D-F044483B166A}" type="slidenum">
              <a:rPr lang="en-US" smtClean="0"/>
              <a:pPr/>
              <a:t>69</a:t>
            </a:fld>
            <a:endParaRPr lang="en-US" smtClean="0"/>
          </a:p>
        </p:txBody>
      </p:sp>
      <p:sp>
        <p:nvSpPr>
          <p:cNvPr id="60419" name="Rectangle 2"/>
          <p:cNvSpPr>
            <a:spLocks noChangeArrowheads="1"/>
          </p:cNvSpPr>
          <p:nvPr/>
        </p:nvSpPr>
        <p:spPr bwMode="auto">
          <a:xfrm>
            <a:off x="0" y="47625"/>
            <a:ext cx="9144000" cy="381000"/>
          </a:xfrm>
          <a:prstGeom prst="rect">
            <a:avLst/>
          </a:prstGeom>
          <a:noFill/>
          <a:ln w="9525">
            <a:noFill/>
            <a:miter lim="800000"/>
            <a:headEnd/>
            <a:tailEnd/>
          </a:ln>
        </p:spPr>
        <p:txBody>
          <a:bodyPr lIns="85106" tIns="42552" rIns="85106" bIns="42552" anchor="ctr"/>
          <a:lstStyle/>
          <a:p>
            <a:pPr defTabSz="850900" eaLnBrk="0" hangingPunct="0">
              <a:lnSpc>
                <a:spcPct val="85000"/>
              </a:lnSpc>
            </a:pPr>
            <a:r>
              <a:rPr lang="en-US" sz="2600" b="1" dirty="0" err="1" smtClean="0">
                <a:solidFill>
                  <a:srgbClr val="FF3300"/>
                </a:solidFill>
                <a:latin typeface="+mj-lt"/>
              </a:rPr>
              <a:t>DeCoRAM</a:t>
            </a:r>
            <a:r>
              <a:rPr lang="en-US" sz="2600" b="1" dirty="0" smtClean="0">
                <a:solidFill>
                  <a:srgbClr val="FF3300"/>
                </a:solidFill>
                <a:latin typeface="+mj-lt"/>
              </a:rPr>
              <a:t> </a:t>
            </a:r>
            <a:r>
              <a:rPr lang="en-US" sz="2600" b="1" dirty="0">
                <a:solidFill>
                  <a:srgbClr val="FF3300"/>
                </a:solidFill>
                <a:latin typeface="+mj-lt"/>
              </a:rPr>
              <a:t>Allocation Algorithm (1/2)</a:t>
            </a:r>
          </a:p>
        </p:txBody>
      </p:sp>
      <p:sp>
        <p:nvSpPr>
          <p:cNvPr id="92163" name="Rectangle 3"/>
          <p:cNvSpPr>
            <a:spLocks noGrp="1" noChangeArrowheads="1"/>
          </p:cNvSpPr>
          <p:nvPr>
            <p:ph type="body" sz="half" idx="4294967295"/>
          </p:nvPr>
        </p:nvSpPr>
        <p:spPr>
          <a:xfrm>
            <a:off x="0" y="571500"/>
            <a:ext cx="3581400" cy="5638800"/>
          </a:xfrm>
        </p:spPr>
        <p:txBody>
          <a:bodyPr/>
          <a:lstStyle/>
          <a:p>
            <a:r>
              <a:rPr lang="en-US" sz="2400" b="1" dirty="0" smtClean="0"/>
              <a:t>System model</a:t>
            </a:r>
          </a:p>
          <a:p>
            <a:pPr lvl="1"/>
            <a:r>
              <a:rPr lang="en-US" sz="2400" i="1" dirty="0" smtClean="0"/>
              <a:t>N </a:t>
            </a:r>
            <a:r>
              <a:rPr lang="en-US" sz="2400" dirty="0" smtClean="0"/>
              <a:t>periodic DRE system tasks</a:t>
            </a:r>
          </a:p>
          <a:p>
            <a:pPr lvl="1"/>
            <a:r>
              <a:rPr lang="en-US" sz="2400" i="1" dirty="0" smtClean="0"/>
              <a:t>RT requirements </a:t>
            </a:r>
            <a:r>
              <a:rPr lang="en-US" sz="2400" dirty="0" smtClean="0"/>
              <a:t>– periodic tasks, worst-case execution time (WCET), worst-case state synchronization time (WCSST)</a:t>
            </a:r>
          </a:p>
          <a:p>
            <a:pPr lvl="1"/>
            <a:r>
              <a:rPr lang="en-US" sz="2400" i="1" dirty="0" smtClean="0"/>
              <a:t>FT requirements </a:t>
            </a:r>
            <a:r>
              <a:rPr lang="en-US" sz="2400" dirty="0" smtClean="0"/>
              <a:t>– </a:t>
            </a:r>
            <a:r>
              <a:rPr lang="en-US" sz="2400" i="1" dirty="0" smtClean="0"/>
              <a:t>K</a:t>
            </a:r>
            <a:r>
              <a:rPr lang="en-US" sz="2400" dirty="0" smtClean="0"/>
              <a:t> number of processor failures to tolerate (number of replicas)</a:t>
            </a:r>
          </a:p>
          <a:p>
            <a:pPr lvl="1"/>
            <a:r>
              <a:rPr lang="en-US" sz="2400" dirty="0" smtClean="0"/>
              <a:t>Fail-stop processors</a:t>
            </a:r>
          </a:p>
        </p:txBody>
      </p:sp>
      <p:pic>
        <p:nvPicPr>
          <p:cNvPr id="60421" name="Picture 3"/>
          <p:cNvPicPr>
            <a:picLocks noChangeAspect="1" noChangeArrowheads="1"/>
          </p:cNvPicPr>
          <p:nvPr/>
        </p:nvPicPr>
        <p:blipFill>
          <a:blip r:embed="rId3" cstate="print"/>
          <a:srcRect/>
          <a:stretch>
            <a:fillRect/>
          </a:stretch>
        </p:blipFill>
        <p:spPr bwMode="auto">
          <a:xfrm>
            <a:off x="3581400" y="609600"/>
            <a:ext cx="2466975" cy="1647825"/>
          </a:xfrm>
          <a:prstGeom prst="rect">
            <a:avLst/>
          </a:prstGeom>
          <a:noFill/>
          <a:ln w="38100" algn="ctr">
            <a:noFill/>
            <a:miter lim="800000"/>
            <a:headEnd/>
            <a:tailEnd/>
          </a:ln>
        </p:spPr>
      </p:pic>
      <p:pic>
        <p:nvPicPr>
          <p:cNvPr id="161796" name="Picture 4"/>
          <p:cNvPicPr>
            <a:picLocks noChangeAspect="1" noChangeArrowheads="1"/>
          </p:cNvPicPr>
          <p:nvPr/>
        </p:nvPicPr>
        <p:blipFill>
          <a:blip r:embed="rId4" cstate="print"/>
          <a:srcRect/>
          <a:stretch>
            <a:fillRect/>
          </a:stretch>
        </p:blipFill>
        <p:spPr bwMode="auto">
          <a:xfrm>
            <a:off x="6172200" y="533400"/>
            <a:ext cx="2771775" cy="1790700"/>
          </a:xfrm>
          <a:prstGeom prst="rect">
            <a:avLst/>
          </a:prstGeom>
          <a:noFill/>
          <a:ln w="38100" algn="ctr">
            <a:noFill/>
            <a:miter lim="800000"/>
            <a:headEnd/>
            <a:tailEnd/>
          </a:ln>
        </p:spPr>
      </p:pic>
      <p:sp>
        <p:nvSpPr>
          <p:cNvPr id="7" name="Rectangle 6"/>
          <p:cNvSpPr>
            <a:spLocks noChangeArrowheads="1"/>
          </p:cNvSpPr>
          <p:nvPr/>
        </p:nvSpPr>
        <p:spPr bwMode="auto">
          <a:xfrm>
            <a:off x="3657600" y="3466571"/>
            <a:ext cx="5410200" cy="2456027"/>
          </a:xfrm>
          <a:prstGeom prst="rect">
            <a:avLst/>
          </a:prstGeom>
          <a:solidFill>
            <a:srgbClr val="FFFF00"/>
          </a:solidFill>
          <a:ln w="9525" algn="ctr">
            <a:solidFill>
              <a:schemeClr val="tx1"/>
            </a:solidFill>
            <a:miter lim="800000"/>
            <a:headEnd/>
            <a:tailEnd/>
          </a:ln>
        </p:spPr>
        <p:txBody>
          <a:bodyPr wrap="square" lIns="91411" tIns="45705" rIns="91411" bIns="45705">
            <a:spAutoFit/>
          </a:bodyPr>
          <a:lstStyle/>
          <a:p>
            <a:pPr algn="l" eaLnBrk="0" hangingPunct="0">
              <a:spcBef>
                <a:spcPct val="20000"/>
              </a:spcBef>
              <a:defRPr/>
            </a:pPr>
            <a:r>
              <a:rPr lang="en-US" sz="2400" b="1" dirty="0" smtClean="0">
                <a:solidFill>
                  <a:srgbClr val="FF0000"/>
                </a:solidFill>
                <a:latin typeface="+mn-lt"/>
              </a:rPr>
              <a:t>How many processors shall we need for a primary-backup scheme? – A basic intuition</a:t>
            </a:r>
          </a:p>
          <a:p>
            <a:pPr algn="l" eaLnBrk="0" hangingPunct="0">
              <a:spcBef>
                <a:spcPct val="20000"/>
              </a:spcBef>
              <a:defRPr/>
            </a:pPr>
            <a:r>
              <a:rPr lang="en-US" sz="2400" b="1" i="1" dirty="0" smtClean="0">
                <a:latin typeface="+mn-lt"/>
              </a:rPr>
              <a:t>Num proc in No-fault case &lt;= </a:t>
            </a:r>
          </a:p>
          <a:p>
            <a:pPr algn="l" eaLnBrk="0" hangingPunct="0">
              <a:spcBef>
                <a:spcPct val="20000"/>
              </a:spcBef>
              <a:defRPr/>
            </a:pPr>
            <a:r>
              <a:rPr lang="en-US" sz="2400" b="1" i="1" dirty="0" smtClean="0">
                <a:latin typeface="+mn-lt"/>
              </a:rPr>
              <a:t>Num proc for passive replication &lt;= Num proc for active replication </a:t>
            </a:r>
            <a:endParaRPr lang="en-US" sz="2400" b="1" i="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6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1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8"/>
          <p:cNvSpPr>
            <a:spLocks noGrp="1" noChangeArrowheads="1"/>
          </p:cNvSpPr>
          <p:nvPr>
            <p:ph type="sldNum" sz="quarter" idx="12"/>
          </p:nvPr>
        </p:nvSpPr>
        <p:spPr>
          <a:noFill/>
        </p:spPr>
        <p:txBody>
          <a:bodyPr/>
          <a:lstStyle/>
          <a:p>
            <a:fld id="{131865F3-7221-4031-9F36-0B3EC7E64EE9}" type="slidenum">
              <a:rPr lang="en-US" smtClean="0"/>
              <a:pPr/>
              <a:t>7</a:t>
            </a:fld>
            <a:endParaRPr lang="en-US" smtClean="0"/>
          </a:p>
        </p:txBody>
      </p:sp>
      <p:sp>
        <p:nvSpPr>
          <p:cNvPr id="19459"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t>Case Study: ESA Mission Control System</a:t>
            </a:r>
          </a:p>
        </p:txBody>
      </p:sp>
      <p:pic>
        <p:nvPicPr>
          <p:cNvPr id="19460" name="Picture 2" descr="C:\Users\jai\Desktop\ESA-MCS.jpg"/>
          <p:cNvPicPr>
            <a:picLocks noChangeAspect="1" noChangeArrowheads="1"/>
          </p:cNvPicPr>
          <p:nvPr/>
        </p:nvPicPr>
        <p:blipFill>
          <a:blip r:embed="rId3" cstate="print"/>
          <a:srcRect/>
          <a:stretch>
            <a:fillRect/>
          </a:stretch>
        </p:blipFill>
        <p:spPr bwMode="auto">
          <a:xfrm>
            <a:off x="4667250" y="3505200"/>
            <a:ext cx="4019550" cy="2495550"/>
          </a:xfrm>
          <a:prstGeom prst="rect">
            <a:avLst/>
          </a:prstGeom>
          <a:noFill/>
          <a:ln w="9525">
            <a:noFill/>
            <a:miter lim="800000"/>
            <a:headEnd/>
            <a:tailEnd/>
          </a:ln>
        </p:spPr>
      </p:pic>
      <p:sp>
        <p:nvSpPr>
          <p:cNvPr id="7" name="AutoShape 58"/>
          <p:cNvSpPr>
            <a:spLocks noChangeArrowheads="1"/>
          </p:cNvSpPr>
          <p:nvPr/>
        </p:nvSpPr>
        <p:spPr bwMode="auto">
          <a:xfrm>
            <a:off x="1676400" y="4724400"/>
            <a:ext cx="2500313" cy="1371600"/>
          </a:xfrm>
          <a:prstGeom prst="wedgeRectCallout">
            <a:avLst>
              <a:gd name="adj1" fmla="val 74012"/>
              <a:gd name="adj2" fmla="val -40489"/>
            </a:avLst>
          </a:prstGeom>
          <a:solidFill>
            <a:srgbClr val="FFFFCC"/>
          </a:solidFill>
          <a:ln w="12700">
            <a:solidFill>
              <a:schemeClr val="tx1"/>
            </a:solidFill>
            <a:miter lim="800000"/>
            <a:headEnd/>
            <a:tailEnd/>
          </a:ln>
        </p:spPr>
        <p:txBody>
          <a:bodyPr anchor="ctr"/>
          <a:lstStyle/>
          <a:p>
            <a:pPr eaLnBrk="0" hangingPunct="0">
              <a:defRPr/>
            </a:pPr>
            <a:r>
              <a:rPr lang="en-US" sz="1800" dirty="0">
                <a:latin typeface="+mn-lt"/>
              </a:rPr>
              <a:t>A Network Interface System is the WAN gateway to the Ground Station Network</a:t>
            </a:r>
          </a:p>
        </p:txBody>
      </p:sp>
      <p:sp>
        <p:nvSpPr>
          <p:cNvPr id="8" name="Text Box 2"/>
          <p:cNvSpPr txBox="1">
            <a:spLocks noChangeArrowheads="1"/>
          </p:cNvSpPr>
          <p:nvPr/>
        </p:nvSpPr>
        <p:spPr bwMode="auto">
          <a:xfrm>
            <a:off x="0" y="565150"/>
            <a:ext cx="5105400" cy="28321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Mission Control Systems are the central means for control &amp; observations of space missions</a:t>
            </a:r>
          </a:p>
          <a:p>
            <a:pPr marL="174625" indent="-174625" algn="l" eaLnBrk="0" hangingPunct="0">
              <a:spcBef>
                <a:spcPct val="30000"/>
              </a:spcBef>
              <a:buFontTx/>
              <a:buChar char="•"/>
              <a:defRPr/>
            </a:pPr>
            <a:r>
              <a:rPr lang="en-US" sz="2000" dirty="0">
                <a:latin typeface="+mn-lt"/>
              </a:rPr>
              <a:t>Simultaneous operations of multiple real-time applications</a:t>
            </a:r>
          </a:p>
          <a:p>
            <a:pPr marL="174625" indent="-174625" algn="l" eaLnBrk="0" hangingPunct="0">
              <a:spcBef>
                <a:spcPct val="30000"/>
              </a:spcBef>
              <a:buFontTx/>
              <a:buChar char="•"/>
              <a:defRPr/>
            </a:pPr>
            <a:r>
              <a:rPr lang="en-US" sz="2000" dirty="0">
                <a:latin typeface="+mn-lt"/>
              </a:rPr>
              <a:t>Stringent simultaneous QoS requirements</a:t>
            </a:r>
          </a:p>
          <a:p>
            <a:pPr marL="631825" lvl="1" indent="-174625" algn="l" eaLnBrk="0" hangingPunct="0">
              <a:spcBef>
                <a:spcPct val="30000"/>
              </a:spcBef>
              <a:buFontTx/>
              <a:buChar char="•"/>
              <a:defRPr/>
            </a:pPr>
            <a:r>
              <a:rPr lang="en-US" sz="2000" dirty="0">
                <a:latin typeface="+mn-lt"/>
              </a:rPr>
              <a:t>e.g., high availability &amp; satisfactory average response times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42" name="Rectangle 8"/>
          <p:cNvSpPr>
            <a:spLocks noGrp="1" noChangeArrowheads="1"/>
          </p:cNvSpPr>
          <p:nvPr>
            <p:ph type="sldNum" sz="quarter" idx="12"/>
          </p:nvPr>
        </p:nvSpPr>
        <p:spPr>
          <a:noFill/>
        </p:spPr>
        <p:txBody>
          <a:bodyPr/>
          <a:lstStyle/>
          <a:p>
            <a:fld id="{56D04277-3700-48FA-86A9-6C2209878D96}" type="slidenum">
              <a:rPr lang="en-US" smtClean="0"/>
              <a:pPr/>
              <a:t>70</a:t>
            </a:fld>
            <a:endParaRPr lang="en-US" smtClean="0"/>
          </a:p>
        </p:txBody>
      </p:sp>
      <p:sp>
        <p:nvSpPr>
          <p:cNvPr id="61443" name="Rectangle 2"/>
          <p:cNvSpPr>
            <a:spLocks noChangeArrowheads="1"/>
          </p:cNvSpPr>
          <p:nvPr/>
        </p:nvSpPr>
        <p:spPr bwMode="auto">
          <a:xfrm>
            <a:off x="0" y="47625"/>
            <a:ext cx="9144000" cy="381000"/>
          </a:xfrm>
          <a:prstGeom prst="rect">
            <a:avLst/>
          </a:prstGeom>
          <a:noFill/>
          <a:ln w="9525">
            <a:noFill/>
            <a:miter lim="800000"/>
            <a:headEnd/>
            <a:tailEnd/>
          </a:ln>
        </p:spPr>
        <p:txBody>
          <a:bodyPr lIns="85106" tIns="42552" rIns="85106" bIns="42552" anchor="ctr"/>
          <a:lstStyle/>
          <a:p>
            <a:pPr defTabSz="850900" eaLnBrk="0" hangingPunct="0">
              <a:lnSpc>
                <a:spcPct val="85000"/>
              </a:lnSpc>
            </a:pPr>
            <a:r>
              <a:rPr lang="en-US" sz="2600" b="1" dirty="0" err="1" smtClean="0">
                <a:solidFill>
                  <a:srgbClr val="FF3300"/>
                </a:solidFill>
                <a:latin typeface="+mj-lt"/>
              </a:rPr>
              <a:t>DeCoRAM</a:t>
            </a:r>
            <a:r>
              <a:rPr lang="en-US" sz="2600" b="1" dirty="0" smtClean="0">
                <a:solidFill>
                  <a:srgbClr val="FF3300"/>
                </a:solidFill>
                <a:latin typeface="+mj-lt"/>
              </a:rPr>
              <a:t> </a:t>
            </a:r>
            <a:r>
              <a:rPr lang="en-US" sz="2600" b="1" dirty="0">
                <a:solidFill>
                  <a:srgbClr val="FF3300"/>
                </a:solidFill>
                <a:latin typeface="+mj-lt"/>
              </a:rPr>
              <a:t>Allocation Algorithm (2/2)</a:t>
            </a:r>
          </a:p>
        </p:txBody>
      </p:sp>
      <p:sp>
        <p:nvSpPr>
          <p:cNvPr id="61444" name="Rectangle 3"/>
          <p:cNvSpPr>
            <a:spLocks noGrp="1" noChangeArrowheads="1"/>
          </p:cNvSpPr>
          <p:nvPr>
            <p:ph type="body" sz="half" idx="4294967295"/>
          </p:nvPr>
        </p:nvSpPr>
        <p:spPr>
          <a:xfrm>
            <a:off x="0" y="571500"/>
            <a:ext cx="3505200" cy="5638800"/>
          </a:xfrm>
        </p:spPr>
        <p:txBody>
          <a:bodyPr/>
          <a:lstStyle/>
          <a:p>
            <a:r>
              <a:rPr lang="en-US" sz="2400" b="1" dirty="0" smtClean="0"/>
              <a:t>System objective</a:t>
            </a:r>
          </a:p>
          <a:p>
            <a:pPr lvl="1"/>
            <a:r>
              <a:rPr lang="en-US" sz="2400" dirty="0" smtClean="0"/>
              <a:t>Find a mapping of </a:t>
            </a:r>
            <a:r>
              <a:rPr lang="en-US" sz="2400" i="1" dirty="0" smtClean="0"/>
              <a:t>N </a:t>
            </a:r>
            <a:r>
              <a:rPr lang="en-US" sz="2400" dirty="0" smtClean="0"/>
              <a:t> periodic DRE tasks &amp; their </a:t>
            </a:r>
            <a:r>
              <a:rPr lang="en-US" sz="2400" i="1" dirty="0" smtClean="0"/>
              <a:t>K </a:t>
            </a:r>
            <a:r>
              <a:rPr lang="en-US" sz="2400" dirty="0" smtClean="0"/>
              <a:t>replicas so as to minimize the total number of processors utilized</a:t>
            </a:r>
          </a:p>
          <a:p>
            <a:pPr lvl="2"/>
            <a:r>
              <a:rPr lang="en-US" sz="2400" dirty="0" smtClean="0"/>
              <a:t>no two replicas are in the same processor</a:t>
            </a:r>
          </a:p>
          <a:p>
            <a:pPr lvl="2"/>
            <a:r>
              <a:rPr lang="en-US" sz="2400" dirty="0" smtClean="0"/>
              <a:t>All tasks are schedulable both in faulty as well as non-faulty scenarios</a:t>
            </a:r>
          </a:p>
        </p:txBody>
      </p:sp>
      <p:pic>
        <p:nvPicPr>
          <p:cNvPr id="161795" name="Picture 3"/>
          <p:cNvPicPr>
            <a:picLocks noChangeAspect="1" noChangeArrowheads="1"/>
          </p:cNvPicPr>
          <p:nvPr/>
        </p:nvPicPr>
        <p:blipFill>
          <a:blip r:embed="rId3" cstate="print"/>
          <a:srcRect/>
          <a:stretch>
            <a:fillRect/>
          </a:stretch>
        </p:blipFill>
        <p:spPr bwMode="auto">
          <a:xfrm>
            <a:off x="3581400" y="609600"/>
            <a:ext cx="2466975" cy="1647825"/>
          </a:xfrm>
          <a:prstGeom prst="rect">
            <a:avLst/>
          </a:prstGeom>
          <a:noFill/>
          <a:ln w="38100" algn="ctr">
            <a:noFill/>
            <a:miter lim="800000"/>
            <a:headEnd/>
            <a:tailEnd/>
          </a:ln>
        </p:spPr>
      </p:pic>
      <p:pic>
        <p:nvPicPr>
          <p:cNvPr id="161796" name="Picture 4"/>
          <p:cNvPicPr>
            <a:picLocks noChangeAspect="1" noChangeArrowheads="1"/>
          </p:cNvPicPr>
          <p:nvPr/>
        </p:nvPicPr>
        <p:blipFill>
          <a:blip r:embed="rId4" cstate="print"/>
          <a:srcRect/>
          <a:stretch>
            <a:fillRect/>
          </a:stretch>
        </p:blipFill>
        <p:spPr bwMode="auto">
          <a:xfrm>
            <a:off x="6172200" y="533400"/>
            <a:ext cx="2771775" cy="1790700"/>
          </a:xfrm>
          <a:prstGeom prst="rect">
            <a:avLst/>
          </a:prstGeom>
          <a:noFill/>
          <a:ln w="38100" algn="ctr">
            <a:noFill/>
            <a:miter lim="800000"/>
            <a:headEnd/>
            <a:tailEnd/>
          </a:ln>
        </p:spPr>
      </p:pic>
      <p:sp>
        <p:nvSpPr>
          <p:cNvPr id="61447" name="Down Arrow 6"/>
          <p:cNvSpPr>
            <a:spLocks noChangeArrowheads="1"/>
          </p:cNvSpPr>
          <p:nvPr/>
        </p:nvSpPr>
        <p:spPr bwMode="auto">
          <a:xfrm>
            <a:off x="6019800" y="1828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
        <p:nvSpPr>
          <p:cNvPr id="9" name="Rounded Rectangle 8"/>
          <p:cNvSpPr/>
          <p:nvPr/>
        </p:nvSpPr>
        <p:spPr bwMode="auto">
          <a:xfrm>
            <a:off x="4191000" y="2438400"/>
            <a:ext cx="3810000" cy="533400"/>
          </a:xfrm>
          <a:prstGeom prst="roundRect">
            <a:avLst/>
          </a:prstGeom>
          <a:solidFill>
            <a:schemeClr val="accent5">
              <a:lumMod val="40000"/>
              <a:lumOff val="60000"/>
            </a:schemeClr>
          </a:solidFill>
          <a:ln w="38100" cap="flat" cmpd="sng" algn="ctr">
            <a:solidFill>
              <a:srgbClr val="C00000"/>
            </a:solidFill>
            <a:prstDash val="solid"/>
            <a:round/>
            <a:headEnd type="none" w="med" len="med"/>
            <a:tailEnd type="none" w="med" len="med"/>
          </a:ln>
          <a:effectLst/>
        </p:spPr>
        <p:txBody>
          <a:bodyPr/>
          <a:lstStyle/>
          <a:p>
            <a:pPr defTabSz="850900">
              <a:defRPr/>
            </a:pPr>
            <a:r>
              <a:rPr lang="en-US" dirty="0"/>
              <a:t>DeCoRAM Allocation Engine</a:t>
            </a:r>
          </a:p>
        </p:txBody>
      </p:sp>
      <p:pic>
        <p:nvPicPr>
          <p:cNvPr id="61449" name="Picture 2"/>
          <p:cNvPicPr>
            <a:picLocks noChangeAspect="1" noChangeArrowheads="1"/>
          </p:cNvPicPr>
          <p:nvPr/>
        </p:nvPicPr>
        <p:blipFill>
          <a:blip r:embed="rId5" cstate="print"/>
          <a:srcRect/>
          <a:stretch>
            <a:fillRect/>
          </a:stretch>
        </p:blipFill>
        <p:spPr bwMode="auto">
          <a:xfrm>
            <a:off x="3733800" y="3535363"/>
            <a:ext cx="4792662" cy="2636837"/>
          </a:xfrm>
          <a:prstGeom prst="rect">
            <a:avLst/>
          </a:prstGeom>
          <a:noFill/>
          <a:ln w="38100" algn="ctr">
            <a:noFill/>
            <a:miter lim="800000"/>
            <a:headEnd/>
            <a:tailEnd/>
          </a:ln>
        </p:spPr>
      </p:pic>
      <p:sp>
        <p:nvSpPr>
          <p:cNvPr id="12" name="Rectangle 6"/>
          <p:cNvSpPr>
            <a:spLocks noChangeArrowheads="1"/>
          </p:cNvSpPr>
          <p:nvPr/>
        </p:nvSpPr>
        <p:spPr bwMode="auto">
          <a:xfrm>
            <a:off x="2514600" y="5874634"/>
            <a:ext cx="6400800" cy="830966"/>
          </a:xfrm>
          <a:prstGeom prst="rect">
            <a:avLst/>
          </a:prstGeom>
          <a:solidFill>
            <a:srgbClr val="FFFF00"/>
          </a:solidFill>
          <a:ln w="9525" algn="ctr">
            <a:solidFill>
              <a:schemeClr val="tx1"/>
            </a:solidFill>
            <a:miter lim="800000"/>
            <a:headEnd/>
            <a:tailEnd/>
          </a:ln>
        </p:spPr>
        <p:txBody>
          <a:bodyPr wrap="square" lIns="91411" tIns="45705" rIns="91411" bIns="45705">
            <a:spAutoFit/>
          </a:bodyPr>
          <a:lstStyle/>
          <a:p>
            <a:pPr eaLnBrk="0" hangingPunct="0">
              <a:spcBef>
                <a:spcPct val="20000"/>
              </a:spcBef>
              <a:defRPr/>
            </a:pPr>
            <a:r>
              <a:rPr lang="en-US" sz="2400" b="1" dirty="0">
                <a:solidFill>
                  <a:srgbClr val="FF0000"/>
                </a:solidFill>
                <a:latin typeface="+mn-lt"/>
              </a:rPr>
              <a:t>Similar to bin-packing, but harder due to </a:t>
            </a:r>
            <a:r>
              <a:rPr lang="en-US" sz="2400" b="1" dirty="0" smtClean="0">
                <a:solidFill>
                  <a:srgbClr val="FF0000"/>
                </a:solidFill>
                <a:latin typeface="+mn-lt"/>
              </a:rPr>
              <a:t>combined FT </a:t>
            </a:r>
            <a:r>
              <a:rPr lang="en-US" sz="2400" b="1" dirty="0">
                <a:solidFill>
                  <a:srgbClr val="FF0000"/>
                </a:solidFill>
                <a:latin typeface="+mn-lt"/>
              </a:rPr>
              <a:t>&amp; RT constraints</a:t>
            </a:r>
            <a:endParaRPr lang="en-US" sz="2400" b="1" i="1" dirty="0">
              <a:solidFill>
                <a:srgbClr val="336699"/>
              </a:solidFill>
              <a:latin typeface="+mn-lt"/>
            </a:endParaRPr>
          </a:p>
        </p:txBody>
      </p:sp>
      <p:sp>
        <p:nvSpPr>
          <p:cNvPr id="61451" name="Down Arrow 6"/>
          <p:cNvSpPr>
            <a:spLocks noChangeArrowheads="1"/>
          </p:cNvSpPr>
          <p:nvPr/>
        </p:nvSpPr>
        <p:spPr bwMode="auto">
          <a:xfrm>
            <a:off x="6019800" y="2971800"/>
            <a:ext cx="228600" cy="609600"/>
          </a:xfrm>
          <a:prstGeom prst="downArrow">
            <a:avLst>
              <a:gd name="adj1" fmla="val 50000"/>
              <a:gd name="adj2" fmla="val 50000"/>
            </a:avLst>
          </a:prstGeom>
          <a:solidFill>
            <a:srgbClr val="800000"/>
          </a:solidFill>
          <a:ln w="38100" algn="ctr">
            <a:solidFill>
              <a:srgbClr val="888888"/>
            </a:solidFill>
            <a:round/>
            <a:headEnd/>
            <a:tailEnd/>
          </a:ln>
        </p:spPr>
        <p:txBody>
          <a:bodyPr/>
          <a:lstStyle/>
          <a:p>
            <a:pPr defTabSz="850900"/>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17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179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8600" y="-77788"/>
            <a:ext cx="8610600" cy="554038"/>
          </a:xfrm>
        </p:spPr>
        <p:txBody>
          <a:bodyPr/>
          <a:lstStyle/>
          <a:p>
            <a:r>
              <a:rPr lang="en-US" dirty="0" smtClean="0"/>
              <a:t>Designing the </a:t>
            </a:r>
            <a:r>
              <a:rPr lang="en-US" dirty="0" err="1" smtClean="0"/>
              <a:t>DeCoRAM</a:t>
            </a:r>
            <a:r>
              <a:rPr lang="en-US" dirty="0" smtClean="0"/>
              <a:t> Allocation Algorithm (1/5)</a:t>
            </a:r>
          </a:p>
        </p:txBody>
      </p:sp>
      <p:graphicFrame>
        <p:nvGraphicFramePr>
          <p:cNvPr id="5" name="Content Placeholder 4"/>
          <p:cNvGraphicFramePr>
            <a:graphicFrameLocks noGrp="1"/>
          </p:cNvGraphicFramePr>
          <p:nvPr>
            <p:ph idx="1"/>
          </p:nvPr>
        </p:nvGraphicFramePr>
        <p:xfrm>
          <a:off x="4419600" y="609600"/>
          <a:ext cx="4495800" cy="2194560"/>
        </p:xfrm>
        <a:graphic>
          <a:graphicData uri="http://schemas.openxmlformats.org/drawingml/2006/table">
            <a:tbl>
              <a:tblPr firstRow="1" bandRow="1">
                <a:tableStyleId>{5C22544A-7EE6-4342-B048-85BDC9FD1C3A}</a:tableStyleId>
              </a:tblPr>
              <a:tblGrid>
                <a:gridCol w="838199"/>
                <a:gridCol w="914400"/>
                <a:gridCol w="1066800"/>
                <a:gridCol w="966538"/>
                <a:gridCol w="709863"/>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c>
                  <a:txBody>
                    <a:bodyPr/>
                    <a:lstStyle/>
                    <a:p>
                      <a:pPr algn="ctr"/>
                      <a:r>
                        <a:rPr lang="en-US" dirty="0" err="1" smtClean="0"/>
                        <a:t>Util</a:t>
                      </a:r>
                      <a:endParaRPr lang="en-US" dirty="0"/>
                    </a:p>
                  </a:txBody>
                  <a:tcPr/>
                </a:tc>
              </a:tr>
              <a:tr h="289560">
                <a:tc>
                  <a:txBody>
                    <a:bodyPr/>
                    <a:lstStyle/>
                    <a:p>
                      <a:r>
                        <a:rPr lang="en-US" dirty="0" smtClean="0"/>
                        <a:t>A</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c>
                  <a:txBody>
                    <a:bodyPr/>
                    <a:lstStyle/>
                    <a:p>
                      <a:pPr algn="r"/>
                      <a:r>
                        <a:rPr lang="en-US" dirty="0" smtClean="0"/>
                        <a:t>40 </a:t>
                      </a:r>
                      <a:endParaRPr lang="en-US" dirty="0"/>
                    </a:p>
                  </a:txBody>
                  <a:tcPr/>
                </a:tc>
              </a:tr>
              <a:tr h="289560">
                <a:tc>
                  <a:txBody>
                    <a:bodyPr/>
                    <a:lstStyle/>
                    <a:p>
                      <a:r>
                        <a:rPr lang="en-US" dirty="0" smtClean="0"/>
                        <a:t>B</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c>
                  <a:txBody>
                    <a:bodyPr/>
                    <a:lstStyle/>
                    <a:p>
                      <a:pPr algn="r"/>
                      <a:r>
                        <a:rPr lang="en-US" dirty="0" smtClean="0"/>
                        <a:t>40 </a:t>
                      </a:r>
                      <a:endParaRPr lang="en-US" dirty="0"/>
                    </a:p>
                  </a:txBody>
                  <a:tcPr/>
                </a:tc>
              </a:tr>
              <a:tr h="289560">
                <a:tc>
                  <a:txBody>
                    <a:bodyPr/>
                    <a:lstStyle/>
                    <a:p>
                      <a:r>
                        <a:rPr lang="en-US" dirty="0" smtClean="0"/>
                        <a:t>C</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c>
                  <a:txBody>
                    <a:bodyPr/>
                    <a:lstStyle/>
                    <a:p>
                      <a:pPr algn="r"/>
                      <a:r>
                        <a:rPr lang="en-US" dirty="0" smtClean="0"/>
                        <a:t>25</a:t>
                      </a:r>
                      <a:endParaRPr lang="en-US" dirty="0"/>
                    </a:p>
                  </a:txBody>
                  <a:tcPr/>
                </a:tc>
              </a:tr>
              <a:tr h="289560">
                <a:tc>
                  <a:txBody>
                    <a:bodyPr/>
                    <a:lstStyle/>
                    <a:p>
                      <a:r>
                        <a:rPr lang="en-US" dirty="0" smtClean="0"/>
                        <a:t>D</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c>
                  <a:txBody>
                    <a:bodyPr/>
                    <a:lstStyle/>
                    <a:p>
                      <a:pPr algn="r"/>
                      <a:r>
                        <a:rPr lang="en-US" dirty="0" smtClean="0"/>
                        <a:t>40</a:t>
                      </a:r>
                      <a:endParaRPr lang="en-US" dirty="0"/>
                    </a:p>
                  </a:txBody>
                  <a:tcPr/>
                </a:tc>
              </a:tr>
              <a:tr h="289560">
                <a:tc>
                  <a:txBody>
                    <a:bodyPr/>
                    <a:lstStyle/>
                    <a:p>
                      <a:r>
                        <a:rPr lang="en-US" dirty="0" smtClean="0"/>
                        <a:t>E</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c>
                  <a:txBody>
                    <a:bodyPr/>
                    <a:lstStyle/>
                    <a:p>
                      <a:pPr algn="r"/>
                      <a:r>
                        <a:rPr lang="en-US" dirty="0" smtClean="0"/>
                        <a:t>25</a:t>
                      </a:r>
                      <a:endParaRPr lang="en-US" dirty="0"/>
                    </a:p>
                  </a:txBody>
                  <a:tcPr/>
                </a:tc>
              </a:tr>
            </a:tbl>
          </a:graphicData>
        </a:graphic>
      </p:graphicFrame>
      <p:sp>
        <p:nvSpPr>
          <p:cNvPr id="62511" name="Slide Number Placeholder 3"/>
          <p:cNvSpPr>
            <a:spLocks noGrp="1"/>
          </p:cNvSpPr>
          <p:nvPr>
            <p:ph type="sldNum" sz="quarter" idx="12"/>
          </p:nvPr>
        </p:nvSpPr>
        <p:spPr>
          <a:noFill/>
        </p:spPr>
        <p:txBody>
          <a:bodyPr/>
          <a:lstStyle/>
          <a:p>
            <a:fld id="{052FD842-088A-4365-90BD-8D916FE6FDA5}" type="slidenum">
              <a:rPr lang="en-US" smtClean="0"/>
              <a:pPr/>
              <a:t>71</a:t>
            </a:fld>
            <a:endParaRPr lang="en-US" smtClean="0"/>
          </a:p>
        </p:txBody>
      </p:sp>
      <p:sp>
        <p:nvSpPr>
          <p:cNvPr id="6" name="Rectangle 3"/>
          <p:cNvSpPr txBox="1">
            <a:spLocks noChangeArrowheads="1"/>
          </p:cNvSpPr>
          <p:nvPr/>
        </p:nvSpPr>
        <p:spPr bwMode="auto">
          <a:xfrm>
            <a:off x="152400" y="609600"/>
            <a:ext cx="4191000" cy="26670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Basic Step 1: No fault tolerance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Only primaries exist consuming WCET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first-fit optimal bin-packing using the [Dhall:78]* algorithm</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Consider sample task set shown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Tasks arranged according to rate monotonic priorities</a:t>
            </a:r>
          </a:p>
        </p:txBody>
      </p:sp>
      <p:sp>
        <p:nvSpPr>
          <p:cNvPr id="7" name="Rectangle 6"/>
          <p:cNvSpPr/>
          <p:nvPr/>
        </p:nvSpPr>
        <p:spPr>
          <a:xfrm>
            <a:off x="152400" y="6019800"/>
            <a:ext cx="6096000" cy="646113"/>
          </a:xfrm>
          <a:prstGeom prst="rect">
            <a:avLst/>
          </a:prstGeom>
        </p:spPr>
        <p:txBody>
          <a:bodyPr>
            <a:spAutoFit/>
          </a:bodyPr>
          <a:lstStyle/>
          <a:p>
            <a:pPr marL="576263" lvl="2" indent="-119063" algn="l" defTabSz="850900" eaLnBrk="0" hangingPunct="0">
              <a:spcBef>
                <a:spcPct val="20000"/>
              </a:spcBef>
              <a:buClr>
                <a:schemeClr val="tx1"/>
              </a:buClr>
              <a:defRPr/>
            </a:pPr>
            <a:r>
              <a:rPr lang="en-US" sz="1800" kern="0" dirty="0"/>
              <a:t>*[Dhall:78] S. K. </a:t>
            </a:r>
            <a:r>
              <a:rPr lang="en-US" sz="1800" kern="0" dirty="0" err="1"/>
              <a:t>Dhall</a:t>
            </a:r>
            <a:r>
              <a:rPr lang="en-US" sz="1800" kern="0" dirty="0"/>
              <a:t> &amp; C. Liu, “On a Real-time Scheduling Problem”, </a:t>
            </a:r>
            <a:r>
              <a:rPr lang="en-US" sz="1800" i="1" kern="0" dirty="0"/>
              <a:t>Operations Research, </a:t>
            </a:r>
            <a:r>
              <a:rPr lang="en-US" sz="1800" kern="0" dirty="0"/>
              <a:t>1978</a:t>
            </a:r>
            <a:endParaRPr lang="en-US" sz="1800" i="1" kern="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a:xfrm>
            <a:off x="228600" y="-77788"/>
            <a:ext cx="8610600" cy="554038"/>
          </a:xfrm>
        </p:spPr>
        <p:txBody>
          <a:bodyPr/>
          <a:lstStyle/>
          <a:p>
            <a:r>
              <a:rPr lang="en-US" dirty="0" smtClean="0"/>
              <a:t>Designing the </a:t>
            </a:r>
            <a:r>
              <a:rPr lang="en-US" dirty="0" err="1" smtClean="0"/>
              <a:t>DeCoRAM</a:t>
            </a:r>
            <a:r>
              <a:rPr lang="en-US" dirty="0" smtClean="0"/>
              <a:t> Allocation Algorithm (1/5)</a:t>
            </a:r>
          </a:p>
        </p:txBody>
      </p:sp>
      <p:graphicFrame>
        <p:nvGraphicFramePr>
          <p:cNvPr id="5" name="Content Placeholder 4"/>
          <p:cNvGraphicFramePr>
            <a:graphicFrameLocks noGrp="1"/>
          </p:cNvGraphicFramePr>
          <p:nvPr>
            <p:ph idx="1"/>
          </p:nvPr>
        </p:nvGraphicFramePr>
        <p:xfrm>
          <a:off x="4419600" y="609600"/>
          <a:ext cx="4495800" cy="2194560"/>
        </p:xfrm>
        <a:graphic>
          <a:graphicData uri="http://schemas.openxmlformats.org/drawingml/2006/table">
            <a:tbl>
              <a:tblPr firstRow="1" bandRow="1">
                <a:tableStyleId>{5C22544A-7EE6-4342-B048-85BDC9FD1C3A}</a:tableStyleId>
              </a:tblPr>
              <a:tblGrid>
                <a:gridCol w="838199"/>
                <a:gridCol w="914400"/>
                <a:gridCol w="1066800"/>
                <a:gridCol w="966538"/>
                <a:gridCol w="709863"/>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c>
                  <a:txBody>
                    <a:bodyPr/>
                    <a:lstStyle/>
                    <a:p>
                      <a:pPr algn="ctr"/>
                      <a:r>
                        <a:rPr lang="en-US" dirty="0" err="1" smtClean="0"/>
                        <a:t>Util</a:t>
                      </a:r>
                      <a:endParaRPr lang="en-US" dirty="0"/>
                    </a:p>
                  </a:txBody>
                  <a:tcPr/>
                </a:tc>
              </a:tr>
              <a:tr h="289560">
                <a:tc>
                  <a:txBody>
                    <a:bodyPr/>
                    <a:lstStyle/>
                    <a:p>
                      <a:r>
                        <a:rPr lang="en-US" dirty="0" smtClean="0"/>
                        <a:t>A</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c>
                  <a:txBody>
                    <a:bodyPr/>
                    <a:lstStyle/>
                    <a:p>
                      <a:pPr algn="r"/>
                      <a:r>
                        <a:rPr lang="en-US" dirty="0" smtClean="0"/>
                        <a:t>40 </a:t>
                      </a:r>
                      <a:endParaRPr lang="en-US" dirty="0"/>
                    </a:p>
                  </a:txBody>
                  <a:tcPr/>
                </a:tc>
              </a:tr>
              <a:tr h="289560">
                <a:tc>
                  <a:txBody>
                    <a:bodyPr/>
                    <a:lstStyle/>
                    <a:p>
                      <a:r>
                        <a:rPr lang="en-US" dirty="0" smtClean="0"/>
                        <a:t>B</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c>
                  <a:txBody>
                    <a:bodyPr/>
                    <a:lstStyle/>
                    <a:p>
                      <a:pPr algn="r"/>
                      <a:r>
                        <a:rPr lang="en-US" dirty="0" smtClean="0"/>
                        <a:t>40 </a:t>
                      </a:r>
                      <a:endParaRPr lang="en-US" dirty="0"/>
                    </a:p>
                  </a:txBody>
                  <a:tcPr/>
                </a:tc>
              </a:tr>
              <a:tr h="289560">
                <a:tc>
                  <a:txBody>
                    <a:bodyPr/>
                    <a:lstStyle/>
                    <a:p>
                      <a:r>
                        <a:rPr lang="en-US" dirty="0" smtClean="0"/>
                        <a:t>C</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c>
                  <a:txBody>
                    <a:bodyPr/>
                    <a:lstStyle/>
                    <a:p>
                      <a:pPr algn="r"/>
                      <a:r>
                        <a:rPr lang="en-US" dirty="0" smtClean="0"/>
                        <a:t>25</a:t>
                      </a:r>
                      <a:endParaRPr lang="en-US" dirty="0"/>
                    </a:p>
                  </a:txBody>
                  <a:tcPr/>
                </a:tc>
              </a:tr>
              <a:tr h="289560">
                <a:tc>
                  <a:txBody>
                    <a:bodyPr/>
                    <a:lstStyle/>
                    <a:p>
                      <a:r>
                        <a:rPr lang="en-US" dirty="0" smtClean="0"/>
                        <a:t>D</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c>
                  <a:txBody>
                    <a:bodyPr/>
                    <a:lstStyle/>
                    <a:p>
                      <a:pPr algn="r"/>
                      <a:r>
                        <a:rPr lang="en-US" dirty="0" smtClean="0"/>
                        <a:t>40</a:t>
                      </a:r>
                      <a:endParaRPr lang="en-US" dirty="0"/>
                    </a:p>
                  </a:txBody>
                  <a:tcPr/>
                </a:tc>
              </a:tr>
              <a:tr h="289560">
                <a:tc>
                  <a:txBody>
                    <a:bodyPr/>
                    <a:lstStyle/>
                    <a:p>
                      <a:r>
                        <a:rPr lang="en-US" dirty="0" smtClean="0"/>
                        <a:t>E</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c>
                  <a:txBody>
                    <a:bodyPr/>
                    <a:lstStyle/>
                    <a:p>
                      <a:pPr algn="r"/>
                      <a:r>
                        <a:rPr lang="en-US" dirty="0" smtClean="0"/>
                        <a:t>25</a:t>
                      </a:r>
                      <a:endParaRPr lang="en-US" dirty="0"/>
                    </a:p>
                  </a:txBody>
                  <a:tcPr/>
                </a:tc>
              </a:tr>
            </a:tbl>
          </a:graphicData>
        </a:graphic>
      </p:graphicFrame>
      <p:sp>
        <p:nvSpPr>
          <p:cNvPr id="1074" name="Slide Number Placeholder 3"/>
          <p:cNvSpPr>
            <a:spLocks noGrp="1"/>
          </p:cNvSpPr>
          <p:nvPr>
            <p:ph type="sldNum" sz="quarter" idx="12"/>
          </p:nvPr>
        </p:nvSpPr>
        <p:spPr>
          <a:noFill/>
        </p:spPr>
        <p:txBody>
          <a:bodyPr/>
          <a:lstStyle/>
          <a:p>
            <a:fld id="{7E66C56A-C295-4AFB-BE6B-E753C5B10016}" type="slidenum">
              <a:rPr lang="en-US" smtClean="0"/>
              <a:pPr/>
              <a:t>72</a:t>
            </a:fld>
            <a:endParaRPr lang="en-US" smtClean="0"/>
          </a:p>
        </p:txBody>
      </p:sp>
      <p:sp>
        <p:nvSpPr>
          <p:cNvPr id="6" name="Rectangle 3"/>
          <p:cNvSpPr txBox="1">
            <a:spLocks noChangeArrowheads="1"/>
          </p:cNvSpPr>
          <p:nvPr/>
        </p:nvSpPr>
        <p:spPr bwMode="auto">
          <a:xfrm>
            <a:off x="152400" y="609600"/>
            <a:ext cx="4191000" cy="26670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Basic Step 1: No fault tolerance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Only primaries exist consuming WCET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first-fit optimal bin-packing using the [Dhall:78] algorithm</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Consider sample task set shown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Tasks arranged according to rate monotonic </a:t>
            </a:r>
            <a:r>
              <a:rPr lang="en-US" sz="2000" kern="0" dirty="0"/>
              <a:t>priorities</a:t>
            </a:r>
            <a:endParaRPr lang="en-US" sz="2000" kern="0" dirty="0">
              <a:cs typeface="+mn-cs"/>
            </a:endParaRPr>
          </a:p>
        </p:txBody>
      </p:sp>
      <p:graphicFrame>
        <p:nvGraphicFramePr>
          <p:cNvPr id="1026" name="Object 45"/>
          <p:cNvGraphicFramePr>
            <a:graphicFrameLocks noChangeAspect="1"/>
          </p:cNvGraphicFramePr>
          <p:nvPr/>
        </p:nvGraphicFramePr>
        <p:xfrm>
          <a:off x="1066800" y="3733800"/>
          <a:ext cx="1638300" cy="2324100"/>
        </p:xfrm>
        <a:graphic>
          <a:graphicData uri="http://schemas.openxmlformats.org/presentationml/2006/ole">
            <p:oleObj spid="_x0000_s524290" name="Visio" r:id="rId4" imgW="1638001" imgH="2323804" progId="Visio.Drawing.11">
              <p:link updateAutomatic="1"/>
            </p:oleObj>
          </a:graphicData>
        </a:graphic>
      </p:graphicFrame>
      <p:graphicFrame>
        <p:nvGraphicFramePr>
          <p:cNvPr id="1027" name="Object 3"/>
          <p:cNvGraphicFramePr>
            <a:graphicFrameLocks noChangeAspect="1"/>
          </p:cNvGraphicFramePr>
          <p:nvPr/>
        </p:nvGraphicFramePr>
        <p:xfrm>
          <a:off x="1638300" y="4267200"/>
          <a:ext cx="495300" cy="495300"/>
        </p:xfrm>
        <a:graphic>
          <a:graphicData uri="http://schemas.openxmlformats.org/presentationml/2006/ole">
            <p:oleObj spid="_x0000_s524291" name="Visio" r:id="rId5" imgW="494964" imgH="494950" progId="Visio.Drawing.11">
              <p:link updateAutomatic="1"/>
            </p:oleObj>
          </a:graphicData>
        </a:graphic>
      </p:graphicFrame>
      <p:graphicFrame>
        <p:nvGraphicFramePr>
          <p:cNvPr id="1028" name="Object 4"/>
          <p:cNvGraphicFramePr>
            <a:graphicFrameLocks noChangeAspect="1"/>
          </p:cNvGraphicFramePr>
          <p:nvPr/>
        </p:nvGraphicFramePr>
        <p:xfrm>
          <a:off x="1638300" y="5029200"/>
          <a:ext cx="495300" cy="495300"/>
        </p:xfrm>
        <a:graphic>
          <a:graphicData uri="http://schemas.openxmlformats.org/presentationml/2006/ole">
            <p:oleObj spid="_x0000_s524292" name="Visio" r:id="rId6" imgW="494964" imgH="494950" progId="Visio.Drawing.11">
              <p:link updateAutomatic="1"/>
            </p:oleObj>
          </a:graphicData>
        </a:graphic>
      </p:graphicFrame>
      <p:pic>
        <p:nvPicPr>
          <p:cNvPr id="1076" name="Picture 10" descr="graph1_3.png"/>
          <p:cNvPicPr>
            <a:picLocks noChangeAspect="1"/>
          </p:cNvPicPr>
          <p:nvPr/>
        </p:nvPicPr>
        <p:blipFill>
          <a:blip r:embed="rId7" cstate="print"/>
          <a:srcRect/>
          <a:stretch>
            <a:fillRect/>
          </a:stretch>
        </p:blipFill>
        <p:spPr bwMode="auto">
          <a:xfrm>
            <a:off x="5486400" y="3657600"/>
            <a:ext cx="3495675" cy="26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1"/>
          <p:cNvSpPr>
            <a:spLocks noGrp="1"/>
          </p:cNvSpPr>
          <p:nvPr>
            <p:ph type="title"/>
          </p:nvPr>
        </p:nvSpPr>
        <p:spPr>
          <a:xfrm>
            <a:off x="228600" y="-77788"/>
            <a:ext cx="8610600" cy="554038"/>
          </a:xfrm>
        </p:spPr>
        <p:txBody>
          <a:bodyPr/>
          <a:lstStyle/>
          <a:p>
            <a:r>
              <a:rPr lang="en-US" dirty="0" smtClean="0"/>
              <a:t>Designing the </a:t>
            </a:r>
            <a:r>
              <a:rPr lang="en-US" dirty="0" err="1" smtClean="0"/>
              <a:t>DeCoRAM</a:t>
            </a:r>
            <a:r>
              <a:rPr lang="en-US" dirty="0" smtClean="0"/>
              <a:t> Allocation Algorithm (1/5)</a:t>
            </a:r>
          </a:p>
        </p:txBody>
      </p:sp>
      <p:graphicFrame>
        <p:nvGraphicFramePr>
          <p:cNvPr id="5" name="Content Placeholder 4"/>
          <p:cNvGraphicFramePr>
            <a:graphicFrameLocks noGrp="1"/>
          </p:cNvGraphicFramePr>
          <p:nvPr>
            <p:ph idx="1"/>
          </p:nvPr>
        </p:nvGraphicFramePr>
        <p:xfrm>
          <a:off x="4419600" y="609600"/>
          <a:ext cx="4495800" cy="2194560"/>
        </p:xfrm>
        <a:graphic>
          <a:graphicData uri="http://schemas.openxmlformats.org/drawingml/2006/table">
            <a:tbl>
              <a:tblPr firstRow="1" bandRow="1">
                <a:tableStyleId>{5C22544A-7EE6-4342-B048-85BDC9FD1C3A}</a:tableStyleId>
              </a:tblPr>
              <a:tblGrid>
                <a:gridCol w="838199"/>
                <a:gridCol w="914400"/>
                <a:gridCol w="1066800"/>
                <a:gridCol w="966538"/>
                <a:gridCol w="709863"/>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c>
                  <a:txBody>
                    <a:bodyPr/>
                    <a:lstStyle/>
                    <a:p>
                      <a:pPr algn="ctr"/>
                      <a:r>
                        <a:rPr lang="en-US" dirty="0" err="1" smtClean="0"/>
                        <a:t>Util</a:t>
                      </a:r>
                      <a:endParaRPr lang="en-US" dirty="0"/>
                    </a:p>
                  </a:txBody>
                  <a:tcPr/>
                </a:tc>
              </a:tr>
              <a:tr h="289560">
                <a:tc>
                  <a:txBody>
                    <a:bodyPr/>
                    <a:lstStyle/>
                    <a:p>
                      <a:r>
                        <a:rPr lang="en-US" dirty="0" smtClean="0"/>
                        <a:t>A</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c>
                  <a:txBody>
                    <a:bodyPr/>
                    <a:lstStyle/>
                    <a:p>
                      <a:pPr algn="r"/>
                      <a:r>
                        <a:rPr lang="en-US" dirty="0" smtClean="0"/>
                        <a:t>40 </a:t>
                      </a:r>
                      <a:endParaRPr lang="en-US" dirty="0"/>
                    </a:p>
                  </a:txBody>
                  <a:tcPr/>
                </a:tc>
              </a:tr>
              <a:tr h="289560">
                <a:tc>
                  <a:txBody>
                    <a:bodyPr/>
                    <a:lstStyle/>
                    <a:p>
                      <a:r>
                        <a:rPr lang="en-US" dirty="0" smtClean="0"/>
                        <a:t>B</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c>
                  <a:txBody>
                    <a:bodyPr/>
                    <a:lstStyle/>
                    <a:p>
                      <a:pPr algn="r"/>
                      <a:r>
                        <a:rPr lang="en-US" dirty="0" smtClean="0"/>
                        <a:t>40 </a:t>
                      </a:r>
                      <a:endParaRPr lang="en-US" dirty="0"/>
                    </a:p>
                  </a:txBody>
                  <a:tcPr/>
                </a:tc>
              </a:tr>
              <a:tr h="289560">
                <a:tc>
                  <a:txBody>
                    <a:bodyPr/>
                    <a:lstStyle/>
                    <a:p>
                      <a:r>
                        <a:rPr lang="en-US" dirty="0" smtClean="0"/>
                        <a:t>C</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c>
                  <a:txBody>
                    <a:bodyPr/>
                    <a:lstStyle/>
                    <a:p>
                      <a:pPr algn="r"/>
                      <a:r>
                        <a:rPr lang="en-US" dirty="0" smtClean="0"/>
                        <a:t>25</a:t>
                      </a:r>
                      <a:endParaRPr lang="en-US" dirty="0"/>
                    </a:p>
                  </a:txBody>
                  <a:tcPr/>
                </a:tc>
              </a:tr>
              <a:tr h="289560">
                <a:tc>
                  <a:txBody>
                    <a:bodyPr/>
                    <a:lstStyle/>
                    <a:p>
                      <a:r>
                        <a:rPr lang="en-US" dirty="0" smtClean="0"/>
                        <a:t>D</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c>
                  <a:txBody>
                    <a:bodyPr/>
                    <a:lstStyle/>
                    <a:p>
                      <a:pPr algn="r"/>
                      <a:r>
                        <a:rPr lang="en-US" dirty="0" smtClean="0"/>
                        <a:t>40</a:t>
                      </a:r>
                      <a:endParaRPr lang="en-US" dirty="0"/>
                    </a:p>
                  </a:txBody>
                  <a:tcPr/>
                </a:tc>
              </a:tr>
              <a:tr h="289560">
                <a:tc>
                  <a:txBody>
                    <a:bodyPr/>
                    <a:lstStyle/>
                    <a:p>
                      <a:r>
                        <a:rPr lang="en-US" dirty="0" smtClean="0"/>
                        <a:t>E</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c>
                  <a:txBody>
                    <a:bodyPr/>
                    <a:lstStyle/>
                    <a:p>
                      <a:pPr algn="r"/>
                      <a:r>
                        <a:rPr lang="en-US" dirty="0" smtClean="0"/>
                        <a:t>25</a:t>
                      </a:r>
                      <a:endParaRPr lang="en-US" dirty="0"/>
                    </a:p>
                  </a:txBody>
                  <a:tcPr/>
                </a:tc>
              </a:tr>
            </a:tbl>
          </a:graphicData>
        </a:graphic>
      </p:graphicFrame>
      <p:sp>
        <p:nvSpPr>
          <p:cNvPr id="2099" name="Slide Number Placeholder 3"/>
          <p:cNvSpPr>
            <a:spLocks noGrp="1"/>
          </p:cNvSpPr>
          <p:nvPr>
            <p:ph type="sldNum" sz="quarter" idx="12"/>
          </p:nvPr>
        </p:nvSpPr>
        <p:spPr>
          <a:noFill/>
        </p:spPr>
        <p:txBody>
          <a:bodyPr/>
          <a:lstStyle/>
          <a:p>
            <a:fld id="{B5F4E6D5-4DBC-45AE-9874-82CAD365D533}" type="slidenum">
              <a:rPr lang="en-US" smtClean="0"/>
              <a:pPr/>
              <a:t>73</a:t>
            </a:fld>
            <a:endParaRPr lang="en-US" smtClean="0"/>
          </a:p>
        </p:txBody>
      </p:sp>
      <p:sp>
        <p:nvSpPr>
          <p:cNvPr id="6" name="Rectangle 3"/>
          <p:cNvSpPr txBox="1">
            <a:spLocks noChangeArrowheads="1"/>
          </p:cNvSpPr>
          <p:nvPr/>
        </p:nvSpPr>
        <p:spPr bwMode="auto">
          <a:xfrm>
            <a:off x="152400" y="609600"/>
            <a:ext cx="4191000" cy="26670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Basic Step 1: No fault tolerance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Only primaries exist consuming WCET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first-fit optimal bin-packing using the [Dhall:78] algorithm</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Consider sample task set shown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Tasks arranged according to rate monotonic </a:t>
            </a:r>
            <a:r>
              <a:rPr lang="en-US" sz="2000" kern="0" dirty="0"/>
              <a:t>priorities</a:t>
            </a:r>
            <a:endParaRPr lang="en-US" sz="2000" kern="0" dirty="0">
              <a:cs typeface="+mn-cs"/>
            </a:endParaRPr>
          </a:p>
        </p:txBody>
      </p:sp>
      <p:graphicFrame>
        <p:nvGraphicFramePr>
          <p:cNvPr id="2050" name="Object 45"/>
          <p:cNvGraphicFramePr>
            <a:graphicFrameLocks noChangeAspect="1"/>
          </p:cNvGraphicFramePr>
          <p:nvPr/>
        </p:nvGraphicFramePr>
        <p:xfrm>
          <a:off x="1066800" y="3733800"/>
          <a:ext cx="1638300" cy="2324100"/>
        </p:xfrm>
        <a:graphic>
          <a:graphicData uri="http://schemas.openxmlformats.org/presentationml/2006/ole">
            <p:oleObj spid="_x0000_s525314" name="Visio" r:id="rId4" imgW="1638001" imgH="2323804" progId="Visio.Drawing.11">
              <p:link updateAutomatic="1"/>
            </p:oleObj>
          </a:graphicData>
        </a:graphic>
      </p:graphicFrame>
      <p:graphicFrame>
        <p:nvGraphicFramePr>
          <p:cNvPr id="2051" name="Object 3"/>
          <p:cNvGraphicFramePr>
            <a:graphicFrameLocks noChangeAspect="1"/>
          </p:cNvGraphicFramePr>
          <p:nvPr/>
        </p:nvGraphicFramePr>
        <p:xfrm>
          <a:off x="1638300" y="4267200"/>
          <a:ext cx="495300" cy="495300"/>
        </p:xfrm>
        <a:graphic>
          <a:graphicData uri="http://schemas.openxmlformats.org/presentationml/2006/ole">
            <p:oleObj spid="_x0000_s525315" name="Visio" r:id="rId5" imgW="494964" imgH="494950" progId="Visio.Drawing.11">
              <p:link updateAutomatic="1"/>
            </p:oleObj>
          </a:graphicData>
        </a:graphic>
      </p:graphicFrame>
      <p:graphicFrame>
        <p:nvGraphicFramePr>
          <p:cNvPr id="2052" name="Object 4"/>
          <p:cNvGraphicFramePr>
            <a:graphicFrameLocks noChangeAspect="1"/>
          </p:cNvGraphicFramePr>
          <p:nvPr/>
        </p:nvGraphicFramePr>
        <p:xfrm>
          <a:off x="1638300" y="5029200"/>
          <a:ext cx="495300" cy="495300"/>
        </p:xfrm>
        <a:graphic>
          <a:graphicData uri="http://schemas.openxmlformats.org/presentationml/2006/ole">
            <p:oleObj spid="_x0000_s525316" name="Visio" r:id="rId6" imgW="494964" imgH="494950" progId="Visio.Drawing.11">
              <p:link updateAutomatic="1"/>
            </p:oleObj>
          </a:graphicData>
        </a:graphic>
      </p:graphicFrame>
      <p:graphicFrame>
        <p:nvGraphicFramePr>
          <p:cNvPr id="2053" name="Object 5"/>
          <p:cNvGraphicFramePr>
            <a:graphicFrameLocks noChangeAspect="1"/>
          </p:cNvGraphicFramePr>
          <p:nvPr/>
        </p:nvGraphicFramePr>
        <p:xfrm>
          <a:off x="838200" y="6096000"/>
          <a:ext cx="495300" cy="495300"/>
        </p:xfrm>
        <a:graphic>
          <a:graphicData uri="http://schemas.openxmlformats.org/presentationml/2006/ole">
            <p:oleObj spid="_x0000_s525317" name="Visio" r:id="rId7" imgW="494964" imgH="494950" progId="Visio.Drawing.11">
              <p:link updateAutomatic="1"/>
            </p:oleObj>
          </a:graphicData>
        </a:graphic>
      </p:graphicFrame>
      <p:cxnSp>
        <p:nvCxnSpPr>
          <p:cNvPr id="2101" name="Straight Arrow Connector 11"/>
          <p:cNvCxnSpPr>
            <a:cxnSpLocks noChangeShapeType="1"/>
          </p:cNvCxnSpPr>
          <p:nvPr/>
        </p:nvCxnSpPr>
        <p:spPr bwMode="auto">
          <a:xfrm flipV="1">
            <a:off x="1295400" y="5715000"/>
            <a:ext cx="609600" cy="381000"/>
          </a:xfrm>
          <a:prstGeom prst="straightConnector1">
            <a:avLst/>
          </a:prstGeom>
          <a:noFill/>
          <a:ln w="38100" algn="ctr">
            <a:solidFill>
              <a:srgbClr val="888888"/>
            </a:solidFill>
            <a:round/>
            <a:headEnd/>
            <a:tailEnd type="arrow" w="med" len="med"/>
          </a:ln>
        </p:spPr>
      </p:cxnSp>
      <p:pic>
        <p:nvPicPr>
          <p:cNvPr id="4151" name="Picture 16" descr="graph1_4.png"/>
          <p:cNvPicPr>
            <a:picLocks noChangeAspect="1"/>
          </p:cNvPicPr>
          <p:nvPr/>
        </p:nvPicPr>
        <p:blipFill>
          <a:blip r:embed="rId8" cstate="print"/>
          <a:srcRect/>
          <a:stretch>
            <a:fillRect/>
          </a:stretch>
        </p:blipFill>
        <p:spPr bwMode="auto">
          <a:xfrm>
            <a:off x="5486400" y="3657600"/>
            <a:ext cx="3495675" cy="2622550"/>
          </a:xfrm>
          <a:prstGeom prst="rect">
            <a:avLst/>
          </a:prstGeom>
          <a:noFill/>
          <a:ln w="9525">
            <a:noFill/>
            <a:miter lim="800000"/>
            <a:headEnd/>
            <a:tailEnd/>
          </a:ln>
        </p:spPr>
      </p:pic>
      <p:pic>
        <p:nvPicPr>
          <p:cNvPr id="13" name="Picture 3" descr="C:\Users\admin\AppData\Local\Microsoft\Windows\Temporary Internet Files\Content.IE5\QNDKIQ1U\MMj03369800000[1].gif"/>
          <p:cNvPicPr>
            <a:picLocks noChangeAspect="1" noChangeArrowheads="1" noCrop="1"/>
          </p:cNvPicPr>
          <p:nvPr/>
        </p:nvPicPr>
        <p:blipFill>
          <a:blip r:embed="rId9" cstate="print"/>
          <a:srcRect/>
          <a:stretch>
            <a:fillRect/>
          </a:stretch>
        </p:blipFill>
        <p:spPr bwMode="auto">
          <a:xfrm>
            <a:off x="1371600" y="5943600"/>
            <a:ext cx="762000" cy="762000"/>
          </a:xfrm>
          <a:prstGeom prst="rect">
            <a:avLst/>
          </a:prstGeom>
          <a:noFill/>
          <a:ln w="9525">
            <a:noFill/>
            <a:miter lim="800000"/>
            <a:headEnd/>
            <a:tailEnd/>
          </a:ln>
        </p:spPr>
      </p:pic>
      <p:pic>
        <p:nvPicPr>
          <p:cNvPr id="14" name="Picture 6" descr="C:\Users\admin\AppData\Local\Microsoft\Windows\Temporary Internet Files\Content.IE5\5BEOBKEN\MCBS01890_0000[1].wmf"/>
          <p:cNvPicPr>
            <a:picLocks noChangeAspect="1" noChangeArrowheads="1"/>
          </p:cNvPicPr>
          <p:nvPr/>
        </p:nvPicPr>
        <p:blipFill>
          <a:blip r:embed="rId10" cstate="print"/>
          <a:srcRect/>
          <a:stretch>
            <a:fillRect/>
          </a:stretch>
        </p:blipFill>
        <p:spPr bwMode="auto">
          <a:xfrm>
            <a:off x="1447800" y="6019800"/>
            <a:ext cx="498475" cy="62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1"/>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p:cNvSpPr>
            <a:spLocks noGrp="1"/>
          </p:cNvSpPr>
          <p:nvPr>
            <p:ph type="title"/>
          </p:nvPr>
        </p:nvSpPr>
        <p:spPr>
          <a:xfrm>
            <a:off x="228600" y="-77788"/>
            <a:ext cx="8610600" cy="554038"/>
          </a:xfrm>
        </p:spPr>
        <p:txBody>
          <a:bodyPr/>
          <a:lstStyle/>
          <a:p>
            <a:r>
              <a:rPr lang="en-US" dirty="0" smtClean="0"/>
              <a:t>Designing the </a:t>
            </a:r>
            <a:r>
              <a:rPr lang="en-US" dirty="0" err="1" smtClean="0"/>
              <a:t>DeCoRAM</a:t>
            </a:r>
            <a:r>
              <a:rPr lang="en-US" dirty="0" smtClean="0"/>
              <a:t> Allocation Algorithm (1/5)</a:t>
            </a:r>
          </a:p>
        </p:txBody>
      </p:sp>
      <p:graphicFrame>
        <p:nvGraphicFramePr>
          <p:cNvPr id="5" name="Content Placeholder 4"/>
          <p:cNvGraphicFramePr>
            <a:graphicFrameLocks noGrp="1"/>
          </p:cNvGraphicFramePr>
          <p:nvPr>
            <p:ph idx="1"/>
          </p:nvPr>
        </p:nvGraphicFramePr>
        <p:xfrm>
          <a:off x="4419600" y="609600"/>
          <a:ext cx="4495800" cy="2194560"/>
        </p:xfrm>
        <a:graphic>
          <a:graphicData uri="http://schemas.openxmlformats.org/drawingml/2006/table">
            <a:tbl>
              <a:tblPr firstRow="1" bandRow="1">
                <a:tableStyleId>{5C22544A-7EE6-4342-B048-85BDC9FD1C3A}</a:tableStyleId>
              </a:tblPr>
              <a:tblGrid>
                <a:gridCol w="838199"/>
                <a:gridCol w="914400"/>
                <a:gridCol w="1066800"/>
                <a:gridCol w="966538"/>
                <a:gridCol w="709863"/>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c>
                  <a:txBody>
                    <a:bodyPr/>
                    <a:lstStyle/>
                    <a:p>
                      <a:pPr algn="ctr"/>
                      <a:r>
                        <a:rPr lang="en-US" dirty="0" err="1" smtClean="0"/>
                        <a:t>Util</a:t>
                      </a:r>
                      <a:endParaRPr lang="en-US" dirty="0"/>
                    </a:p>
                  </a:txBody>
                  <a:tcPr/>
                </a:tc>
              </a:tr>
              <a:tr h="289560">
                <a:tc>
                  <a:txBody>
                    <a:bodyPr/>
                    <a:lstStyle/>
                    <a:p>
                      <a:r>
                        <a:rPr lang="en-US" dirty="0" smtClean="0"/>
                        <a:t>A</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c>
                  <a:txBody>
                    <a:bodyPr/>
                    <a:lstStyle/>
                    <a:p>
                      <a:pPr algn="r"/>
                      <a:r>
                        <a:rPr lang="en-US" dirty="0" smtClean="0"/>
                        <a:t>40 </a:t>
                      </a:r>
                      <a:endParaRPr lang="en-US" dirty="0"/>
                    </a:p>
                  </a:txBody>
                  <a:tcPr/>
                </a:tc>
              </a:tr>
              <a:tr h="289560">
                <a:tc>
                  <a:txBody>
                    <a:bodyPr/>
                    <a:lstStyle/>
                    <a:p>
                      <a:r>
                        <a:rPr lang="en-US" dirty="0" smtClean="0"/>
                        <a:t>B</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c>
                  <a:txBody>
                    <a:bodyPr/>
                    <a:lstStyle/>
                    <a:p>
                      <a:pPr algn="r"/>
                      <a:r>
                        <a:rPr lang="en-US" dirty="0" smtClean="0"/>
                        <a:t>40 </a:t>
                      </a:r>
                      <a:endParaRPr lang="en-US" dirty="0"/>
                    </a:p>
                  </a:txBody>
                  <a:tcPr/>
                </a:tc>
              </a:tr>
              <a:tr h="289560">
                <a:tc>
                  <a:txBody>
                    <a:bodyPr/>
                    <a:lstStyle/>
                    <a:p>
                      <a:r>
                        <a:rPr lang="en-US" dirty="0" smtClean="0"/>
                        <a:t>C</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c>
                  <a:txBody>
                    <a:bodyPr/>
                    <a:lstStyle/>
                    <a:p>
                      <a:pPr algn="r"/>
                      <a:r>
                        <a:rPr lang="en-US" dirty="0" smtClean="0"/>
                        <a:t>25</a:t>
                      </a:r>
                      <a:endParaRPr lang="en-US" dirty="0"/>
                    </a:p>
                  </a:txBody>
                  <a:tcPr/>
                </a:tc>
              </a:tr>
              <a:tr h="289560">
                <a:tc>
                  <a:txBody>
                    <a:bodyPr/>
                    <a:lstStyle/>
                    <a:p>
                      <a:r>
                        <a:rPr lang="en-US" dirty="0" smtClean="0"/>
                        <a:t>D</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c>
                  <a:txBody>
                    <a:bodyPr/>
                    <a:lstStyle/>
                    <a:p>
                      <a:pPr algn="r"/>
                      <a:r>
                        <a:rPr lang="en-US" dirty="0" smtClean="0"/>
                        <a:t>40</a:t>
                      </a:r>
                      <a:endParaRPr lang="en-US" dirty="0"/>
                    </a:p>
                  </a:txBody>
                  <a:tcPr/>
                </a:tc>
              </a:tr>
              <a:tr h="289560">
                <a:tc>
                  <a:txBody>
                    <a:bodyPr/>
                    <a:lstStyle/>
                    <a:p>
                      <a:r>
                        <a:rPr lang="en-US" dirty="0" smtClean="0"/>
                        <a:t>E</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c>
                  <a:txBody>
                    <a:bodyPr/>
                    <a:lstStyle/>
                    <a:p>
                      <a:pPr algn="r"/>
                      <a:r>
                        <a:rPr lang="en-US" dirty="0" smtClean="0"/>
                        <a:t>25</a:t>
                      </a:r>
                      <a:endParaRPr lang="en-US" dirty="0"/>
                    </a:p>
                  </a:txBody>
                  <a:tcPr/>
                </a:tc>
              </a:tr>
            </a:tbl>
          </a:graphicData>
        </a:graphic>
      </p:graphicFrame>
      <p:sp>
        <p:nvSpPr>
          <p:cNvPr id="3124" name="Slide Number Placeholder 3"/>
          <p:cNvSpPr>
            <a:spLocks noGrp="1"/>
          </p:cNvSpPr>
          <p:nvPr>
            <p:ph type="sldNum" sz="quarter" idx="12"/>
          </p:nvPr>
        </p:nvSpPr>
        <p:spPr>
          <a:noFill/>
        </p:spPr>
        <p:txBody>
          <a:bodyPr/>
          <a:lstStyle/>
          <a:p>
            <a:fld id="{E63189E4-EDF0-453D-A430-5CCECC50C73B}" type="slidenum">
              <a:rPr lang="en-US" smtClean="0"/>
              <a:pPr/>
              <a:t>74</a:t>
            </a:fld>
            <a:endParaRPr lang="en-US" smtClean="0"/>
          </a:p>
        </p:txBody>
      </p:sp>
      <p:sp>
        <p:nvSpPr>
          <p:cNvPr id="6" name="Rectangle 3"/>
          <p:cNvSpPr txBox="1">
            <a:spLocks noChangeArrowheads="1"/>
          </p:cNvSpPr>
          <p:nvPr/>
        </p:nvSpPr>
        <p:spPr bwMode="auto">
          <a:xfrm>
            <a:off x="152400" y="609600"/>
            <a:ext cx="4191000" cy="26670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Basic Step 1: No fault tolerance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Only primaries exist consuming WCET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first-fit optimal bin-packing using the [Dhall:78] algorithm</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Consider sample task set shown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Tasks arranged according to rate monotonic </a:t>
            </a:r>
            <a:r>
              <a:rPr lang="en-US" sz="2000" kern="0" dirty="0"/>
              <a:t>priorities</a:t>
            </a:r>
            <a:endParaRPr lang="en-US" sz="2000" kern="0" dirty="0">
              <a:cs typeface="+mn-cs"/>
            </a:endParaRPr>
          </a:p>
        </p:txBody>
      </p:sp>
      <p:graphicFrame>
        <p:nvGraphicFramePr>
          <p:cNvPr id="3074" name="Object 45"/>
          <p:cNvGraphicFramePr>
            <a:graphicFrameLocks noChangeAspect="1"/>
          </p:cNvGraphicFramePr>
          <p:nvPr/>
        </p:nvGraphicFramePr>
        <p:xfrm>
          <a:off x="1066800" y="3729038"/>
          <a:ext cx="1638300" cy="2324100"/>
        </p:xfrm>
        <a:graphic>
          <a:graphicData uri="http://schemas.openxmlformats.org/presentationml/2006/ole">
            <p:oleObj spid="_x0000_s526338" name="Visio" r:id="rId4" imgW="1638001" imgH="2323804" progId="Visio.Drawing.11">
              <p:link updateAutomatic="1"/>
            </p:oleObj>
          </a:graphicData>
        </a:graphic>
      </p:graphicFrame>
      <p:graphicFrame>
        <p:nvGraphicFramePr>
          <p:cNvPr id="3075" name="Object 3"/>
          <p:cNvGraphicFramePr>
            <a:graphicFrameLocks noChangeAspect="1"/>
          </p:cNvGraphicFramePr>
          <p:nvPr/>
        </p:nvGraphicFramePr>
        <p:xfrm>
          <a:off x="1638300" y="4267200"/>
          <a:ext cx="495300" cy="495300"/>
        </p:xfrm>
        <a:graphic>
          <a:graphicData uri="http://schemas.openxmlformats.org/presentationml/2006/ole">
            <p:oleObj spid="_x0000_s526339" name="Visio" r:id="rId5" imgW="494964" imgH="494950" progId="Visio.Drawing.11">
              <p:link updateAutomatic="1"/>
            </p:oleObj>
          </a:graphicData>
        </a:graphic>
      </p:graphicFrame>
      <p:graphicFrame>
        <p:nvGraphicFramePr>
          <p:cNvPr id="3076" name="Object 4"/>
          <p:cNvGraphicFramePr>
            <a:graphicFrameLocks noChangeAspect="1"/>
          </p:cNvGraphicFramePr>
          <p:nvPr/>
        </p:nvGraphicFramePr>
        <p:xfrm>
          <a:off x="1638300" y="5029200"/>
          <a:ext cx="495300" cy="495300"/>
        </p:xfrm>
        <a:graphic>
          <a:graphicData uri="http://schemas.openxmlformats.org/presentationml/2006/ole">
            <p:oleObj spid="_x0000_s526340" name="Visio" r:id="rId6" imgW="494964" imgH="494950" progId="Visio.Drawing.11">
              <p:link updateAutomatic="1"/>
            </p:oleObj>
          </a:graphicData>
        </a:graphic>
      </p:graphicFrame>
      <p:graphicFrame>
        <p:nvGraphicFramePr>
          <p:cNvPr id="3077" name="Object 56"/>
          <p:cNvGraphicFramePr>
            <a:graphicFrameLocks noChangeAspect="1"/>
          </p:cNvGraphicFramePr>
          <p:nvPr/>
        </p:nvGraphicFramePr>
        <p:xfrm>
          <a:off x="2933700" y="3729038"/>
          <a:ext cx="1638300" cy="2324100"/>
        </p:xfrm>
        <a:graphic>
          <a:graphicData uri="http://schemas.openxmlformats.org/presentationml/2006/ole">
            <p:oleObj spid="_x0000_s526341" name="Visio" r:id="rId7" imgW="1638001" imgH="2323804" progId="Visio.Drawing.11">
              <p:link updateAutomatic="1"/>
            </p:oleObj>
          </a:graphicData>
        </a:graphic>
      </p:graphicFrame>
      <p:graphicFrame>
        <p:nvGraphicFramePr>
          <p:cNvPr id="3078" name="Object 57"/>
          <p:cNvGraphicFramePr>
            <a:graphicFrameLocks noChangeAspect="1"/>
          </p:cNvGraphicFramePr>
          <p:nvPr/>
        </p:nvGraphicFramePr>
        <p:xfrm>
          <a:off x="3505200" y="4114800"/>
          <a:ext cx="495300" cy="495300"/>
        </p:xfrm>
        <a:graphic>
          <a:graphicData uri="http://schemas.openxmlformats.org/presentationml/2006/ole">
            <p:oleObj spid="_x0000_s526342" name="Visio" r:id="rId8" imgW="494964" imgH="494950" progId="Visio.Drawing.11">
              <p:link updateAutomatic="1"/>
            </p:oleObj>
          </a:graphicData>
        </a:graphic>
      </p:graphicFrame>
      <p:pic>
        <p:nvPicPr>
          <p:cNvPr id="3126" name="Picture 14" descr="graph1_5.png"/>
          <p:cNvPicPr>
            <a:picLocks noChangeAspect="1"/>
          </p:cNvPicPr>
          <p:nvPr/>
        </p:nvPicPr>
        <p:blipFill>
          <a:blip r:embed="rId9" cstate="print"/>
          <a:srcRect/>
          <a:stretch>
            <a:fillRect/>
          </a:stretch>
        </p:blipFill>
        <p:spPr bwMode="auto">
          <a:xfrm>
            <a:off x="5486400" y="3657600"/>
            <a:ext cx="3495675" cy="26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itle 1"/>
          <p:cNvSpPr>
            <a:spLocks noGrp="1"/>
          </p:cNvSpPr>
          <p:nvPr>
            <p:ph type="title"/>
          </p:nvPr>
        </p:nvSpPr>
        <p:spPr>
          <a:xfrm>
            <a:off x="228600" y="-77788"/>
            <a:ext cx="8610600" cy="554038"/>
          </a:xfrm>
        </p:spPr>
        <p:txBody>
          <a:bodyPr/>
          <a:lstStyle/>
          <a:p>
            <a:r>
              <a:rPr lang="en-US" dirty="0" smtClean="0"/>
              <a:t>Designing the </a:t>
            </a:r>
            <a:r>
              <a:rPr lang="en-US" dirty="0" err="1" smtClean="0"/>
              <a:t>DeCoRAM</a:t>
            </a:r>
            <a:r>
              <a:rPr lang="en-US" dirty="0" smtClean="0"/>
              <a:t> Allocation Algorithm (1/5)</a:t>
            </a:r>
          </a:p>
        </p:txBody>
      </p:sp>
      <p:graphicFrame>
        <p:nvGraphicFramePr>
          <p:cNvPr id="5" name="Content Placeholder 4"/>
          <p:cNvGraphicFramePr>
            <a:graphicFrameLocks noGrp="1"/>
          </p:cNvGraphicFramePr>
          <p:nvPr>
            <p:ph idx="1"/>
          </p:nvPr>
        </p:nvGraphicFramePr>
        <p:xfrm>
          <a:off x="4419600" y="609600"/>
          <a:ext cx="4495800" cy="2194560"/>
        </p:xfrm>
        <a:graphic>
          <a:graphicData uri="http://schemas.openxmlformats.org/drawingml/2006/table">
            <a:tbl>
              <a:tblPr firstRow="1" bandRow="1">
                <a:tableStyleId>{5C22544A-7EE6-4342-B048-85BDC9FD1C3A}</a:tableStyleId>
              </a:tblPr>
              <a:tblGrid>
                <a:gridCol w="838199"/>
                <a:gridCol w="914400"/>
                <a:gridCol w="1066800"/>
                <a:gridCol w="966538"/>
                <a:gridCol w="709863"/>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c>
                  <a:txBody>
                    <a:bodyPr/>
                    <a:lstStyle/>
                    <a:p>
                      <a:pPr algn="ctr"/>
                      <a:r>
                        <a:rPr lang="en-US" dirty="0" err="1" smtClean="0"/>
                        <a:t>Util</a:t>
                      </a:r>
                      <a:endParaRPr lang="en-US" dirty="0"/>
                    </a:p>
                  </a:txBody>
                  <a:tcPr/>
                </a:tc>
              </a:tr>
              <a:tr h="289560">
                <a:tc>
                  <a:txBody>
                    <a:bodyPr/>
                    <a:lstStyle/>
                    <a:p>
                      <a:r>
                        <a:rPr lang="en-US" dirty="0" smtClean="0"/>
                        <a:t>A</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c>
                  <a:txBody>
                    <a:bodyPr/>
                    <a:lstStyle/>
                    <a:p>
                      <a:pPr algn="r"/>
                      <a:r>
                        <a:rPr lang="en-US" dirty="0" smtClean="0"/>
                        <a:t>40 </a:t>
                      </a:r>
                      <a:endParaRPr lang="en-US" dirty="0"/>
                    </a:p>
                  </a:txBody>
                  <a:tcPr/>
                </a:tc>
              </a:tr>
              <a:tr h="289560">
                <a:tc>
                  <a:txBody>
                    <a:bodyPr/>
                    <a:lstStyle/>
                    <a:p>
                      <a:r>
                        <a:rPr lang="en-US" dirty="0" smtClean="0"/>
                        <a:t>B</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c>
                  <a:txBody>
                    <a:bodyPr/>
                    <a:lstStyle/>
                    <a:p>
                      <a:pPr algn="r"/>
                      <a:r>
                        <a:rPr lang="en-US" dirty="0" smtClean="0"/>
                        <a:t>40 </a:t>
                      </a:r>
                      <a:endParaRPr lang="en-US" dirty="0"/>
                    </a:p>
                  </a:txBody>
                  <a:tcPr/>
                </a:tc>
              </a:tr>
              <a:tr h="289560">
                <a:tc>
                  <a:txBody>
                    <a:bodyPr/>
                    <a:lstStyle/>
                    <a:p>
                      <a:r>
                        <a:rPr lang="en-US" dirty="0" smtClean="0"/>
                        <a:t>C</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c>
                  <a:txBody>
                    <a:bodyPr/>
                    <a:lstStyle/>
                    <a:p>
                      <a:pPr algn="r"/>
                      <a:r>
                        <a:rPr lang="en-US" dirty="0" smtClean="0"/>
                        <a:t>25</a:t>
                      </a:r>
                      <a:endParaRPr lang="en-US" dirty="0"/>
                    </a:p>
                  </a:txBody>
                  <a:tcPr/>
                </a:tc>
              </a:tr>
              <a:tr h="289560">
                <a:tc>
                  <a:txBody>
                    <a:bodyPr/>
                    <a:lstStyle/>
                    <a:p>
                      <a:r>
                        <a:rPr lang="en-US" dirty="0" smtClean="0"/>
                        <a:t>D</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c>
                  <a:txBody>
                    <a:bodyPr/>
                    <a:lstStyle/>
                    <a:p>
                      <a:pPr algn="r"/>
                      <a:r>
                        <a:rPr lang="en-US" dirty="0" smtClean="0"/>
                        <a:t>40</a:t>
                      </a:r>
                      <a:endParaRPr lang="en-US" dirty="0"/>
                    </a:p>
                  </a:txBody>
                  <a:tcPr/>
                </a:tc>
              </a:tr>
              <a:tr h="289560">
                <a:tc>
                  <a:txBody>
                    <a:bodyPr/>
                    <a:lstStyle/>
                    <a:p>
                      <a:r>
                        <a:rPr lang="en-US" dirty="0" smtClean="0"/>
                        <a:t>E</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c>
                  <a:txBody>
                    <a:bodyPr/>
                    <a:lstStyle/>
                    <a:p>
                      <a:pPr algn="r"/>
                      <a:r>
                        <a:rPr lang="en-US" dirty="0" smtClean="0"/>
                        <a:t>25</a:t>
                      </a:r>
                      <a:endParaRPr lang="en-US" dirty="0"/>
                    </a:p>
                  </a:txBody>
                  <a:tcPr/>
                </a:tc>
              </a:tr>
            </a:tbl>
          </a:graphicData>
        </a:graphic>
      </p:graphicFrame>
      <p:sp>
        <p:nvSpPr>
          <p:cNvPr id="4150" name="Slide Number Placeholder 3"/>
          <p:cNvSpPr>
            <a:spLocks noGrp="1"/>
          </p:cNvSpPr>
          <p:nvPr>
            <p:ph type="sldNum" sz="quarter" idx="12"/>
          </p:nvPr>
        </p:nvSpPr>
        <p:spPr>
          <a:noFill/>
        </p:spPr>
        <p:txBody>
          <a:bodyPr/>
          <a:lstStyle/>
          <a:p>
            <a:fld id="{4877C605-3F1C-4992-9DCF-7AB635ADF645}" type="slidenum">
              <a:rPr lang="en-US" smtClean="0"/>
              <a:pPr/>
              <a:t>75</a:t>
            </a:fld>
            <a:endParaRPr lang="en-US" smtClean="0"/>
          </a:p>
        </p:txBody>
      </p:sp>
      <p:sp>
        <p:nvSpPr>
          <p:cNvPr id="6" name="Rectangle 3"/>
          <p:cNvSpPr txBox="1">
            <a:spLocks noChangeArrowheads="1"/>
          </p:cNvSpPr>
          <p:nvPr/>
        </p:nvSpPr>
        <p:spPr bwMode="auto">
          <a:xfrm>
            <a:off x="152400" y="609600"/>
            <a:ext cx="4191000" cy="26670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Basic Step 1: No fault tolerance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Only primaries exist consuming WCET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first-fit optimal bin-packing using the [Dhall:78] algorithm</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Consider sample task set shown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Tasks arranged according to rate monotonic </a:t>
            </a:r>
            <a:r>
              <a:rPr lang="en-US" sz="2000" kern="0" dirty="0"/>
              <a:t>priorities</a:t>
            </a:r>
            <a:endParaRPr lang="en-US" sz="2000" kern="0" dirty="0">
              <a:cs typeface="+mn-cs"/>
            </a:endParaRPr>
          </a:p>
        </p:txBody>
      </p:sp>
      <p:graphicFrame>
        <p:nvGraphicFramePr>
          <p:cNvPr id="4098" name="Object 45"/>
          <p:cNvGraphicFramePr>
            <a:graphicFrameLocks noChangeAspect="1"/>
          </p:cNvGraphicFramePr>
          <p:nvPr/>
        </p:nvGraphicFramePr>
        <p:xfrm>
          <a:off x="1066800" y="3729038"/>
          <a:ext cx="1638300" cy="2324100"/>
        </p:xfrm>
        <a:graphic>
          <a:graphicData uri="http://schemas.openxmlformats.org/presentationml/2006/ole">
            <p:oleObj spid="_x0000_s527362" name="Visio" r:id="rId4" imgW="1638001" imgH="2323804" progId="Visio.Drawing.11">
              <p:link updateAutomatic="1"/>
            </p:oleObj>
          </a:graphicData>
        </a:graphic>
      </p:graphicFrame>
      <p:graphicFrame>
        <p:nvGraphicFramePr>
          <p:cNvPr id="4099" name="Object 3"/>
          <p:cNvGraphicFramePr>
            <a:graphicFrameLocks noChangeAspect="1"/>
          </p:cNvGraphicFramePr>
          <p:nvPr/>
        </p:nvGraphicFramePr>
        <p:xfrm>
          <a:off x="1638300" y="4267200"/>
          <a:ext cx="495300" cy="495300"/>
        </p:xfrm>
        <a:graphic>
          <a:graphicData uri="http://schemas.openxmlformats.org/presentationml/2006/ole">
            <p:oleObj spid="_x0000_s527363" name="Visio" r:id="rId5" imgW="494964" imgH="494950" progId="Visio.Drawing.11">
              <p:link updateAutomatic="1"/>
            </p:oleObj>
          </a:graphicData>
        </a:graphic>
      </p:graphicFrame>
      <p:graphicFrame>
        <p:nvGraphicFramePr>
          <p:cNvPr id="4100" name="Object 4"/>
          <p:cNvGraphicFramePr>
            <a:graphicFrameLocks noChangeAspect="1"/>
          </p:cNvGraphicFramePr>
          <p:nvPr/>
        </p:nvGraphicFramePr>
        <p:xfrm>
          <a:off x="1638300" y="5029200"/>
          <a:ext cx="495300" cy="495300"/>
        </p:xfrm>
        <a:graphic>
          <a:graphicData uri="http://schemas.openxmlformats.org/presentationml/2006/ole">
            <p:oleObj spid="_x0000_s527364" name="Visio" r:id="rId6" imgW="494964" imgH="494950" progId="Visio.Drawing.11">
              <p:link updateAutomatic="1"/>
            </p:oleObj>
          </a:graphicData>
        </a:graphic>
      </p:graphicFrame>
      <p:graphicFrame>
        <p:nvGraphicFramePr>
          <p:cNvPr id="4101" name="Object 56"/>
          <p:cNvGraphicFramePr>
            <a:graphicFrameLocks noChangeAspect="1"/>
          </p:cNvGraphicFramePr>
          <p:nvPr/>
        </p:nvGraphicFramePr>
        <p:xfrm>
          <a:off x="2933700" y="3729038"/>
          <a:ext cx="1638300" cy="2324100"/>
        </p:xfrm>
        <a:graphic>
          <a:graphicData uri="http://schemas.openxmlformats.org/presentationml/2006/ole">
            <p:oleObj spid="_x0000_s527365" name="Visio" r:id="rId7" imgW="1638001" imgH="2323804" progId="Visio.Drawing.11">
              <p:link updateAutomatic="1"/>
            </p:oleObj>
          </a:graphicData>
        </a:graphic>
      </p:graphicFrame>
      <p:graphicFrame>
        <p:nvGraphicFramePr>
          <p:cNvPr id="4102" name="Object 57"/>
          <p:cNvGraphicFramePr>
            <a:graphicFrameLocks noChangeAspect="1"/>
          </p:cNvGraphicFramePr>
          <p:nvPr/>
        </p:nvGraphicFramePr>
        <p:xfrm>
          <a:off x="3505200" y="4114800"/>
          <a:ext cx="495300" cy="495300"/>
        </p:xfrm>
        <a:graphic>
          <a:graphicData uri="http://schemas.openxmlformats.org/presentationml/2006/ole">
            <p:oleObj spid="_x0000_s527366" name="Visio" r:id="rId8" imgW="494964" imgH="494950" progId="Visio.Drawing.11">
              <p:link updateAutomatic="1"/>
            </p:oleObj>
          </a:graphicData>
        </a:graphic>
      </p:graphicFrame>
      <p:graphicFrame>
        <p:nvGraphicFramePr>
          <p:cNvPr id="4103" name="Object 7"/>
          <p:cNvGraphicFramePr>
            <a:graphicFrameLocks noChangeAspect="1"/>
          </p:cNvGraphicFramePr>
          <p:nvPr/>
        </p:nvGraphicFramePr>
        <p:xfrm>
          <a:off x="3505200" y="4762500"/>
          <a:ext cx="495300" cy="495300"/>
        </p:xfrm>
        <a:graphic>
          <a:graphicData uri="http://schemas.openxmlformats.org/presentationml/2006/ole">
            <p:oleObj spid="_x0000_s527367" name="Visio" r:id="rId9" imgW="494964" imgH="494950" progId="Visio.Drawing.11">
              <p:link updateAutomatic="1"/>
            </p:oleObj>
          </a:graphicData>
        </a:graphic>
      </p:graphicFrame>
      <p:pic>
        <p:nvPicPr>
          <p:cNvPr id="4152" name="Picture 13" descr="graph1_7.png"/>
          <p:cNvPicPr>
            <a:picLocks noChangeAspect="1"/>
          </p:cNvPicPr>
          <p:nvPr/>
        </p:nvPicPr>
        <p:blipFill>
          <a:blip r:embed="rId10" cstate="print"/>
          <a:srcRect/>
          <a:stretch>
            <a:fillRect/>
          </a:stretch>
        </p:blipFill>
        <p:spPr bwMode="auto">
          <a:xfrm>
            <a:off x="5486400" y="3657600"/>
            <a:ext cx="3495675" cy="2622550"/>
          </a:xfrm>
          <a:prstGeom prst="rect">
            <a:avLst/>
          </a:prstGeom>
          <a:noFill/>
          <a:ln w="9525">
            <a:noFill/>
            <a:miter lim="800000"/>
            <a:headEnd/>
            <a:tailEnd/>
          </a:ln>
        </p:spPr>
      </p:pic>
      <p:graphicFrame>
        <p:nvGraphicFramePr>
          <p:cNvPr id="4104" name="Object 8"/>
          <p:cNvGraphicFramePr>
            <a:graphicFrameLocks noChangeAspect="1"/>
          </p:cNvGraphicFramePr>
          <p:nvPr/>
        </p:nvGraphicFramePr>
        <p:xfrm>
          <a:off x="3505200" y="5372100"/>
          <a:ext cx="495300" cy="495300"/>
        </p:xfrm>
        <a:graphic>
          <a:graphicData uri="http://schemas.openxmlformats.org/presentationml/2006/ole">
            <p:oleObj spid="_x0000_s527368" name="Visio" r:id="rId11" imgW="494964" imgH="494950" progId="Visio.Drawing.11">
              <p:link updateAutomatic="1"/>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28600" y="-77788"/>
            <a:ext cx="8610600" cy="554038"/>
          </a:xfrm>
        </p:spPr>
        <p:txBody>
          <a:bodyPr/>
          <a:lstStyle/>
          <a:p>
            <a:r>
              <a:rPr lang="en-US" dirty="0" smtClean="0"/>
              <a:t>Designing the </a:t>
            </a:r>
            <a:r>
              <a:rPr lang="en-US" dirty="0" err="1" smtClean="0"/>
              <a:t>DeCoRAM</a:t>
            </a:r>
            <a:r>
              <a:rPr lang="en-US" dirty="0" smtClean="0"/>
              <a:t> Allocation Algorithm (1/5)</a:t>
            </a:r>
          </a:p>
        </p:txBody>
      </p:sp>
      <p:graphicFrame>
        <p:nvGraphicFramePr>
          <p:cNvPr id="5" name="Content Placeholder 4"/>
          <p:cNvGraphicFramePr>
            <a:graphicFrameLocks noGrp="1"/>
          </p:cNvGraphicFramePr>
          <p:nvPr>
            <p:ph idx="1"/>
          </p:nvPr>
        </p:nvGraphicFramePr>
        <p:xfrm>
          <a:off x="4419600" y="609600"/>
          <a:ext cx="4495800" cy="2194560"/>
        </p:xfrm>
        <a:graphic>
          <a:graphicData uri="http://schemas.openxmlformats.org/drawingml/2006/table">
            <a:tbl>
              <a:tblPr firstRow="1" bandRow="1">
                <a:tableStyleId>{5C22544A-7EE6-4342-B048-85BDC9FD1C3A}</a:tableStyleId>
              </a:tblPr>
              <a:tblGrid>
                <a:gridCol w="838199"/>
                <a:gridCol w="914400"/>
                <a:gridCol w="1066800"/>
                <a:gridCol w="966538"/>
                <a:gridCol w="709863"/>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c>
                  <a:txBody>
                    <a:bodyPr/>
                    <a:lstStyle/>
                    <a:p>
                      <a:pPr algn="ctr"/>
                      <a:r>
                        <a:rPr lang="en-US" dirty="0" err="1" smtClean="0"/>
                        <a:t>Util</a:t>
                      </a:r>
                      <a:endParaRPr lang="en-US" dirty="0"/>
                    </a:p>
                  </a:txBody>
                  <a:tcPr/>
                </a:tc>
              </a:tr>
              <a:tr h="289560">
                <a:tc>
                  <a:txBody>
                    <a:bodyPr/>
                    <a:lstStyle/>
                    <a:p>
                      <a:r>
                        <a:rPr lang="en-US" dirty="0" smtClean="0"/>
                        <a:t>A</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c>
                  <a:txBody>
                    <a:bodyPr/>
                    <a:lstStyle/>
                    <a:p>
                      <a:pPr algn="r"/>
                      <a:r>
                        <a:rPr lang="en-US" dirty="0" smtClean="0"/>
                        <a:t>40 </a:t>
                      </a:r>
                      <a:endParaRPr lang="en-US" dirty="0"/>
                    </a:p>
                  </a:txBody>
                  <a:tcPr/>
                </a:tc>
              </a:tr>
              <a:tr h="289560">
                <a:tc>
                  <a:txBody>
                    <a:bodyPr/>
                    <a:lstStyle/>
                    <a:p>
                      <a:r>
                        <a:rPr lang="en-US" dirty="0" smtClean="0"/>
                        <a:t>B</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c>
                  <a:txBody>
                    <a:bodyPr/>
                    <a:lstStyle/>
                    <a:p>
                      <a:pPr algn="r"/>
                      <a:r>
                        <a:rPr lang="en-US" dirty="0" smtClean="0"/>
                        <a:t>40 </a:t>
                      </a:r>
                      <a:endParaRPr lang="en-US" dirty="0"/>
                    </a:p>
                  </a:txBody>
                  <a:tcPr/>
                </a:tc>
              </a:tr>
              <a:tr h="289560">
                <a:tc>
                  <a:txBody>
                    <a:bodyPr/>
                    <a:lstStyle/>
                    <a:p>
                      <a:r>
                        <a:rPr lang="en-US" dirty="0" smtClean="0"/>
                        <a:t>C</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c>
                  <a:txBody>
                    <a:bodyPr/>
                    <a:lstStyle/>
                    <a:p>
                      <a:pPr algn="r"/>
                      <a:r>
                        <a:rPr lang="en-US" dirty="0" smtClean="0"/>
                        <a:t>25</a:t>
                      </a:r>
                      <a:endParaRPr lang="en-US" dirty="0"/>
                    </a:p>
                  </a:txBody>
                  <a:tcPr/>
                </a:tc>
              </a:tr>
              <a:tr h="289560">
                <a:tc>
                  <a:txBody>
                    <a:bodyPr/>
                    <a:lstStyle/>
                    <a:p>
                      <a:r>
                        <a:rPr lang="en-US" dirty="0" smtClean="0"/>
                        <a:t>D</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c>
                  <a:txBody>
                    <a:bodyPr/>
                    <a:lstStyle/>
                    <a:p>
                      <a:pPr algn="r"/>
                      <a:r>
                        <a:rPr lang="en-US" dirty="0" smtClean="0"/>
                        <a:t>40</a:t>
                      </a:r>
                      <a:endParaRPr lang="en-US" dirty="0"/>
                    </a:p>
                  </a:txBody>
                  <a:tcPr/>
                </a:tc>
              </a:tr>
              <a:tr h="289560">
                <a:tc>
                  <a:txBody>
                    <a:bodyPr/>
                    <a:lstStyle/>
                    <a:p>
                      <a:r>
                        <a:rPr lang="en-US" dirty="0" smtClean="0"/>
                        <a:t>E</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c>
                  <a:txBody>
                    <a:bodyPr/>
                    <a:lstStyle/>
                    <a:p>
                      <a:pPr algn="r"/>
                      <a:r>
                        <a:rPr lang="en-US" dirty="0" smtClean="0"/>
                        <a:t>25</a:t>
                      </a:r>
                      <a:endParaRPr lang="en-US" dirty="0"/>
                    </a:p>
                  </a:txBody>
                  <a:tcPr/>
                </a:tc>
              </a:tr>
            </a:tbl>
          </a:graphicData>
        </a:graphic>
      </p:graphicFrame>
      <p:sp>
        <p:nvSpPr>
          <p:cNvPr id="63535" name="Slide Number Placeholder 3"/>
          <p:cNvSpPr>
            <a:spLocks noGrp="1"/>
          </p:cNvSpPr>
          <p:nvPr>
            <p:ph type="sldNum" sz="quarter" idx="12"/>
          </p:nvPr>
        </p:nvSpPr>
        <p:spPr>
          <a:noFill/>
        </p:spPr>
        <p:txBody>
          <a:bodyPr/>
          <a:lstStyle/>
          <a:p>
            <a:fld id="{5ABDEBE6-457B-4A6E-BDB1-B2A4DBE202DD}" type="slidenum">
              <a:rPr lang="en-US" smtClean="0"/>
              <a:pPr/>
              <a:t>76</a:t>
            </a:fld>
            <a:endParaRPr lang="en-US" smtClean="0"/>
          </a:p>
        </p:txBody>
      </p:sp>
      <p:sp>
        <p:nvSpPr>
          <p:cNvPr id="6" name="Rectangle 3"/>
          <p:cNvSpPr txBox="1">
            <a:spLocks noChangeArrowheads="1"/>
          </p:cNvSpPr>
          <p:nvPr/>
        </p:nvSpPr>
        <p:spPr bwMode="auto">
          <a:xfrm>
            <a:off x="152400" y="609600"/>
            <a:ext cx="4191000" cy="26670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Basic Step 1: No fault tolerance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Only primaries exist consuming WCET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first-fit optimal bin-packing using the [Dhall:78] algorithm</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Consider sample task set shown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Tasks arranged according to rate monotonic </a:t>
            </a:r>
            <a:r>
              <a:rPr lang="en-US" sz="2000" kern="0" dirty="0"/>
              <a:t>priorities</a:t>
            </a:r>
            <a:endParaRPr lang="en-US" sz="2000" kern="0" dirty="0">
              <a:cs typeface="+mn-cs"/>
            </a:endParaRPr>
          </a:p>
        </p:txBody>
      </p:sp>
      <p:sp>
        <p:nvSpPr>
          <p:cNvPr id="9" name="Rectangle 3"/>
          <p:cNvSpPr txBox="1">
            <a:spLocks noChangeArrowheads="1"/>
          </p:cNvSpPr>
          <p:nvPr/>
        </p:nvSpPr>
        <p:spPr bwMode="auto">
          <a:xfrm>
            <a:off x="152400" y="4191000"/>
            <a:ext cx="4038600" cy="1676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smtClean="0">
                <a:cs typeface="+mn-cs"/>
              </a:rPr>
              <a:t>Outcome -&gt; Lower bound established</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System is schedulable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Uses minimum number of resources</a:t>
            </a:r>
          </a:p>
        </p:txBody>
      </p:sp>
      <p:sp>
        <p:nvSpPr>
          <p:cNvPr id="10" name="Rectangle 6"/>
          <p:cNvSpPr>
            <a:spLocks noChangeArrowheads="1"/>
          </p:cNvSpPr>
          <p:nvPr/>
        </p:nvSpPr>
        <p:spPr bwMode="auto">
          <a:xfrm>
            <a:off x="990600" y="6248400"/>
            <a:ext cx="7162800" cy="461635"/>
          </a:xfrm>
          <a:prstGeom prst="rect">
            <a:avLst/>
          </a:prstGeom>
          <a:solidFill>
            <a:srgbClr val="FFFF99"/>
          </a:solidFill>
          <a:ln w="9525" algn="ctr">
            <a:solidFill>
              <a:schemeClr val="tx1"/>
            </a:solidFill>
            <a:miter lim="800000"/>
            <a:headEnd/>
            <a:tailEnd/>
          </a:ln>
        </p:spPr>
        <p:txBody>
          <a:bodyPr wrap="square" lIns="91411" tIns="45705" rIns="91411" bIns="45705">
            <a:spAutoFit/>
          </a:bodyPr>
          <a:lstStyle/>
          <a:p>
            <a:pPr eaLnBrk="0" hangingPunct="0">
              <a:spcBef>
                <a:spcPct val="20000"/>
              </a:spcBef>
            </a:pPr>
            <a:r>
              <a:rPr lang="en-US" sz="2400" b="1" dirty="0" smtClean="0">
                <a:solidFill>
                  <a:srgbClr val="FF0000"/>
                </a:solidFill>
              </a:rPr>
              <a:t>RT </a:t>
            </a:r>
            <a:r>
              <a:rPr lang="en-US" sz="2400" b="1" dirty="0">
                <a:solidFill>
                  <a:srgbClr val="FF0000"/>
                </a:solidFill>
              </a:rPr>
              <a:t>&amp; resource constraints satisfied; but no FT</a:t>
            </a:r>
            <a:endParaRPr lang="en-US" sz="2400" b="1" i="1" dirty="0">
              <a:solidFill>
                <a:srgbClr val="336699"/>
              </a:solidFill>
            </a:endParaRPr>
          </a:p>
        </p:txBody>
      </p:sp>
      <p:pic>
        <p:nvPicPr>
          <p:cNvPr id="63539" name="Picture 10" descr="step1.png"/>
          <p:cNvPicPr>
            <a:picLocks noChangeAspect="1"/>
          </p:cNvPicPr>
          <p:nvPr/>
        </p:nvPicPr>
        <p:blipFill>
          <a:blip r:embed="rId3" cstate="print"/>
          <a:srcRect/>
          <a:stretch>
            <a:fillRect/>
          </a:stretch>
        </p:blipFill>
        <p:spPr bwMode="auto">
          <a:xfrm>
            <a:off x="4800600" y="3505200"/>
            <a:ext cx="3484563" cy="2295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(2/5)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64552" name="Slide Number Placeholder 3"/>
          <p:cNvSpPr>
            <a:spLocks noGrp="1"/>
          </p:cNvSpPr>
          <p:nvPr>
            <p:ph type="sldNum" sz="quarter" idx="12"/>
          </p:nvPr>
        </p:nvSpPr>
        <p:spPr>
          <a:noFill/>
        </p:spPr>
        <p:txBody>
          <a:bodyPr/>
          <a:lstStyle/>
          <a:p>
            <a:fld id="{8815060A-6CEC-40EA-A7BB-E48B2B254FA3}" type="slidenum">
              <a:rPr lang="en-US" smtClean="0"/>
              <a:pPr/>
              <a:t>77</a:t>
            </a:fld>
            <a:endParaRPr lang="en-US" smtClean="0"/>
          </a:p>
        </p:txBody>
      </p:sp>
      <p:sp>
        <p:nvSpPr>
          <p:cNvPr id="6" name="Rectangle 3"/>
          <p:cNvSpPr txBox="1">
            <a:spLocks noChangeArrowheads="1"/>
          </p:cNvSpPr>
          <p:nvPr/>
        </p:nvSpPr>
        <p:spPr bwMode="auto">
          <a:xfrm>
            <a:off x="152400" y="533400"/>
            <a:ext cx="4267200" cy="20574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Refinement 1: Introduce replica tasks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Do not 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(2/5)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65576" name="Slide Number Placeholder 3"/>
          <p:cNvSpPr>
            <a:spLocks noGrp="1"/>
          </p:cNvSpPr>
          <p:nvPr>
            <p:ph type="sldNum" sz="quarter" idx="12"/>
          </p:nvPr>
        </p:nvSpPr>
        <p:spPr>
          <a:noFill/>
        </p:spPr>
        <p:txBody>
          <a:bodyPr/>
          <a:lstStyle/>
          <a:p>
            <a:fld id="{F04CB767-D062-4E6B-A140-13441A3375F1}" type="slidenum">
              <a:rPr lang="en-US" smtClean="0"/>
              <a:pPr/>
              <a:t>78</a:t>
            </a:fld>
            <a:endParaRPr lang="en-US" smtClean="0"/>
          </a:p>
        </p:txBody>
      </p:sp>
      <p:sp>
        <p:nvSpPr>
          <p:cNvPr id="6" name="Rectangle 3"/>
          <p:cNvSpPr txBox="1">
            <a:spLocks noChangeArrowheads="1"/>
          </p:cNvSpPr>
          <p:nvPr/>
        </p:nvSpPr>
        <p:spPr bwMode="auto">
          <a:xfrm>
            <a:off x="152400" y="533400"/>
            <a:ext cx="4267200" cy="20574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Refinement 1: Introduce replica tasks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Do not 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65578" name="Picture 2"/>
          <p:cNvPicPr>
            <a:picLocks noChangeAspect="1" noChangeArrowheads="1"/>
          </p:cNvPicPr>
          <p:nvPr/>
        </p:nvPicPr>
        <p:blipFill>
          <a:blip r:embed="rId3" cstate="print"/>
          <a:srcRect/>
          <a:stretch>
            <a:fillRect/>
          </a:stretch>
        </p:blipFill>
        <p:spPr bwMode="auto">
          <a:xfrm>
            <a:off x="533400" y="3384550"/>
            <a:ext cx="1066800" cy="1519238"/>
          </a:xfrm>
          <a:prstGeom prst="rect">
            <a:avLst/>
          </a:prstGeom>
          <a:noFill/>
          <a:ln w="38100" algn="ctr">
            <a:noFill/>
            <a:miter lim="800000"/>
            <a:headEnd/>
            <a:tailEnd/>
          </a:ln>
        </p:spPr>
      </p:pic>
      <p:pic>
        <p:nvPicPr>
          <p:cNvPr id="65579" name="Picture 3"/>
          <p:cNvPicPr>
            <a:picLocks noChangeAspect="1" noChangeArrowheads="1"/>
          </p:cNvPicPr>
          <p:nvPr/>
        </p:nvPicPr>
        <p:blipFill>
          <a:blip r:embed="rId4" cstate="print"/>
          <a:srcRect/>
          <a:stretch>
            <a:fillRect/>
          </a:stretch>
        </p:blipFill>
        <p:spPr bwMode="auto">
          <a:xfrm>
            <a:off x="533400" y="5105400"/>
            <a:ext cx="1066800" cy="1519238"/>
          </a:xfrm>
          <a:prstGeom prst="rect">
            <a:avLst/>
          </a:prstGeom>
          <a:noFill/>
          <a:ln w="38100" algn="ctr">
            <a:noFill/>
            <a:miter lim="800000"/>
            <a:headEnd/>
            <a:tailEnd/>
          </a:ln>
        </p:spPr>
      </p:pic>
      <p:pic>
        <p:nvPicPr>
          <p:cNvPr id="65580" name="Picture 7" descr="graph2_1.png"/>
          <p:cNvPicPr>
            <a:picLocks noChangeAspect="1"/>
          </p:cNvPicPr>
          <p:nvPr/>
        </p:nvPicPr>
        <p:blipFill>
          <a:blip r:embed="rId5" cstate="print"/>
          <a:srcRect/>
          <a:stretch>
            <a:fillRect/>
          </a:stretch>
        </p:blipFill>
        <p:spPr bwMode="auto">
          <a:xfrm>
            <a:off x="5029200" y="3200400"/>
            <a:ext cx="3973513" cy="297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(2/5)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66600" name="Slide Number Placeholder 3"/>
          <p:cNvSpPr>
            <a:spLocks noGrp="1"/>
          </p:cNvSpPr>
          <p:nvPr>
            <p:ph type="sldNum" sz="quarter" idx="12"/>
          </p:nvPr>
        </p:nvSpPr>
        <p:spPr>
          <a:noFill/>
        </p:spPr>
        <p:txBody>
          <a:bodyPr/>
          <a:lstStyle/>
          <a:p>
            <a:fld id="{501D2646-5526-44A1-911B-77D523AC3997}" type="slidenum">
              <a:rPr lang="en-US" smtClean="0"/>
              <a:pPr/>
              <a:t>79</a:t>
            </a:fld>
            <a:endParaRPr lang="en-US" smtClean="0"/>
          </a:p>
        </p:txBody>
      </p:sp>
      <p:sp>
        <p:nvSpPr>
          <p:cNvPr id="6" name="Rectangle 3"/>
          <p:cNvSpPr txBox="1">
            <a:spLocks noChangeArrowheads="1"/>
          </p:cNvSpPr>
          <p:nvPr/>
        </p:nvSpPr>
        <p:spPr bwMode="auto">
          <a:xfrm>
            <a:off x="152400" y="533400"/>
            <a:ext cx="4267200" cy="20574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Refinement 1: Introduce replica tasks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Do not 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66602" name="Picture 2"/>
          <p:cNvPicPr>
            <a:picLocks noChangeAspect="1" noChangeArrowheads="1"/>
          </p:cNvPicPr>
          <p:nvPr/>
        </p:nvPicPr>
        <p:blipFill>
          <a:blip r:embed="rId3" cstate="print"/>
          <a:srcRect/>
          <a:stretch>
            <a:fillRect/>
          </a:stretch>
        </p:blipFill>
        <p:spPr bwMode="auto">
          <a:xfrm>
            <a:off x="533400" y="3384550"/>
            <a:ext cx="1066800" cy="1519238"/>
          </a:xfrm>
          <a:prstGeom prst="rect">
            <a:avLst/>
          </a:prstGeom>
          <a:noFill/>
          <a:ln w="38100" algn="ctr">
            <a:noFill/>
            <a:miter lim="800000"/>
            <a:headEnd/>
            <a:tailEnd/>
          </a:ln>
        </p:spPr>
      </p:pic>
      <p:pic>
        <p:nvPicPr>
          <p:cNvPr id="66603" name="Picture 3"/>
          <p:cNvPicPr>
            <a:picLocks noChangeAspect="1" noChangeArrowheads="1"/>
          </p:cNvPicPr>
          <p:nvPr/>
        </p:nvPicPr>
        <p:blipFill>
          <a:blip r:embed="rId4" cstate="print"/>
          <a:srcRect/>
          <a:stretch>
            <a:fillRect/>
          </a:stretch>
        </p:blipFill>
        <p:spPr bwMode="auto">
          <a:xfrm>
            <a:off x="533400" y="5105400"/>
            <a:ext cx="1066800" cy="1519238"/>
          </a:xfrm>
          <a:prstGeom prst="rect">
            <a:avLst/>
          </a:prstGeom>
          <a:noFill/>
          <a:ln w="38100" algn="ctr">
            <a:noFill/>
            <a:miter lim="800000"/>
            <a:headEnd/>
            <a:tailEnd/>
          </a:ln>
        </p:spPr>
      </p:pic>
      <p:pic>
        <p:nvPicPr>
          <p:cNvPr id="66604" name="Picture 2"/>
          <p:cNvPicPr>
            <a:picLocks noChangeAspect="1" noChangeArrowheads="1"/>
          </p:cNvPicPr>
          <p:nvPr/>
        </p:nvPicPr>
        <p:blipFill>
          <a:blip r:embed="rId5" cstate="print"/>
          <a:srcRect/>
          <a:stretch>
            <a:fillRect/>
          </a:stretch>
        </p:blipFill>
        <p:spPr bwMode="auto">
          <a:xfrm>
            <a:off x="1811338" y="3357563"/>
            <a:ext cx="2303462" cy="1519237"/>
          </a:xfrm>
          <a:prstGeom prst="rect">
            <a:avLst/>
          </a:prstGeom>
          <a:noFill/>
          <a:ln w="38100" algn="ctr">
            <a:noFill/>
            <a:miter lim="800000"/>
            <a:headEnd/>
            <a:tailEnd/>
          </a:ln>
        </p:spPr>
      </p:pic>
      <p:pic>
        <p:nvPicPr>
          <p:cNvPr id="66605" name="Picture 8" descr="graph2_2.png"/>
          <p:cNvPicPr>
            <a:picLocks noChangeAspect="1"/>
          </p:cNvPicPr>
          <p:nvPr/>
        </p:nvPicPr>
        <p:blipFill>
          <a:blip r:embed="rId6" cstate="print"/>
          <a:srcRect/>
          <a:stretch>
            <a:fillRect/>
          </a:stretch>
        </p:blipFill>
        <p:spPr bwMode="auto">
          <a:xfrm>
            <a:off x="5029200" y="3200400"/>
            <a:ext cx="3973513" cy="297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8"/>
          <p:cNvSpPr>
            <a:spLocks noGrp="1" noChangeArrowheads="1"/>
          </p:cNvSpPr>
          <p:nvPr>
            <p:ph type="sldNum" sz="quarter" idx="12"/>
          </p:nvPr>
        </p:nvSpPr>
        <p:spPr>
          <a:noFill/>
        </p:spPr>
        <p:txBody>
          <a:bodyPr/>
          <a:lstStyle/>
          <a:p>
            <a:fld id="{2BA3F8E5-457E-43E5-9A22-336872624F08}" type="slidenum">
              <a:rPr lang="en-US" smtClean="0"/>
              <a:pPr/>
              <a:t>8</a:t>
            </a:fld>
            <a:endParaRPr lang="en-US" smtClean="0"/>
          </a:p>
        </p:txBody>
      </p:sp>
      <p:sp>
        <p:nvSpPr>
          <p:cNvPr id="20483"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t>Case Study: ESA Mission Control System</a:t>
            </a:r>
          </a:p>
        </p:txBody>
      </p:sp>
      <p:pic>
        <p:nvPicPr>
          <p:cNvPr id="20484" name="Picture 2" descr="C:\Users\jai\Desktop\ESA-MCS.jpg"/>
          <p:cNvPicPr>
            <a:picLocks noChangeAspect="1" noChangeArrowheads="1"/>
          </p:cNvPicPr>
          <p:nvPr/>
        </p:nvPicPr>
        <p:blipFill>
          <a:blip r:embed="rId3" cstate="print"/>
          <a:srcRect/>
          <a:stretch>
            <a:fillRect/>
          </a:stretch>
        </p:blipFill>
        <p:spPr bwMode="auto">
          <a:xfrm>
            <a:off x="4667250" y="3505200"/>
            <a:ext cx="4019550" cy="2495550"/>
          </a:xfrm>
          <a:prstGeom prst="rect">
            <a:avLst/>
          </a:prstGeom>
          <a:noFill/>
          <a:ln w="9525">
            <a:noFill/>
            <a:miter lim="800000"/>
            <a:headEnd/>
            <a:tailEnd/>
          </a:ln>
        </p:spPr>
      </p:pic>
      <p:sp>
        <p:nvSpPr>
          <p:cNvPr id="20485" name="AutoShape 56"/>
          <p:cNvSpPr>
            <a:spLocks noChangeArrowheads="1"/>
          </p:cNvSpPr>
          <p:nvPr/>
        </p:nvSpPr>
        <p:spPr bwMode="auto">
          <a:xfrm>
            <a:off x="5562600" y="1676400"/>
            <a:ext cx="2743200" cy="1112838"/>
          </a:xfrm>
          <a:prstGeom prst="wedgeRectCallout">
            <a:avLst>
              <a:gd name="adj1" fmla="val -3352"/>
              <a:gd name="adj2" fmla="val 115412"/>
            </a:avLst>
          </a:prstGeom>
          <a:solidFill>
            <a:srgbClr val="FFFFCC"/>
          </a:solidFill>
          <a:ln w="12700">
            <a:solidFill>
              <a:schemeClr val="tx1"/>
            </a:solidFill>
            <a:miter lim="800000"/>
            <a:headEnd/>
            <a:tailEnd/>
          </a:ln>
        </p:spPr>
        <p:txBody>
          <a:bodyPr anchor="ctr"/>
          <a:lstStyle/>
          <a:p>
            <a:pPr eaLnBrk="0" hangingPunct="0"/>
            <a:r>
              <a:rPr lang="en-US" sz="1800"/>
              <a:t>Telemetry Server processes telemetry data from mission satellites</a:t>
            </a:r>
          </a:p>
        </p:txBody>
      </p:sp>
      <p:sp>
        <p:nvSpPr>
          <p:cNvPr id="7" name="Text Box 2"/>
          <p:cNvSpPr txBox="1">
            <a:spLocks noChangeArrowheads="1"/>
          </p:cNvSpPr>
          <p:nvPr/>
        </p:nvSpPr>
        <p:spPr bwMode="auto">
          <a:xfrm>
            <a:off x="0" y="565150"/>
            <a:ext cx="5105400" cy="28321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Mission Control Systems are the central means for control &amp; observations of space missions</a:t>
            </a:r>
          </a:p>
          <a:p>
            <a:pPr marL="174625" indent="-174625" algn="l" eaLnBrk="0" hangingPunct="0">
              <a:spcBef>
                <a:spcPct val="30000"/>
              </a:spcBef>
              <a:buFontTx/>
              <a:buChar char="•"/>
              <a:defRPr/>
            </a:pPr>
            <a:r>
              <a:rPr lang="en-US" sz="2000" dirty="0">
                <a:latin typeface="+mn-lt"/>
              </a:rPr>
              <a:t>Simultaneous operations of multiple real-time applications</a:t>
            </a:r>
          </a:p>
          <a:p>
            <a:pPr marL="174625" indent="-174625" algn="l" eaLnBrk="0" hangingPunct="0">
              <a:spcBef>
                <a:spcPct val="30000"/>
              </a:spcBef>
              <a:buFontTx/>
              <a:buChar char="•"/>
              <a:defRPr/>
            </a:pPr>
            <a:r>
              <a:rPr lang="en-US" sz="2000" dirty="0">
                <a:latin typeface="+mn-lt"/>
              </a:rPr>
              <a:t>Stringent simultaneous QoS requirements</a:t>
            </a:r>
          </a:p>
          <a:p>
            <a:pPr marL="631825" lvl="1" indent="-174625" algn="l" eaLnBrk="0" hangingPunct="0">
              <a:spcBef>
                <a:spcPct val="30000"/>
              </a:spcBef>
              <a:buFontTx/>
              <a:buChar char="•"/>
              <a:defRPr/>
            </a:pPr>
            <a:r>
              <a:rPr lang="en-US" sz="2000" dirty="0">
                <a:latin typeface="+mn-lt"/>
              </a:rPr>
              <a:t>e.g., high availability &amp; satisfactory average response times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(2/5)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67624" name="Slide Number Placeholder 3"/>
          <p:cNvSpPr>
            <a:spLocks noGrp="1"/>
          </p:cNvSpPr>
          <p:nvPr>
            <p:ph type="sldNum" sz="quarter" idx="12"/>
          </p:nvPr>
        </p:nvSpPr>
        <p:spPr>
          <a:noFill/>
        </p:spPr>
        <p:txBody>
          <a:bodyPr/>
          <a:lstStyle/>
          <a:p>
            <a:fld id="{10BB376B-F955-4C81-9253-FA447DF5C9A3}" type="slidenum">
              <a:rPr lang="en-US" smtClean="0"/>
              <a:pPr/>
              <a:t>80</a:t>
            </a:fld>
            <a:endParaRPr lang="en-US" smtClean="0"/>
          </a:p>
        </p:txBody>
      </p:sp>
      <p:sp>
        <p:nvSpPr>
          <p:cNvPr id="6" name="Rectangle 3"/>
          <p:cNvSpPr txBox="1">
            <a:spLocks noChangeArrowheads="1"/>
          </p:cNvSpPr>
          <p:nvPr/>
        </p:nvSpPr>
        <p:spPr bwMode="auto">
          <a:xfrm>
            <a:off x="152400" y="533400"/>
            <a:ext cx="4267200" cy="20574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Refinement 1: Introduce replica tasks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Do not 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67626" name="Picture 2"/>
          <p:cNvPicPr>
            <a:picLocks noChangeAspect="1" noChangeArrowheads="1"/>
          </p:cNvPicPr>
          <p:nvPr/>
        </p:nvPicPr>
        <p:blipFill>
          <a:blip r:embed="rId3" cstate="print"/>
          <a:srcRect/>
          <a:stretch>
            <a:fillRect/>
          </a:stretch>
        </p:blipFill>
        <p:spPr bwMode="auto">
          <a:xfrm>
            <a:off x="533400" y="3384550"/>
            <a:ext cx="1066800" cy="1519238"/>
          </a:xfrm>
          <a:prstGeom prst="rect">
            <a:avLst/>
          </a:prstGeom>
          <a:noFill/>
          <a:ln w="38100" algn="ctr">
            <a:noFill/>
            <a:miter lim="800000"/>
            <a:headEnd/>
            <a:tailEnd/>
          </a:ln>
        </p:spPr>
      </p:pic>
      <p:pic>
        <p:nvPicPr>
          <p:cNvPr id="67627" name="Picture 3"/>
          <p:cNvPicPr>
            <a:picLocks noChangeAspect="1" noChangeArrowheads="1"/>
          </p:cNvPicPr>
          <p:nvPr/>
        </p:nvPicPr>
        <p:blipFill>
          <a:blip r:embed="rId4" cstate="print"/>
          <a:srcRect/>
          <a:stretch>
            <a:fillRect/>
          </a:stretch>
        </p:blipFill>
        <p:spPr bwMode="auto">
          <a:xfrm>
            <a:off x="533400" y="5105400"/>
            <a:ext cx="1066800" cy="1519238"/>
          </a:xfrm>
          <a:prstGeom prst="rect">
            <a:avLst/>
          </a:prstGeom>
          <a:noFill/>
          <a:ln w="38100" algn="ctr">
            <a:noFill/>
            <a:miter lim="800000"/>
            <a:headEnd/>
            <a:tailEnd/>
          </a:ln>
        </p:spPr>
      </p:pic>
      <p:pic>
        <p:nvPicPr>
          <p:cNvPr id="67628" name="Picture 2"/>
          <p:cNvPicPr>
            <a:picLocks noChangeAspect="1" noChangeArrowheads="1"/>
          </p:cNvPicPr>
          <p:nvPr/>
        </p:nvPicPr>
        <p:blipFill>
          <a:blip r:embed="rId5" cstate="print"/>
          <a:srcRect/>
          <a:stretch>
            <a:fillRect/>
          </a:stretch>
        </p:blipFill>
        <p:spPr bwMode="auto">
          <a:xfrm>
            <a:off x="1811338" y="3357563"/>
            <a:ext cx="2303462" cy="1519237"/>
          </a:xfrm>
          <a:prstGeom prst="rect">
            <a:avLst/>
          </a:prstGeom>
          <a:noFill/>
          <a:ln w="38100" algn="ctr">
            <a:noFill/>
            <a:miter lim="800000"/>
            <a:headEnd/>
            <a:tailEnd/>
          </a:ln>
        </p:spPr>
      </p:pic>
      <p:pic>
        <p:nvPicPr>
          <p:cNvPr id="67629" name="Picture 2"/>
          <p:cNvPicPr>
            <a:picLocks noChangeAspect="1" noChangeArrowheads="1"/>
          </p:cNvPicPr>
          <p:nvPr/>
        </p:nvPicPr>
        <p:blipFill>
          <a:blip r:embed="rId6" cstate="print"/>
          <a:srcRect/>
          <a:stretch>
            <a:fillRect/>
          </a:stretch>
        </p:blipFill>
        <p:spPr bwMode="auto">
          <a:xfrm>
            <a:off x="1811338" y="5029200"/>
            <a:ext cx="2303462" cy="1519238"/>
          </a:xfrm>
          <a:prstGeom prst="rect">
            <a:avLst/>
          </a:prstGeom>
          <a:noFill/>
          <a:ln w="38100" algn="ctr">
            <a:noFill/>
            <a:miter lim="800000"/>
            <a:headEnd/>
            <a:tailEnd/>
          </a:ln>
        </p:spPr>
      </p:pic>
      <p:pic>
        <p:nvPicPr>
          <p:cNvPr id="67630" name="Picture 9" descr="graph2_1.png"/>
          <p:cNvPicPr>
            <a:picLocks noChangeAspect="1"/>
          </p:cNvPicPr>
          <p:nvPr/>
        </p:nvPicPr>
        <p:blipFill>
          <a:blip r:embed="rId7" cstate="print"/>
          <a:srcRect/>
          <a:stretch>
            <a:fillRect/>
          </a:stretch>
        </p:blipFill>
        <p:spPr bwMode="auto">
          <a:xfrm>
            <a:off x="5029200" y="3200400"/>
            <a:ext cx="3973513" cy="297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(2/5)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68648" name="Slide Number Placeholder 3"/>
          <p:cNvSpPr>
            <a:spLocks noGrp="1"/>
          </p:cNvSpPr>
          <p:nvPr>
            <p:ph type="sldNum" sz="quarter" idx="12"/>
          </p:nvPr>
        </p:nvSpPr>
        <p:spPr>
          <a:noFill/>
        </p:spPr>
        <p:txBody>
          <a:bodyPr/>
          <a:lstStyle/>
          <a:p>
            <a:fld id="{106A4A15-3940-4E8A-815F-780983EF6FAB}" type="slidenum">
              <a:rPr lang="en-US" smtClean="0"/>
              <a:pPr/>
              <a:t>81</a:t>
            </a:fld>
            <a:endParaRPr lang="en-US" smtClean="0"/>
          </a:p>
        </p:txBody>
      </p:sp>
      <p:sp>
        <p:nvSpPr>
          <p:cNvPr id="6" name="Rectangle 3"/>
          <p:cNvSpPr txBox="1">
            <a:spLocks noChangeArrowheads="1"/>
          </p:cNvSpPr>
          <p:nvPr/>
        </p:nvSpPr>
        <p:spPr bwMode="auto">
          <a:xfrm>
            <a:off x="152400" y="533400"/>
            <a:ext cx="4267200" cy="2057400"/>
          </a:xfrm>
          <a:prstGeom prst="rect">
            <a:avLst/>
          </a:prstGeom>
          <a:noFill/>
          <a:ln w="9525">
            <a:noFill/>
            <a:miter lim="800000"/>
            <a:headEnd/>
            <a:tailEnd/>
          </a:ln>
        </p:spPr>
        <p:txBody>
          <a:bodyPr lIns="85106" tIns="42552" rIns="85106" bIns="42552"/>
          <a:lstStyle/>
          <a:p>
            <a:pPr marL="0" lvl="1" algn="l" defTabSz="850900" eaLnBrk="0" hangingPunct="0">
              <a:spcBef>
                <a:spcPct val="20000"/>
              </a:spcBef>
              <a:buClr>
                <a:schemeClr val="tx1"/>
              </a:buClr>
              <a:defRPr/>
            </a:pPr>
            <a:r>
              <a:rPr lang="en-US" sz="2000" b="1" kern="0" dirty="0">
                <a:cs typeface="+mn-cs"/>
              </a:rPr>
              <a:t>Refinement 1: Introduce replica tasks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Do not 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sp>
        <p:nvSpPr>
          <p:cNvPr id="9" name="Rectangle 3"/>
          <p:cNvSpPr txBox="1">
            <a:spLocks noChangeArrowheads="1"/>
          </p:cNvSpPr>
          <p:nvPr/>
        </p:nvSpPr>
        <p:spPr bwMode="auto">
          <a:xfrm>
            <a:off x="152400" y="3048000"/>
            <a:ext cx="8458200" cy="1676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smtClean="0">
                <a:cs typeface="+mn-cs"/>
              </a:rPr>
              <a:t>Outcome -&gt; Upper bound is established</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 RT-FT solution is created – but with Active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System is schedulable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Demonstrates upper bound on number of resources needed</a:t>
            </a:r>
          </a:p>
        </p:txBody>
      </p:sp>
      <p:sp>
        <p:nvSpPr>
          <p:cNvPr id="10" name="Rectangle 6"/>
          <p:cNvSpPr>
            <a:spLocks noChangeArrowheads="1"/>
          </p:cNvSpPr>
          <p:nvPr/>
        </p:nvSpPr>
        <p:spPr bwMode="auto">
          <a:xfrm>
            <a:off x="609600" y="6324600"/>
            <a:ext cx="7772400" cy="461635"/>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eaLnBrk="0" hangingPunct="0">
              <a:spcBef>
                <a:spcPct val="20000"/>
              </a:spcBef>
            </a:pPr>
            <a:r>
              <a:rPr lang="en-US" sz="2400" b="1" dirty="0" smtClean="0">
                <a:solidFill>
                  <a:srgbClr val="FF0000"/>
                </a:solidFill>
              </a:rPr>
              <a:t>Minimize resource using passive replication</a:t>
            </a:r>
            <a:endParaRPr lang="en-US" sz="2400" b="1" i="1" dirty="0">
              <a:solidFill>
                <a:srgbClr val="336699"/>
              </a:solidFill>
            </a:endParaRPr>
          </a:p>
        </p:txBody>
      </p:sp>
      <p:pic>
        <p:nvPicPr>
          <p:cNvPr id="68652" name="Picture 10" descr="step2.png"/>
          <p:cNvPicPr>
            <a:picLocks noChangeAspect="1"/>
          </p:cNvPicPr>
          <p:nvPr/>
        </p:nvPicPr>
        <p:blipFill>
          <a:blip r:embed="rId3" cstate="print"/>
          <a:srcRect/>
          <a:stretch>
            <a:fillRect/>
          </a:stretch>
        </p:blipFill>
        <p:spPr bwMode="auto">
          <a:xfrm>
            <a:off x="1219200" y="4800600"/>
            <a:ext cx="7162800" cy="1497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69672" name="Slide Number Placeholder 3"/>
          <p:cNvSpPr>
            <a:spLocks noGrp="1"/>
          </p:cNvSpPr>
          <p:nvPr>
            <p:ph type="sldNum" sz="quarter" idx="12"/>
          </p:nvPr>
        </p:nvSpPr>
        <p:spPr>
          <a:noFill/>
        </p:spPr>
        <p:txBody>
          <a:bodyPr/>
          <a:lstStyle/>
          <a:p>
            <a:fld id="{1EFE2F3E-A5D3-41A2-B208-22D66A86994F}" type="slidenum">
              <a:rPr lang="en-US" smtClean="0"/>
              <a:pPr/>
              <a:t>82</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70696" name="Slide Number Placeholder 3"/>
          <p:cNvSpPr>
            <a:spLocks noGrp="1"/>
          </p:cNvSpPr>
          <p:nvPr>
            <p:ph type="sldNum" sz="quarter" idx="12"/>
          </p:nvPr>
        </p:nvSpPr>
        <p:spPr>
          <a:noFill/>
        </p:spPr>
        <p:txBody>
          <a:bodyPr/>
          <a:lstStyle/>
          <a:p>
            <a:fld id="{236BD980-3F4C-44C1-BBA4-2BB7C61F9F73}" type="slidenum">
              <a:rPr lang="en-US" smtClean="0"/>
              <a:pPr/>
              <a:t>83</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70698" name="Picture 11" descr="step3.png"/>
          <p:cNvPicPr>
            <a:picLocks noChangeAspect="1"/>
          </p:cNvPicPr>
          <p:nvPr/>
        </p:nvPicPr>
        <p:blipFill>
          <a:blip r:embed="rId3" cstate="print"/>
          <a:srcRect/>
          <a:stretch>
            <a:fillRect/>
          </a:stretch>
        </p:blipFill>
        <p:spPr bwMode="auto">
          <a:xfrm>
            <a:off x="1096963" y="3017838"/>
            <a:ext cx="3822700" cy="1636712"/>
          </a:xfrm>
          <a:prstGeom prst="rect">
            <a:avLst/>
          </a:prstGeom>
          <a:noFill/>
          <a:ln w="9525">
            <a:noFill/>
            <a:miter lim="800000"/>
            <a:headEnd/>
            <a:tailEnd/>
          </a:ln>
        </p:spPr>
      </p:pic>
      <p:sp>
        <p:nvSpPr>
          <p:cNvPr id="25" name="Rounded Rectangular Callout 24"/>
          <p:cNvSpPr/>
          <p:nvPr/>
        </p:nvSpPr>
        <p:spPr bwMode="auto">
          <a:xfrm>
            <a:off x="304800" y="4953000"/>
            <a:ext cx="2362200" cy="838200"/>
          </a:xfrm>
          <a:prstGeom prst="wedgeRoundRectCallout">
            <a:avLst>
              <a:gd name="adj1" fmla="val 6322"/>
              <a:gd name="adj2" fmla="val -121880"/>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Primaries contribute WCET </a:t>
            </a:r>
          </a:p>
        </p:txBody>
      </p:sp>
      <p:pic>
        <p:nvPicPr>
          <p:cNvPr id="70700" name="Picture 25" descr="graph3_0.png"/>
          <p:cNvPicPr>
            <a:picLocks noChangeAspect="1"/>
          </p:cNvPicPr>
          <p:nvPr/>
        </p:nvPicPr>
        <p:blipFill>
          <a:blip r:embed="rId4" cstate="print"/>
          <a:srcRect/>
          <a:stretch>
            <a:fillRect/>
          </a:stretch>
        </p:blipFill>
        <p:spPr bwMode="auto">
          <a:xfrm>
            <a:off x="5029200" y="3932238"/>
            <a:ext cx="3708400" cy="2781300"/>
          </a:xfrm>
          <a:prstGeom prst="rect">
            <a:avLst/>
          </a:prstGeom>
          <a:noFill/>
          <a:ln w="9525">
            <a:noFill/>
            <a:miter lim="800000"/>
            <a:headEnd/>
            <a:tailEnd/>
          </a:ln>
        </p:spPr>
      </p:pic>
      <p:sp>
        <p:nvSpPr>
          <p:cNvPr id="14" name="Rounded Rectangular Callout 13"/>
          <p:cNvSpPr/>
          <p:nvPr/>
        </p:nvSpPr>
        <p:spPr bwMode="auto">
          <a:xfrm>
            <a:off x="5105400" y="2895600"/>
            <a:ext cx="2590800" cy="1066800"/>
          </a:xfrm>
          <a:prstGeom prst="wedgeRoundRectCallout">
            <a:avLst>
              <a:gd name="adj1" fmla="val -70813"/>
              <a:gd name="adj2" fmla="val -1278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Backups only contribute WCSST in no failure case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5161" name="Slide Number Placeholder 3"/>
          <p:cNvSpPr>
            <a:spLocks noGrp="1"/>
          </p:cNvSpPr>
          <p:nvPr>
            <p:ph type="sldNum" sz="quarter" idx="12"/>
          </p:nvPr>
        </p:nvSpPr>
        <p:spPr>
          <a:noFill/>
        </p:spPr>
        <p:txBody>
          <a:bodyPr/>
          <a:lstStyle/>
          <a:p>
            <a:fld id="{122B7293-2891-40B2-964D-66DDF0DE461A}" type="slidenum">
              <a:rPr lang="en-US" smtClean="0"/>
              <a:pPr/>
              <a:t>84</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5163" name="Picture 11" descr="step3.png"/>
          <p:cNvPicPr>
            <a:picLocks noChangeAspect="1"/>
          </p:cNvPicPr>
          <p:nvPr/>
        </p:nvPicPr>
        <p:blipFill>
          <a:blip r:embed="rId4" cstate="print"/>
          <a:srcRect/>
          <a:stretch>
            <a:fillRect/>
          </a:stretch>
        </p:blipFill>
        <p:spPr bwMode="auto">
          <a:xfrm>
            <a:off x="1096963" y="3017838"/>
            <a:ext cx="3822700" cy="1636712"/>
          </a:xfrm>
          <a:prstGeom prst="rect">
            <a:avLst/>
          </a:prstGeom>
          <a:noFill/>
          <a:ln w="9525">
            <a:noFill/>
            <a:miter lim="800000"/>
            <a:headEnd/>
            <a:tailEnd/>
          </a:ln>
        </p:spPr>
      </p:pic>
      <p:cxnSp>
        <p:nvCxnSpPr>
          <p:cNvPr id="5164" name="Straight Arrow Connector 11"/>
          <p:cNvCxnSpPr>
            <a:cxnSpLocks noChangeShapeType="1"/>
          </p:cNvCxnSpPr>
          <p:nvPr/>
        </p:nvCxnSpPr>
        <p:spPr bwMode="auto">
          <a:xfrm rot="16200000" flipH="1">
            <a:off x="762000" y="3048000"/>
            <a:ext cx="534988" cy="534988"/>
          </a:xfrm>
          <a:prstGeom prst="straightConnector1">
            <a:avLst/>
          </a:prstGeom>
          <a:noFill/>
          <a:ln w="38100" algn="ctr">
            <a:solidFill>
              <a:srgbClr val="888888"/>
            </a:solidFill>
            <a:round/>
            <a:headEnd/>
            <a:tailEnd type="arrow" w="med" len="med"/>
          </a:ln>
        </p:spPr>
      </p:cxnSp>
      <p:graphicFrame>
        <p:nvGraphicFramePr>
          <p:cNvPr id="5122" name="Object 4"/>
          <p:cNvGraphicFramePr>
            <a:graphicFrameLocks noChangeAspect="1"/>
          </p:cNvGraphicFramePr>
          <p:nvPr/>
        </p:nvGraphicFramePr>
        <p:xfrm>
          <a:off x="266700" y="2781300"/>
          <a:ext cx="495300" cy="495300"/>
        </p:xfrm>
        <a:graphic>
          <a:graphicData uri="http://schemas.openxmlformats.org/presentationml/2006/ole">
            <p:oleObj spid="_x0000_s528386" name="Visio" r:id="rId5" imgW="494964" imgH="494950" progId="Visio.Drawing.11">
              <p:link updateAutomatic="1"/>
            </p:oleObj>
          </a:graphicData>
        </a:graphic>
      </p:graphicFrame>
      <p:pic>
        <p:nvPicPr>
          <p:cNvPr id="5165" name="Picture 6" descr="C:\Users\admin\AppData\Local\Microsoft\Windows\Temporary Internet Files\Content.IE5\5BEOBKEN\MCBS01890_0000[1].wmf"/>
          <p:cNvPicPr>
            <a:picLocks noChangeAspect="1" noChangeArrowheads="1"/>
          </p:cNvPicPr>
          <p:nvPr/>
        </p:nvPicPr>
        <p:blipFill>
          <a:blip r:embed="rId6" cstate="print"/>
          <a:srcRect/>
          <a:stretch>
            <a:fillRect/>
          </a:stretch>
        </p:blipFill>
        <p:spPr bwMode="auto">
          <a:xfrm>
            <a:off x="304800" y="3352800"/>
            <a:ext cx="619125" cy="781050"/>
          </a:xfrm>
          <a:prstGeom prst="rect">
            <a:avLst/>
          </a:prstGeom>
          <a:noFill/>
          <a:ln w="9525">
            <a:noFill/>
            <a:miter lim="800000"/>
            <a:headEnd/>
            <a:tailEnd/>
          </a:ln>
        </p:spPr>
      </p:pic>
      <p:sp>
        <p:nvSpPr>
          <p:cNvPr id="18" name="Rounded Rectangular Callout 17"/>
          <p:cNvSpPr/>
          <p:nvPr/>
        </p:nvSpPr>
        <p:spPr bwMode="auto">
          <a:xfrm>
            <a:off x="5105400" y="2895600"/>
            <a:ext cx="2590800" cy="1066800"/>
          </a:xfrm>
          <a:prstGeom prst="wedgeRoundRectCallout">
            <a:avLst>
              <a:gd name="adj1" fmla="val -70813"/>
              <a:gd name="adj2" fmla="val -1278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Backups only contribute WCSST in no failure case </a:t>
            </a:r>
          </a:p>
        </p:txBody>
      </p:sp>
      <p:sp>
        <p:nvSpPr>
          <p:cNvPr id="19" name="Rounded Rectangular Callout 18"/>
          <p:cNvSpPr/>
          <p:nvPr/>
        </p:nvSpPr>
        <p:spPr bwMode="auto">
          <a:xfrm>
            <a:off x="304800" y="4953000"/>
            <a:ext cx="2362200" cy="838200"/>
          </a:xfrm>
          <a:prstGeom prst="wedgeRoundRectCallout">
            <a:avLst>
              <a:gd name="adj1" fmla="val 6322"/>
              <a:gd name="adj2" fmla="val -121880"/>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Primaries contribute WCET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6185" name="Slide Number Placeholder 3"/>
          <p:cNvSpPr>
            <a:spLocks noGrp="1"/>
          </p:cNvSpPr>
          <p:nvPr>
            <p:ph type="sldNum" sz="quarter" idx="12"/>
          </p:nvPr>
        </p:nvSpPr>
        <p:spPr>
          <a:noFill/>
        </p:spPr>
        <p:txBody>
          <a:bodyPr/>
          <a:lstStyle/>
          <a:p>
            <a:fld id="{188D08CF-D82D-4AA1-A4A5-EA3114CA5DE0}" type="slidenum">
              <a:rPr lang="en-US" smtClean="0"/>
              <a:pPr/>
              <a:t>85</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6187" name="Picture 11" descr="step3.png"/>
          <p:cNvPicPr>
            <a:picLocks noChangeAspect="1"/>
          </p:cNvPicPr>
          <p:nvPr/>
        </p:nvPicPr>
        <p:blipFill>
          <a:blip r:embed="rId4" cstate="print"/>
          <a:srcRect/>
          <a:stretch>
            <a:fillRect/>
          </a:stretch>
        </p:blipFill>
        <p:spPr bwMode="auto">
          <a:xfrm>
            <a:off x="1096963" y="3017838"/>
            <a:ext cx="3822700" cy="1636712"/>
          </a:xfrm>
          <a:prstGeom prst="rect">
            <a:avLst/>
          </a:prstGeom>
          <a:noFill/>
          <a:ln w="9525">
            <a:noFill/>
            <a:miter lim="800000"/>
            <a:headEnd/>
            <a:tailEnd/>
          </a:ln>
        </p:spPr>
      </p:pic>
      <p:pic>
        <p:nvPicPr>
          <p:cNvPr id="6188" name="Picture 3" descr="C:\Users\admin\AppData\Local\Microsoft\Windows\Temporary Internet Files\Content.IE5\QNDKIQ1U\MMj03369800000[1].gif"/>
          <p:cNvPicPr>
            <a:picLocks noChangeAspect="1" noChangeArrowheads="1" noCrop="1"/>
          </p:cNvPicPr>
          <p:nvPr/>
        </p:nvPicPr>
        <p:blipFill>
          <a:blip r:embed="rId5" cstate="print"/>
          <a:srcRect/>
          <a:stretch>
            <a:fillRect/>
          </a:stretch>
        </p:blipFill>
        <p:spPr bwMode="auto">
          <a:xfrm>
            <a:off x="304800" y="3352800"/>
            <a:ext cx="762000" cy="762000"/>
          </a:xfrm>
          <a:prstGeom prst="rect">
            <a:avLst/>
          </a:prstGeom>
          <a:noFill/>
          <a:ln w="9525">
            <a:noFill/>
            <a:miter lim="800000"/>
            <a:headEnd/>
            <a:tailEnd/>
          </a:ln>
        </p:spPr>
      </p:pic>
      <p:pic>
        <p:nvPicPr>
          <p:cNvPr id="6189" name="Picture 13" descr="graph3_1.png"/>
          <p:cNvPicPr>
            <a:picLocks noChangeAspect="1"/>
          </p:cNvPicPr>
          <p:nvPr/>
        </p:nvPicPr>
        <p:blipFill>
          <a:blip r:embed="rId6" cstate="print"/>
          <a:srcRect/>
          <a:stretch>
            <a:fillRect/>
          </a:stretch>
        </p:blipFill>
        <p:spPr bwMode="auto">
          <a:xfrm>
            <a:off x="5029200" y="3932238"/>
            <a:ext cx="3714750" cy="2786062"/>
          </a:xfrm>
          <a:prstGeom prst="rect">
            <a:avLst/>
          </a:prstGeom>
          <a:noFill/>
          <a:ln w="9525">
            <a:noFill/>
            <a:miter lim="800000"/>
            <a:headEnd/>
            <a:tailEnd/>
          </a:ln>
        </p:spPr>
      </p:pic>
      <p:sp>
        <p:nvSpPr>
          <p:cNvPr id="17" name="Rounded Rectangular Callout 16"/>
          <p:cNvSpPr/>
          <p:nvPr/>
        </p:nvSpPr>
        <p:spPr bwMode="auto">
          <a:xfrm>
            <a:off x="304800" y="4953000"/>
            <a:ext cx="2362200" cy="838200"/>
          </a:xfrm>
          <a:prstGeom prst="wedgeRoundRectCallout">
            <a:avLst>
              <a:gd name="adj1" fmla="val 6322"/>
              <a:gd name="adj2" fmla="val -121880"/>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Primaries contribute WCET </a:t>
            </a:r>
          </a:p>
        </p:txBody>
      </p:sp>
      <p:cxnSp>
        <p:nvCxnSpPr>
          <p:cNvPr id="6191" name="Straight Arrow Connector 11"/>
          <p:cNvCxnSpPr>
            <a:cxnSpLocks noChangeShapeType="1"/>
          </p:cNvCxnSpPr>
          <p:nvPr/>
        </p:nvCxnSpPr>
        <p:spPr bwMode="auto">
          <a:xfrm rot="16200000" flipH="1">
            <a:off x="762000" y="3048000"/>
            <a:ext cx="534988" cy="534988"/>
          </a:xfrm>
          <a:prstGeom prst="straightConnector1">
            <a:avLst/>
          </a:prstGeom>
          <a:noFill/>
          <a:ln w="38100" algn="ctr">
            <a:solidFill>
              <a:srgbClr val="888888"/>
            </a:solidFill>
            <a:round/>
            <a:headEnd/>
            <a:tailEnd type="arrow" w="med" len="med"/>
          </a:ln>
        </p:spPr>
      </p:cxnSp>
      <p:graphicFrame>
        <p:nvGraphicFramePr>
          <p:cNvPr id="6146" name="Object 4"/>
          <p:cNvGraphicFramePr>
            <a:graphicFrameLocks noChangeAspect="1"/>
          </p:cNvGraphicFramePr>
          <p:nvPr/>
        </p:nvGraphicFramePr>
        <p:xfrm>
          <a:off x="266700" y="2781300"/>
          <a:ext cx="495300" cy="495300"/>
        </p:xfrm>
        <a:graphic>
          <a:graphicData uri="http://schemas.openxmlformats.org/presentationml/2006/ole">
            <p:oleObj spid="_x0000_s529410" name="Visio" r:id="rId7" imgW="494964" imgH="494950" progId="Visio.Drawing.11">
              <p:link updateAutomatic="1"/>
            </p:oleObj>
          </a:graphicData>
        </a:graphic>
      </p:graphicFrame>
      <p:sp>
        <p:nvSpPr>
          <p:cNvPr id="13" name="Rounded Rectangular Callout 12"/>
          <p:cNvSpPr/>
          <p:nvPr/>
        </p:nvSpPr>
        <p:spPr bwMode="auto">
          <a:xfrm>
            <a:off x="5105400" y="2895600"/>
            <a:ext cx="2590800" cy="1066800"/>
          </a:xfrm>
          <a:prstGeom prst="wedgeRoundRectCallout">
            <a:avLst>
              <a:gd name="adj1" fmla="val -70813"/>
              <a:gd name="adj2" fmla="val -1278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Backups only contribute WCSST in no failure case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7209" name="Slide Number Placeholder 3"/>
          <p:cNvSpPr>
            <a:spLocks noGrp="1"/>
          </p:cNvSpPr>
          <p:nvPr>
            <p:ph type="sldNum" sz="quarter" idx="12"/>
          </p:nvPr>
        </p:nvSpPr>
        <p:spPr>
          <a:noFill/>
        </p:spPr>
        <p:txBody>
          <a:bodyPr/>
          <a:lstStyle/>
          <a:p>
            <a:fld id="{E9995C07-CF58-467B-B7D6-453A509DC0A4}" type="slidenum">
              <a:rPr lang="en-US" smtClean="0"/>
              <a:pPr/>
              <a:t>86</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7211" name="Picture 11" descr="step3.png"/>
          <p:cNvPicPr>
            <a:picLocks noChangeAspect="1"/>
          </p:cNvPicPr>
          <p:nvPr/>
        </p:nvPicPr>
        <p:blipFill>
          <a:blip r:embed="rId4" cstate="print"/>
          <a:srcRect/>
          <a:stretch>
            <a:fillRect/>
          </a:stretch>
        </p:blipFill>
        <p:spPr bwMode="auto">
          <a:xfrm>
            <a:off x="1096963" y="3017838"/>
            <a:ext cx="3822700" cy="1636712"/>
          </a:xfrm>
          <a:prstGeom prst="rect">
            <a:avLst/>
          </a:prstGeom>
          <a:noFill/>
          <a:ln w="9525">
            <a:noFill/>
            <a:miter lim="800000"/>
            <a:headEnd/>
            <a:tailEnd/>
          </a:ln>
        </p:spPr>
      </p:pic>
      <p:pic>
        <p:nvPicPr>
          <p:cNvPr id="7212" name="Picture 25" descr="graph3_0.png"/>
          <p:cNvPicPr>
            <a:picLocks noChangeAspect="1"/>
          </p:cNvPicPr>
          <p:nvPr/>
        </p:nvPicPr>
        <p:blipFill>
          <a:blip r:embed="rId5" cstate="print"/>
          <a:srcRect/>
          <a:stretch>
            <a:fillRect/>
          </a:stretch>
        </p:blipFill>
        <p:spPr bwMode="auto">
          <a:xfrm>
            <a:off x="5029200" y="3932238"/>
            <a:ext cx="3708400" cy="2781300"/>
          </a:xfrm>
          <a:prstGeom prst="rect">
            <a:avLst/>
          </a:prstGeom>
          <a:noFill/>
          <a:ln w="9525">
            <a:noFill/>
            <a:miter lim="800000"/>
            <a:headEnd/>
            <a:tailEnd/>
          </a:ln>
        </p:spPr>
      </p:pic>
      <p:cxnSp>
        <p:nvCxnSpPr>
          <p:cNvPr id="7213" name="Straight Arrow Connector 11"/>
          <p:cNvCxnSpPr>
            <a:cxnSpLocks noChangeShapeType="1"/>
          </p:cNvCxnSpPr>
          <p:nvPr/>
        </p:nvCxnSpPr>
        <p:spPr bwMode="auto">
          <a:xfrm flipV="1">
            <a:off x="914400" y="4343400"/>
            <a:ext cx="1828800" cy="838200"/>
          </a:xfrm>
          <a:prstGeom prst="straightConnector1">
            <a:avLst/>
          </a:prstGeom>
          <a:noFill/>
          <a:ln w="38100" algn="ctr">
            <a:solidFill>
              <a:srgbClr val="888888"/>
            </a:solidFill>
            <a:round/>
            <a:headEnd/>
            <a:tailEnd type="arrow" w="med" len="med"/>
          </a:ln>
        </p:spPr>
      </p:cxnSp>
      <p:graphicFrame>
        <p:nvGraphicFramePr>
          <p:cNvPr id="7170" name="Object 4"/>
          <p:cNvGraphicFramePr>
            <a:graphicFrameLocks noChangeAspect="1"/>
          </p:cNvGraphicFramePr>
          <p:nvPr/>
        </p:nvGraphicFramePr>
        <p:xfrm>
          <a:off x="457200" y="5029200"/>
          <a:ext cx="495300" cy="495300"/>
        </p:xfrm>
        <a:graphic>
          <a:graphicData uri="http://schemas.openxmlformats.org/presentationml/2006/ole">
            <p:oleObj spid="_x0000_s530434" name="Visio" r:id="rId6" imgW="494964" imgH="494950" progId="Visio.Drawing.11">
              <p:link updateAutomatic="1"/>
            </p:oleObj>
          </a:graphicData>
        </a:graphic>
      </p:graphicFrame>
      <p:pic>
        <p:nvPicPr>
          <p:cNvPr id="7214" name="Picture 6" descr="C:\Users\admin\AppData\Local\Microsoft\Windows\Temporary Internet Files\Content.IE5\5BEOBKEN\MCBS01890_0000[1].wmf"/>
          <p:cNvPicPr>
            <a:picLocks noChangeAspect="1" noChangeArrowheads="1"/>
          </p:cNvPicPr>
          <p:nvPr/>
        </p:nvPicPr>
        <p:blipFill>
          <a:blip r:embed="rId7" cstate="print"/>
          <a:srcRect/>
          <a:stretch>
            <a:fillRect/>
          </a:stretch>
        </p:blipFill>
        <p:spPr bwMode="auto">
          <a:xfrm>
            <a:off x="1447800" y="4953000"/>
            <a:ext cx="619125" cy="781050"/>
          </a:xfrm>
          <a:prstGeom prst="rect">
            <a:avLst/>
          </a:prstGeom>
          <a:noFill/>
          <a:ln w="9525">
            <a:noFill/>
            <a:miter lim="800000"/>
            <a:headEnd/>
            <a:tailEnd/>
          </a:ln>
        </p:spPr>
      </p:pic>
      <p:sp>
        <p:nvSpPr>
          <p:cNvPr id="14" name="Rounded Rectangular Callout 13"/>
          <p:cNvSpPr/>
          <p:nvPr/>
        </p:nvSpPr>
        <p:spPr bwMode="auto">
          <a:xfrm>
            <a:off x="5105400" y="2895600"/>
            <a:ext cx="2590800" cy="1066800"/>
          </a:xfrm>
          <a:prstGeom prst="wedgeRoundRectCallout">
            <a:avLst>
              <a:gd name="adj1" fmla="val -70813"/>
              <a:gd name="adj2" fmla="val -1278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Backups only contribute WCSST in no failure case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8233" name="Slide Number Placeholder 3"/>
          <p:cNvSpPr>
            <a:spLocks noGrp="1"/>
          </p:cNvSpPr>
          <p:nvPr>
            <p:ph type="sldNum" sz="quarter" idx="12"/>
          </p:nvPr>
        </p:nvSpPr>
        <p:spPr>
          <a:noFill/>
        </p:spPr>
        <p:txBody>
          <a:bodyPr/>
          <a:lstStyle/>
          <a:p>
            <a:fld id="{2AD27F42-0BA0-4F96-9AB8-1A8D37B9218F}" type="slidenum">
              <a:rPr lang="en-US" smtClean="0"/>
              <a:pPr/>
              <a:t>87</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8235" name="Picture 11" descr="step3.png"/>
          <p:cNvPicPr>
            <a:picLocks noChangeAspect="1"/>
          </p:cNvPicPr>
          <p:nvPr/>
        </p:nvPicPr>
        <p:blipFill>
          <a:blip r:embed="rId4" cstate="print"/>
          <a:srcRect/>
          <a:stretch>
            <a:fillRect/>
          </a:stretch>
        </p:blipFill>
        <p:spPr bwMode="auto">
          <a:xfrm>
            <a:off x="1096963" y="3017838"/>
            <a:ext cx="3822700" cy="1636712"/>
          </a:xfrm>
          <a:prstGeom prst="rect">
            <a:avLst/>
          </a:prstGeom>
          <a:noFill/>
          <a:ln w="9525">
            <a:noFill/>
            <a:miter lim="800000"/>
            <a:headEnd/>
            <a:tailEnd/>
          </a:ln>
        </p:spPr>
      </p:pic>
      <p:graphicFrame>
        <p:nvGraphicFramePr>
          <p:cNvPr id="8194" name="Object 4"/>
          <p:cNvGraphicFramePr>
            <a:graphicFrameLocks noChangeAspect="1"/>
          </p:cNvGraphicFramePr>
          <p:nvPr/>
        </p:nvGraphicFramePr>
        <p:xfrm>
          <a:off x="2857500" y="4267200"/>
          <a:ext cx="342900" cy="342900"/>
        </p:xfrm>
        <a:graphic>
          <a:graphicData uri="http://schemas.openxmlformats.org/presentationml/2006/ole">
            <p:oleObj spid="_x0000_s531458" name="Visio" r:id="rId5" imgW="494964" imgH="494950" progId="Visio.Drawing.11">
              <p:link updateAutomatic="1"/>
            </p:oleObj>
          </a:graphicData>
        </a:graphic>
      </p:graphicFrame>
      <p:pic>
        <p:nvPicPr>
          <p:cNvPr id="8236" name="Picture 16" descr="graph3_2.png"/>
          <p:cNvPicPr>
            <a:picLocks noChangeAspect="1"/>
          </p:cNvPicPr>
          <p:nvPr/>
        </p:nvPicPr>
        <p:blipFill>
          <a:blip r:embed="rId6" cstate="print"/>
          <a:srcRect/>
          <a:stretch>
            <a:fillRect/>
          </a:stretch>
        </p:blipFill>
        <p:spPr bwMode="auto">
          <a:xfrm>
            <a:off x="5029200" y="3932238"/>
            <a:ext cx="3708400" cy="2781300"/>
          </a:xfrm>
          <a:prstGeom prst="rect">
            <a:avLst/>
          </a:prstGeom>
          <a:noFill/>
          <a:ln w="9525">
            <a:noFill/>
            <a:miter lim="800000"/>
            <a:headEnd/>
            <a:tailEnd/>
          </a:ln>
        </p:spPr>
      </p:pic>
      <p:sp>
        <p:nvSpPr>
          <p:cNvPr id="18" name="Rounded Rectangular Callout 17"/>
          <p:cNvSpPr/>
          <p:nvPr/>
        </p:nvSpPr>
        <p:spPr bwMode="auto">
          <a:xfrm>
            <a:off x="1905000" y="5257800"/>
            <a:ext cx="2590800" cy="1066800"/>
          </a:xfrm>
          <a:prstGeom prst="wedgeRoundRectCallout">
            <a:avLst>
              <a:gd name="adj1" fmla="val 6246"/>
              <a:gd name="adj2" fmla="val -149412"/>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Allocation is fine when A2/B2 are backups</a:t>
            </a:r>
          </a:p>
        </p:txBody>
      </p:sp>
      <p:sp>
        <p:nvSpPr>
          <p:cNvPr id="19" name="Rounded Rectangular Callout 18"/>
          <p:cNvSpPr/>
          <p:nvPr/>
        </p:nvSpPr>
        <p:spPr bwMode="auto">
          <a:xfrm>
            <a:off x="1905000" y="5257800"/>
            <a:ext cx="2590800" cy="1066800"/>
          </a:xfrm>
          <a:prstGeom prst="wedgeRoundRectCallout">
            <a:avLst>
              <a:gd name="adj1" fmla="val 142129"/>
              <a:gd name="adj2" fmla="val 2017"/>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Allocation is fine when A2/B2 are backups</a:t>
            </a:r>
          </a:p>
        </p:txBody>
      </p:sp>
      <p:sp>
        <p:nvSpPr>
          <p:cNvPr id="12" name="Rounded Rectangular Callout 11"/>
          <p:cNvSpPr/>
          <p:nvPr/>
        </p:nvSpPr>
        <p:spPr bwMode="auto">
          <a:xfrm>
            <a:off x="5105400" y="2895600"/>
            <a:ext cx="2590800" cy="1066800"/>
          </a:xfrm>
          <a:prstGeom prst="wedgeRoundRectCallout">
            <a:avLst>
              <a:gd name="adj1" fmla="val -70813"/>
              <a:gd name="adj2" fmla="val -1278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Backups only contribute WCSST in no failure case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9257" name="Slide Number Placeholder 3"/>
          <p:cNvSpPr>
            <a:spLocks noGrp="1"/>
          </p:cNvSpPr>
          <p:nvPr>
            <p:ph type="sldNum" sz="quarter" idx="12"/>
          </p:nvPr>
        </p:nvSpPr>
        <p:spPr>
          <a:noFill/>
        </p:spPr>
        <p:txBody>
          <a:bodyPr/>
          <a:lstStyle/>
          <a:p>
            <a:fld id="{F0E03AFB-6F78-487C-8727-34047BAA06EC}" type="slidenum">
              <a:rPr lang="en-US" smtClean="0"/>
              <a:pPr/>
              <a:t>88</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9259" name="Picture 11" descr="step3.png"/>
          <p:cNvPicPr>
            <a:picLocks noChangeAspect="1"/>
          </p:cNvPicPr>
          <p:nvPr/>
        </p:nvPicPr>
        <p:blipFill>
          <a:blip r:embed="rId4" cstate="print"/>
          <a:srcRect/>
          <a:stretch>
            <a:fillRect/>
          </a:stretch>
        </p:blipFill>
        <p:spPr bwMode="auto">
          <a:xfrm>
            <a:off x="1096963" y="3017838"/>
            <a:ext cx="3822700" cy="1636712"/>
          </a:xfrm>
          <a:prstGeom prst="rect">
            <a:avLst/>
          </a:prstGeom>
          <a:noFill/>
          <a:ln w="9525">
            <a:noFill/>
            <a:miter lim="800000"/>
            <a:headEnd/>
            <a:tailEnd/>
          </a:ln>
        </p:spPr>
      </p:pic>
      <p:graphicFrame>
        <p:nvGraphicFramePr>
          <p:cNvPr id="9218" name="Object 4"/>
          <p:cNvGraphicFramePr>
            <a:graphicFrameLocks noChangeAspect="1"/>
          </p:cNvGraphicFramePr>
          <p:nvPr/>
        </p:nvGraphicFramePr>
        <p:xfrm>
          <a:off x="2857500" y="4267200"/>
          <a:ext cx="342900" cy="342900"/>
        </p:xfrm>
        <a:graphic>
          <a:graphicData uri="http://schemas.openxmlformats.org/presentationml/2006/ole">
            <p:oleObj spid="_x0000_s532482" name="Visio" r:id="rId5" imgW="494964" imgH="494950" progId="Visio.Drawing.11">
              <p:link updateAutomatic="1"/>
            </p:oleObj>
          </a:graphicData>
        </a:graphic>
      </p:graphicFrame>
      <p:pic>
        <p:nvPicPr>
          <p:cNvPr id="9260" name="Picture 3" descr="C:\Users\admin\AppData\Local\Microsoft\Windows\Temporary Internet Files\Content.IE5\0HVXDC0Z\MCj04325370000[1].png"/>
          <p:cNvPicPr>
            <a:picLocks noChangeAspect="1" noChangeArrowheads="1"/>
          </p:cNvPicPr>
          <p:nvPr/>
        </p:nvPicPr>
        <p:blipFill>
          <a:blip r:embed="rId6" cstate="print"/>
          <a:srcRect/>
          <a:stretch>
            <a:fillRect/>
          </a:stretch>
        </p:blipFill>
        <p:spPr bwMode="auto">
          <a:xfrm>
            <a:off x="1143000" y="3276600"/>
            <a:ext cx="1054100" cy="105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10281" name="Slide Number Placeholder 3"/>
          <p:cNvSpPr>
            <a:spLocks noGrp="1"/>
          </p:cNvSpPr>
          <p:nvPr>
            <p:ph type="sldNum" sz="quarter" idx="12"/>
          </p:nvPr>
        </p:nvSpPr>
        <p:spPr>
          <a:noFill/>
        </p:spPr>
        <p:txBody>
          <a:bodyPr/>
          <a:lstStyle/>
          <a:p>
            <a:fld id="{438F6191-FF06-43D7-BE0A-8D816839F2AE}" type="slidenum">
              <a:rPr lang="en-US" smtClean="0"/>
              <a:pPr/>
              <a:t>89</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10283" name="Picture 11" descr="step3.png"/>
          <p:cNvPicPr>
            <a:picLocks noChangeAspect="1"/>
          </p:cNvPicPr>
          <p:nvPr/>
        </p:nvPicPr>
        <p:blipFill>
          <a:blip r:embed="rId4" cstate="print"/>
          <a:srcRect/>
          <a:stretch>
            <a:fillRect/>
          </a:stretch>
        </p:blipFill>
        <p:spPr bwMode="auto">
          <a:xfrm>
            <a:off x="1096963" y="3017838"/>
            <a:ext cx="3822700" cy="1636712"/>
          </a:xfrm>
          <a:prstGeom prst="rect">
            <a:avLst/>
          </a:prstGeom>
          <a:noFill/>
          <a:ln w="9525">
            <a:noFill/>
            <a:miter lim="800000"/>
            <a:headEnd/>
            <a:tailEnd/>
          </a:ln>
        </p:spPr>
      </p:pic>
      <p:sp>
        <p:nvSpPr>
          <p:cNvPr id="14" name="Rounded Rectangular Callout 13"/>
          <p:cNvSpPr/>
          <p:nvPr/>
        </p:nvSpPr>
        <p:spPr bwMode="auto">
          <a:xfrm>
            <a:off x="5105400" y="3048000"/>
            <a:ext cx="3048000" cy="838200"/>
          </a:xfrm>
          <a:prstGeom prst="wedgeRoundRectCallout">
            <a:avLst>
              <a:gd name="adj1" fmla="val -108842"/>
              <a:gd name="adj2" fmla="val -20062"/>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Promoted backups now contribute WCET</a:t>
            </a:r>
          </a:p>
        </p:txBody>
      </p:sp>
      <p:graphicFrame>
        <p:nvGraphicFramePr>
          <p:cNvPr id="10242" name="Object 4"/>
          <p:cNvGraphicFramePr>
            <a:graphicFrameLocks noChangeAspect="1"/>
          </p:cNvGraphicFramePr>
          <p:nvPr/>
        </p:nvGraphicFramePr>
        <p:xfrm>
          <a:off x="2857500" y="4267200"/>
          <a:ext cx="342900" cy="342900"/>
        </p:xfrm>
        <a:graphic>
          <a:graphicData uri="http://schemas.openxmlformats.org/presentationml/2006/ole">
            <p:oleObj spid="_x0000_s533506" name="Visio" r:id="rId5" imgW="494964" imgH="494950" progId="Visio.Drawing.11">
              <p:link updateAutomatic="1"/>
            </p:oleObj>
          </a:graphicData>
        </a:graphic>
      </p:graphicFrame>
      <p:sp>
        <p:nvSpPr>
          <p:cNvPr id="18" name="Rounded Rectangular Callout 17"/>
          <p:cNvSpPr/>
          <p:nvPr/>
        </p:nvSpPr>
        <p:spPr bwMode="auto">
          <a:xfrm>
            <a:off x="1905000" y="5257800"/>
            <a:ext cx="2590800" cy="1066800"/>
          </a:xfrm>
          <a:prstGeom prst="wedgeRoundRectCallout">
            <a:avLst>
              <a:gd name="adj1" fmla="val 6246"/>
              <a:gd name="adj2" fmla="val -149412"/>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Failure triggers promotion of A2/B2 to primaries</a:t>
            </a:r>
          </a:p>
        </p:txBody>
      </p:sp>
      <p:pic>
        <p:nvPicPr>
          <p:cNvPr id="10286" name="Picture 3" descr="C:\Users\admin\AppData\Local\Microsoft\Windows\Temporary Internet Files\Content.IE5\0HVXDC0Z\MCj04325370000[1].png"/>
          <p:cNvPicPr>
            <a:picLocks noChangeAspect="1" noChangeArrowheads="1"/>
          </p:cNvPicPr>
          <p:nvPr/>
        </p:nvPicPr>
        <p:blipFill>
          <a:blip r:embed="rId6" cstate="print"/>
          <a:srcRect/>
          <a:stretch>
            <a:fillRect/>
          </a:stretch>
        </p:blipFill>
        <p:spPr bwMode="auto">
          <a:xfrm>
            <a:off x="1143000" y="3276600"/>
            <a:ext cx="1054100" cy="105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8"/>
          <p:cNvSpPr>
            <a:spLocks noGrp="1" noChangeArrowheads="1"/>
          </p:cNvSpPr>
          <p:nvPr>
            <p:ph type="sldNum" sz="quarter" idx="12"/>
          </p:nvPr>
        </p:nvSpPr>
        <p:spPr>
          <a:noFill/>
        </p:spPr>
        <p:txBody>
          <a:bodyPr/>
          <a:lstStyle/>
          <a:p>
            <a:fld id="{095F288D-89DF-4E0C-BF48-E7072E4F7342}" type="slidenum">
              <a:rPr lang="en-US" smtClean="0"/>
              <a:pPr/>
              <a:t>9</a:t>
            </a:fld>
            <a:endParaRPr lang="en-US" smtClean="0"/>
          </a:p>
        </p:txBody>
      </p:sp>
      <p:sp>
        <p:nvSpPr>
          <p:cNvPr id="21507"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smtClean="0"/>
              <a:t>Case Study: ESA Mission Control System</a:t>
            </a:r>
          </a:p>
        </p:txBody>
      </p:sp>
      <p:pic>
        <p:nvPicPr>
          <p:cNvPr id="21508" name="Picture 2" descr="C:\Users\jai\Desktop\ESA-MCS.jpg"/>
          <p:cNvPicPr>
            <a:picLocks noChangeAspect="1" noChangeArrowheads="1"/>
          </p:cNvPicPr>
          <p:nvPr/>
        </p:nvPicPr>
        <p:blipFill>
          <a:blip r:embed="rId3" cstate="print"/>
          <a:srcRect/>
          <a:stretch>
            <a:fillRect/>
          </a:stretch>
        </p:blipFill>
        <p:spPr bwMode="auto">
          <a:xfrm>
            <a:off x="4667250" y="3505200"/>
            <a:ext cx="4019550" cy="2495550"/>
          </a:xfrm>
          <a:prstGeom prst="rect">
            <a:avLst/>
          </a:prstGeom>
          <a:noFill/>
          <a:ln w="9525">
            <a:noFill/>
            <a:miter lim="800000"/>
            <a:headEnd/>
            <a:tailEnd/>
          </a:ln>
        </p:spPr>
      </p:pic>
      <p:sp>
        <p:nvSpPr>
          <p:cNvPr id="21509" name="AutoShape 57"/>
          <p:cNvSpPr>
            <a:spLocks noChangeArrowheads="1"/>
          </p:cNvSpPr>
          <p:nvPr/>
        </p:nvSpPr>
        <p:spPr bwMode="auto">
          <a:xfrm>
            <a:off x="1828800" y="4724400"/>
            <a:ext cx="1828800" cy="960438"/>
          </a:xfrm>
          <a:prstGeom prst="wedgeRectCallout">
            <a:avLst>
              <a:gd name="adj1" fmla="val 102884"/>
              <a:gd name="adj2" fmla="val -138806"/>
            </a:avLst>
          </a:prstGeom>
          <a:solidFill>
            <a:srgbClr val="FFFFCC"/>
          </a:solidFill>
          <a:ln w="12700">
            <a:solidFill>
              <a:schemeClr val="tx1"/>
            </a:solidFill>
            <a:miter lim="800000"/>
            <a:headEnd/>
            <a:tailEnd/>
          </a:ln>
        </p:spPr>
        <p:txBody>
          <a:bodyPr anchor="ctr"/>
          <a:lstStyle/>
          <a:p>
            <a:pPr eaLnBrk="0" hangingPunct="0"/>
            <a:r>
              <a:rPr lang="en-US" sz="1800"/>
              <a:t>Data stored permanently in an Archive</a:t>
            </a:r>
          </a:p>
        </p:txBody>
      </p:sp>
      <p:sp>
        <p:nvSpPr>
          <p:cNvPr id="7" name="Text Box 2"/>
          <p:cNvSpPr txBox="1">
            <a:spLocks noChangeArrowheads="1"/>
          </p:cNvSpPr>
          <p:nvPr/>
        </p:nvSpPr>
        <p:spPr bwMode="auto">
          <a:xfrm>
            <a:off x="0" y="565150"/>
            <a:ext cx="5105400" cy="2832100"/>
          </a:xfrm>
          <a:prstGeom prst="rect">
            <a:avLst/>
          </a:prstGeom>
          <a:noFill/>
          <a:ln w="9525" algn="ctr">
            <a:noFill/>
            <a:miter lim="800000"/>
            <a:headEnd/>
            <a:tailEnd/>
          </a:ln>
        </p:spPr>
        <p:txBody>
          <a:bodyPr lIns="91411" tIns="45705" rIns="91411" bIns="45705">
            <a:spAutoFit/>
          </a:bodyPr>
          <a:lstStyle/>
          <a:p>
            <a:pPr marL="174625" indent="-174625" algn="l" eaLnBrk="0" hangingPunct="0">
              <a:spcBef>
                <a:spcPct val="30000"/>
              </a:spcBef>
              <a:buFontTx/>
              <a:buChar char="•"/>
              <a:defRPr/>
            </a:pPr>
            <a:r>
              <a:rPr lang="en-US" sz="2000" dirty="0">
                <a:latin typeface="+mn-lt"/>
              </a:rPr>
              <a:t>Mission Control Systems are the central means for control &amp; observations of space missions</a:t>
            </a:r>
          </a:p>
          <a:p>
            <a:pPr marL="174625" indent="-174625" algn="l" eaLnBrk="0" hangingPunct="0">
              <a:spcBef>
                <a:spcPct val="30000"/>
              </a:spcBef>
              <a:buFontTx/>
              <a:buChar char="•"/>
              <a:defRPr/>
            </a:pPr>
            <a:r>
              <a:rPr lang="en-US" sz="2000" dirty="0">
                <a:latin typeface="+mn-lt"/>
              </a:rPr>
              <a:t>Simultaneous operations of multiple real-time applications</a:t>
            </a:r>
          </a:p>
          <a:p>
            <a:pPr marL="174625" indent="-174625" algn="l" eaLnBrk="0" hangingPunct="0">
              <a:spcBef>
                <a:spcPct val="30000"/>
              </a:spcBef>
              <a:buFontTx/>
              <a:buChar char="•"/>
              <a:defRPr/>
            </a:pPr>
            <a:r>
              <a:rPr lang="en-US" sz="2000" dirty="0">
                <a:latin typeface="+mn-lt"/>
              </a:rPr>
              <a:t>Stringent simultaneous QoS requirements</a:t>
            </a:r>
          </a:p>
          <a:p>
            <a:pPr marL="631825" lvl="1" indent="-174625" algn="l" eaLnBrk="0" hangingPunct="0">
              <a:spcBef>
                <a:spcPct val="30000"/>
              </a:spcBef>
              <a:buFontTx/>
              <a:buChar char="•"/>
              <a:defRPr/>
            </a:pPr>
            <a:r>
              <a:rPr lang="en-US" sz="2000" dirty="0">
                <a:latin typeface="+mn-lt"/>
              </a:rPr>
              <a:t>e.g., high availability &amp; satisfactory average response times</a:t>
            </a: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4" descr="graph3_3.png"/>
          <p:cNvPicPr>
            <a:picLocks noChangeAspect="1"/>
          </p:cNvPicPr>
          <p:nvPr/>
        </p:nvPicPr>
        <p:blipFill>
          <a:blip r:embed="rId4" cstate="print"/>
          <a:srcRect/>
          <a:stretch>
            <a:fillRect/>
          </a:stretch>
        </p:blipFill>
        <p:spPr bwMode="auto">
          <a:xfrm>
            <a:off x="5029200" y="3932238"/>
            <a:ext cx="3708400" cy="2781300"/>
          </a:xfrm>
          <a:prstGeom prst="rect">
            <a:avLst/>
          </a:prstGeom>
          <a:noFill/>
          <a:ln w="9525">
            <a:noFill/>
            <a:miter lim="800000"/>
            <a:headEnd/>
            <a:tailEnd/>
          </a:ln>
        </p:spPr>
      </p:pic>
      <p:sp>
        <p:nvSpPr>
          <p:cNvPr id="11268"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11306" name="Slide Number Placeholder 3"/>
          <p:cNvSpPr>
            <a:spLocks noGrp="1"/>
          </p:cNvSpPr>
          <p:nvPr>
            <p:ph type="sldNum" sz="quarter" idx="12"/>
          </p:nvPr>
        </p:nvSpPr>
        <p:spPr>
          <a:noFill/>
        </p:spPr>
        <p:txBody>
          <a:bodyPr/>
          <a:lstStyle/>
          <a:p>
            <a:fld id="{81EDF480-AC33-4C24-9286-50564B597D69}" type="slidenum">
              <a:rPr lang="en-US" smtClean="0"/>
              <a:pPr/>
              <a:t>90</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pic>
        <p:nvPicPr>
          <p:cNvPr id="11308" name="Picture 11" descr="step3.png"/>
          <p:cNvPicPr>
            <a:picLocks noChangeAspect="1"/>
          </p:cNvPicPr>
          <p:nvPr/>
        </p:nvPicPr>
        <p:blipFill>
          <a:blip r:embed="rId5" cstate="print"/>
          <a:srcRect/>
          <a:stretch>
            <a:fillRect/>
          </a:stretch>
        </p:blipFill>
        <p:spPr bwMode="auto">
          <a:xfrm>
            <a:off x="1096963" y="3017838"/>
            <a:ext cx="3822700" cy="1636712"/>
          </a:xfrm>
          <a:prstGeom prst="rect">
            <a:avLst/>
          </a:prstGeom>
          <a:noFill/>
          <a:ln w="9525">
            <a:noFill/>
            <a:miter lim="800000"/>
            <a:headEnd/>
            <a:tailEnd/>
          </a:ln>
        </p:spPr>
      </p:pic>
      <p:sp>
        <p:nvSpPr>
          <p:cNvPr id="14" name="Rounded Rectangular Callout 13"/>
          <p:cNvSpPr/>
          <p:nvPr/>
        </p:nvSpPr>
        <p:spPr bwMode="auto">
          <a:xfrm>
            <a:off x="5105400" y="3048000"/>
            <a:ext cx="2590800" cy="838200"/>
          </a:xfrm>
          <a:prstGeom prst="wedgeRoundRectCallout">
            <a:avLst>
              <a:gd name="adj1" fmla="val -70813"/>
              <a:gd name="adj2" fmla="val -1278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Backups only contribute WCSST </a:t>
            </a:r>
          </a:p>
        </p:txBody>
      </p:sp>
      <p:graphicFrame>
        <p:nvGraphicFramePr>
          <p:cNvPr id="11266" name="Object 4"/>
          <p:cNvGraphicFramePr>
            <a:graphicFrameLocks noChangeAspect="1"/>
          </p:cNvGraphicFramePr>
          <p:nvPr/>
        </p:nvGraphicFramePr>
        <p:xfrm>
          <a:off x="2857500" y="4267200"/>
          <a:ext cx="342900" cy="342900"/>
        </p:xfrm>
        <a:graphic>
          <a:graphicData uri="http://schemas.openxmlformats.org/presentationml/2006/ole">
            <p:oleObj spid="_x0000_s534530" name="Visio" r:id="rId6" imgW="494964" imgH="494950" progId="Visio.Drawing.11">
              <p:link updateAutomatic="1"/>
            </p:oleObj>
          </a:graphicData>
        </a:graphic>
      </p:graphicFrame>
      <p:sp>
        <p:nvSpPr>
          <p:cNvPr id="18" name="Rounded Rectangular Callout 17"/>
          <p:cNvSpPr/>
          <p:nvPr/>
        </p:nvSpPr>
        <p:spPr bwMode="auto">
          <a:xfrm>
            <a:off x="1905000" y="5257800"/>
            <a:ext cx="2590800" cy="1066800"/>
          </a:xfrm>
          <a:prstGeom prst="wedgeRoundRectCallout">
            <a:avLst>
              <a:gd name="adj1" fmla="val 6246"/>
              <a:gd name="adj2" fmla="val -149412"/>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Allocation is fine when A2/B2 are backups</a:t>
            </a:r>
          </a:p>
        </p:txBody>
      </p:sp>
      <p:sp>
        <p:nvSpPr>
          <p:cNvPr id="19" name="Rounded Rectangular Callout 18"/>
          <p:cNvSpPr/>
          <p:nvPr/>
        </p:nvSpPr>
        <p:spPr bwMode="auto">
          <a:xfrm>
            <a:off x="1524000" y="5257800"/>
            <a:ext cx="2971800" cy="1143000"/>
          </a:xfrm>
          <a:prstGeom prst="wedgeRoundRectCallout">
            <a:avLst>
              <a:gd name="adj1" fmla="val 142129"/>
              <a:gd name="adj2" fmla="val 2017"/>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System </a:t>
            </a:r>
            <a:r>
              <a:rPr lang="en-US" dirty="0" err="1"/>
              <a:t>unschedulable</a:t>
            </a:r>
            <a:r>
              <a:rPr lang="en-US" dirty="0"/>
              <a:t> when A2/B2 are promoted</a:t>
            </a:r>
          </a:p>
        </p:txBody>
      </p:sp>
      <p:pic>
        <p:nvPicPr>
          <p:cNvPr id="11312" name="Picture 3" descr="C:\Users\admin\AppData\Local\Microsoft\Windows\Temporary Internet Files\Content.IE5\0HVXDC0Z\MCj04325370000[1].png"/>
          <p:cNvPicPr>
            <a:picLocks noChangeAspect="1" noChangeArrowheads="1"/>
          </p:cNvPicPr>
          <p:nvPr/>
        </p:nvPicPr>
        <p:blipFill>
          <a:blip r:embed="rId7" cstate="print"/>
          <a:srcRect/>
          <a:stretch>
            <a:fillRect/>
          </a:stretch>
        </p:blipFill>
        <p:spPr bwMode="auto">
          <a:xfrm>
            <a:off x="1143000" y="3276600"/>
            <a:ext cx="1054100" cy="105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(3/5)</a:t>
            </a:r>
          </a:p>
        </p:txBody>
      </p:sp>
      <p:graphicFrame>
        <p:nvGraphicFramePr>
          <p:cNvPr id="5" name="Content Placeholder 4"/>
          <p:cNvGraphicFramePr>
            <a:graphicFrameLocks noGrp="1"/>
          </p:cNvGraphicFramePr>
          <p:nvPr>
            <p:ph idx="1"/>
          </p:nvPr>
        </p:nvGraphicFramePr>
        <p:xfrm>
          <a:off x="4419600" y="625475"/>
          <a:ext cx="4343400" cy="2194560"/>
        </p:xfrm>
        <a:graphic>
          <a:graphicData uri="http://schemas.openxmlformats.org/drawingml/2006/table">
            <a:tbl>
              <a:tblPr firstRow="1" bandRow="1">
                <a:tableStyleId>{5C22544A-7EE6-4342-B048-85BDC9FD1C3A}</a:tableStyleId>
              </a:tblPr>
              <a:tblGrid>
                <a:gridCol w="1219200"/>
                <a:gridCol w="952500"/>
                <a:gridCol w="1085850"/>
                <a:gridCol w="1085850"/>
              </a:tblGrid>
              <a:tr h="289560">
                <a:tc>
                  <a:txBody>
                    <a:bodyPr/>
                    <a:lstStyle/>
                    <a:p>
                      <a:pPr algn="ctr"/>
                      <a:r>
                        <a:rPr lang="en-US" dirty="0" smtClean="0"/>
                        <a:t>Task</a:t>
                      </a:r>
                      <a:endParaRPr lang="en-US" dirty="0"/>
                    </a:p>
                  </a:txBody>
                  <a:tcPr/>
                </a:tc>
                <a:tc>
                  <a:txBody>
                    <a:bodyPr/>
                    <a:lstStyle/>
                    <a:p>
                      <a:pPr algn="ctr"/>
                      <a:r>
                        <a:rPr lang="en-US" dirty="0" smtClean="0"/>
                        <a:t>WCET</a:t>
                      </a:r>
                      <a:endParaRPr lang="en-US" dirty="0"/>
                    </a:p>
                  </a:txBody>
                  <a:tcPr/>
                </a:tc>
                <a:tc>
                  <a:txBody>
                    <a:bodyPr/>
                    <a:lstStyle/>
                    <a:p>
                      <a:pPr algn="ctr"/>
                      <a:r>
                        <a:rPr lang="en-US" dirty="0" smtClean="0"/>
                        <a:t>WCSST</a:t>
                      </a:r>
                      <a:endParaRPr lang="en-US" dirty="0"/>
                    </a:p>
                  </a:txBody>
                  <a:tcPr/>
                </a:tc>
                <a:tc>
                  <a:txBody>
                    <a:bodyPr/>
                    <a:lstStyle/>
                    <a:p>
                      <a:pPr algn="ctr"/>
                      <a:r>
                        <a:rPr lang="en-US" dirty="0" smtClean="0"/>
                        <a:t>Period</a:t>
                      </a:r>
                      <a:endParaRPr lang="en-US" dirty="0"/>
                    </a:p>
                  </a:txBody>
                  <a:tcPr/>
                </a:tc>
              </a:tr>
              <a:tr h="289560">
                <a:tc>
                  <a:txBody>
                    <a:bodyPr/>
                    <a:lstStyle/>
                    <a:p>
                      <a:r>
                        <a:rPr lang="en-US" dirty="0" smtClean="0"/>
                        <a:t>A1,A2,A3</a:t>
                      </a:r>
                      <a:endParaRPr lang="en-US" dirty="0"/>
                    </a:p>
                  </a:txBody>
                  <a:tcPr/>
                </a:tc>
                <a:tc>
                  <a:txBody>
                    <a:bodyPr/>
                    <a:lstStyle/>
                    <a:p>
                      <a:pPr algn="r"/>
                      <a:r>
                        <a:rPr lang="en-US" dirty="0" smtClean="0"/>
                        <a:t>20</a:t>
                      </a:r>
                      <a:endParaRPr lang="en-US" dirty="0"/>
                    </a:p>
                  </a:txBody>
                  <a:tcPr/>
                </a:tc>
                <a:tc>
                  <a:txBody>
                    <a:bodyPr/>
                    <a:lstStyle/>
                    <a:p>
                      <a:pPr algn="r"/>
                      <a:r>
                        <a:rPr lang="en-US" dirty="0" smtClean="0"/>
                        <a:t>0.2</a:t>
                      </a:r>
                      <a:endParaRPr lang="en-US" dirty="0"/>
                    </a:p>
                  </a:txBody>
                  <a:tcPr/>
                </a:tc>
                <a:tc>
                  <a:txBody>
                    <a:bodyPr/>
                    <a:lstStyle/>
                    <a:p>
                      <a:pPr algn="r"/>
                      <a:r>
                        <a:rPr lang="en-US" dirty="0" smtClean="0"/>
                        <a:t>50</a:t>
                      </a:r>
                      <a:endParaRPr lang="en-US" dirty="0"/>
                    </a:p>
                  </a:txBody>
                  <a:tcPr/>
                </a:tc>
              </a:tr>
              <a:tr h="289560">
                <a:tc>
                  <a:txBody>
                    <a:bodyPr/>
                    <a:lstStyle/>
                    <a:p>
                      <a:r>
                        <a:rPr lang="en-US" dirty="0" smtClean="0"/>
                        <a:t>B1,B2,B3</a:t>
                      </a:r>
                      <a:endParaRPr lang="en-US" dirty="0"/>
                    </a:p>
                  </a:txBody>
                  <a:tcPr/>
                </a:tc>
                <a:tc>
                  <a:txBody>
                    <a:bodyPr/>
                    <a:lstStyle/>
                    <a:p>
                      <a:pPr algn="r"/>
                      <a:r>
                        <a:rPr lang="en-US" dirty="0" smtClean="0"/>
                        <a:t>40</a:t>
                      </a:r>
                      <a:endParaRPr lang="en-US" dirty="0"/>
                    </a:p>
                  </a:txBody>
                  <a:tcPr/>
                </a:tc>
                <a:tc>
                  <a:txBody>
                    <a:bodyPr/>
                    <a:lstStyle/>
                    <a:p>
                      <a:pPr algn="r"/>
                      <a:r>
                        <a:rPr lang="en-US" dirty="0" smtClean="0"/>
                        <a:t>0.4</a:t>
                      </a:r>
                      <a:endParaRPr lang="en-US" dirty="0"/>
                    </a:p>
                  </a:txBody>
                  <a:tcPr/>
                </a:tc>
                <a:tc>
                  <a:txBody>
                    <a:bodyPr/>
                    <a:lstStyle/>
                    <a:p>
                      <a:pPr algn="r"/>
                      <a:r>
                        <a:rPr lang="en-US" dirty="0" smtClean="0"/>
                        <a:t>100</a:t>
                      </a:r>
                      <a:endParaRPr lang="en-US" dirty="0"/>
                    </a:p>
                  </a:txBody>
                  <a:tcPr/>
                </a:tc>
              </a:tr>
              <a:tr h="289560">
                <a:tc>
                  <a:txBody>
                    <a:bodyPr/>
                    <a:lstStyle/>
                    <a:p>
                      <a:r>
                        <a:rPr lang="en-US" dirty="0" smtClean="0"/>
                        <a:t>C1,C2,C3</a:t>
                      </a:r>
                      <a:endParaRPr lang="en-US" dirty="0"/>
                    </a:p>
                  </a:txBody>
                  <a:tcPr/>
                </a:tc>
                <a:tc>
                  <a:txBody>
                    <a:bodyPr/>
                    <a:lstStyle/>
                    <a:p>
                      <a:pPr algn="r"/>
                      <a:r>
                        <a:rPr lang="en-US" dirty="0" smtClean="0"/>
                        <a:t>50</a:t>
                      </a:r>
                      <a:endParaRPr lang="en-US" dirty="0"/>
                    </a:p>
                  </a:txBody>
                  <a:tcPr/>
                </a:tc>
                <a:tc>
                  <a:txBody>
                    <a:bodyPr/>
                    <a:lstStyle/>
                    <a:p>
                      <a:pPr algn="r"/>
                      <a:r>
                        <a:rPr lang="en-US" dirty="0" smtClean="0"/>
                        <a:t>0.5</a:t>
                      </a:r>
                      <a:endParaRPr lang="en-US" dirty="0"/>
                    </a:p>
                  </a:txBody>
                  <a:tcPr/>
                </a:tc>
                <a:tc>
                  <a:txBody>
                    <a:bodyPr/>
                    <a:lstStyle/>
                    <a:p>
                      <a:pPr algn="r"/>
                      <a:r>
                        <a:rPr lang="en-US" dirty="0" smtClean="0"/>
                        <a:t>200</a:t>
                      </a:r>
                      <a:endParaRPr lang="en-US" dirty="0"/>
                    </a:p>
                  </a:txBody>
                  <a:tcPr/>
                </a:tc>
              </a:tr>
              <a:tr h="289560">
                <a:tc>
                  <a:txBody>
                    <a:bodyPr/>
                    <a:lstStyle/>
                    <a:p>
                      <a:r>
                        <a:rPr lang="en-US" dirty="0" smtClean="0"/>
                        <a:t>D1,D2,D3</a:t>
                      </a:r>
                      <a:endParaRPr lang="en-US" dirty="0"/>
                    </a:p>
                  </a:txBody>
                  <a:tcPr/>
                </a:tc>
                <a:tc>
                  <a:txBody>
                    <a:bodyPr/>
                    <a:lstStyle/>
                    <a:p>
                      <a:pPr algn="r"/>
                      <a:r>
                        <a:rPr lang="en-US" dirty="0" smtClean="0"/>
                        <a:t>200</a:t>
                      </a:r>
                      <a:endParaRPr lang="en-US" dirty="0"/>
                    </a:p>
                  </a:txBody>
                  <a:tcPr/>
                </a:tc>
                <a:tc>
                  <a:txBody>
                    <a:bodyPr/>
                    <a:lstStyle/>
                    <a:p>
                      <a:pPr algn="r"/>
                      <a:r>
                        <a:rPr lang="en-US" dirty="0" smtClean="0"/>
                        <a:t>2</a:t>
                      </a:r>
                      <a:endParaRPr lang="en-US" dirty="0"/>
                    </a:p>
                  </a:txBody>
                  <a:tcPr/>
                </a:tc>
                <a:tc>
                  <a:txBody>
                    <a:bodyPr/>
                    <a:lstStyle/>
                    <a:p>
                      <a:pPr algn="r"/>
                      <a:r>
                        <a:rPr lang="en-US" dirty="0" smtClean="0"/>
                        <a:t>500</a:t>
                      </a:r>
                      <a:endParaRPr lang="en-US" dirty="0"/>
                    </a:p>
                  </a:txBody>
                  <a:tcPr/>
                </a:tc>
              </a:tr>
              <a:tr h="289560">
                <a:tc>
                  <a:txBody>
                    <a:bodyPr/>
                    <a:lstStyle/>
                    <a:p>
                      <a:r>
                        <a:rPr lang="en-US" dirty="0" smtClean="0"/>
                        <a:t>E1,E2,E3</a:t>
                      </a:r>
                      <a:endParaRPr lang="en-US" dirty="0"/>
                    </a:p>
                  </a:txBody>
                  <a:tcPr/>
                </a:tc>
                <a:tc>
                  <a:txBody>
                    <a:bodyPr/>
                    <a:lstStyle/>
                    <a:p>
                      <a:pPr algn="r"/>
                      <a:r>
                        <a:rPr lang="en-US" dirty="0" smtClean="0"/>
                        <a:t>250</a:t>
                      </a:r>
                      <a:endParaRPr lang="en-US" dirty="0"/>
                    </a:p>
                  </a:txBody>
                  <a:tcPr/>
                </a:tc>
                <a:tc>
                  <a:txBody>
                    <a:bodyPr/>
                    <a:lstStyle/>
                    <a:p>
                      <a:pPr algn="r"/>
                      <a:r>
                        <a:rPr lang="en-US" dirty="0" smtClean="0"/>
                        <a:t>2.5</a:t>
                      </a:r>
                      <a:endParaRPr lang="en-US" dirty="0"/>
                    </a:p>
                  </a:txBody>
                  <a:tcPr/>
                </a:tc>
                <a:tc>
                  <a:txBody>
                    <a:bodyPr/>
                    <a:lstStyle/>
                    <a:p>
                      <a:pPr algn="r"/>
                      <a:r>
                        <a:rPr lang="en-US" dirty="0" smtClean="0"/>
                        <a:t>1,000</a:t>
                      </a:r>
                      <a:endParaRPr lang="en-US" dirty="0"/>
                    </a:p>
                  </a:txBody>
                  <a:tcPr/>
                </a:tc>
              </a:tr>
            </a:tbl>
          </a:graphicData>
        </a:graphic>
      </p:graphicFrame>
      <p:sp>
        <p:nvSpPr>
          <p:cNvPr id="71720" name="Slide Number Placeholder 3"/>
          <p:cNvSpPr>
            <a:spLocks noGrp="1"/>
          </p:cNvSpPr>
          <p:nvPr>
            <p:ph type="sldNum" sz="quarter" idx="12"/>
          </p:nvPr>
        </p:nvSpPr>
        <p:spPr>
          <a:noFill/>
        </p:spPr>
        <p:txBody>
          <a:bodyPr/>
          <a:lstStyle/>
          <a:p>
            <a:fld id="{C6377862-67C3-4D99-A186-F83F7E5385A3}" type="slidenum">
              <a:rPr lang="en-US" smtClean="0"/>
              <a:pPr/>
              <a:t>91</a:t>
            </a:fld>
            <a:endParaRPr lang="en-US" smtClean="0"/>
          </a:p>
        </p:txBody>
      </p:sp>
      <p:sp>
        <p:nvSpPr>
          <p:cNvPr id="6" name="Rectangle 3"/>
          <p:cNvSpPr txBox="1">
            <a:spLocks noChangeArrowheads="1"/>
          </p:cNvSpPr>
          <p:nvPr/>
        </p:nvSpPr>
        <p:spPr bwMode="auto">
          <a:xfrm>
            <a:off x="152400" y="609600"/>
            <a:ext cx="4267200" cy="2057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Refinement 2: Passive replication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Differentiate between primary &amp; replicas</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Assume tolerance to 2 failures =&gt; 2 additional backup replicas each</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Apply the [Dhall:78] algorithm</a:t>
            </a:r>
          </a:p>
        </p:txBody>
      </p:sp>
      <p:sp>
        <p:nvSpPr>
          <p:cNvPr id="9" name="Rectangle 3"/>
          <p:cNvSpPr txBox="1">
            <a:spLocks noChangeArrowheads="1"/>
          </p:cNvSpPr>
          <p:nvPr/>
        </p:nvSpPr>
        <p:spPr bwMode="auto">
          <a:xfrm>
            <a:off x="76200" y="4495800"/>
            <a:ext cx="8229600" cy="11430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defRPr/>
            </a:pPr>
            <a:r>
              <a:rPr lang="en-US" sz="2000" b="1" kern="0" dirty="0">
                <a:cs typeface="+mn-cs"/>
              </a:rPr>
              <a:t>Outcome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Resource minimization &amp; system schedulability feasible in non faulty scenarios only -- because backup contributes only WCSST</a:t>
            </a:r>
          </a:p>
        </p:txBody>
      </p:sp>
      <p:sp>
        <p:nvSpPr>
          <p:cNvPr id="10" name="Rectangle 6"/>
          <p:cNvSpPr>
            <a:spLocks noChangeArrowheads="1"/>
          </p:cNvSpPr>
          <p:nvPr/>
        </p:nvSpPr>
        <p:spPr bwMode="auto">
          <a:xfrm>
            <a:off x="228600" y="5507635"/>
            <a:ext cx="8534400" cy="1274165"/>
          </a:xfrm>
          <a:prstGeom prst="rect">
            <a:avLst/>
          </a:prstGeom>
          <a:solidFill>
            <a:srgbClr val="FFFF99"/>
          </a:solidFill>
          <a:ln w="9525" algn="ctr">
            <a:solidFill>
              <a:schemeClr val="tx1"/>
            </a:solidFill>
            <a:miter lim="800000"/>
            <a:headEnd/>
            <a:tailEnd/>
          </a:ln>
        </p:spPr>
        <p:txBody>
          <a:bodyPr lIns="91411" tIns="45705" rIns="91411" bIns="45705">
            <a:spAutoFit/>
          </a:bodyPr>
          <a:lstStyle/>
          <a:p>
            <a:pPr marL="173038" indent="-173038" algn="l" eaLnBrk="0" hangingPunct="0">
              <a:spcBef>
                <a:spcPct val="20000"/>
              </a:spcBef>
              <a:buFont typeface="Arial" pitchFamily="34" charset="0"/>
              <a:buChar char="•"/>
            </a:pPr>
            <a:r>
              <a:rPr lang="en-US" sz="2400" b="1" dirty="0" smtClean="0">
                <a:solidFill>
                  <a:srgbClr val="FF0000"/>
                </a:solidFill>
              </a:rPr>
              <a:t>Unrealistic not to expect </a:t>
            </a:r>
            <a:r>
              <a:rPr lang="en-US" sz="2400" b="1" dirty="0">
                <a:solidFill>
                  <a:srgbClr val="FF0000"/>
                </a:solidFill>
              </a:rPr>
              <a:t>failures</a:t>
            </a:r>
          </a:p>
          <a:p>
            <a:pPr marL="173038" indent="-173038" algn="l" eaLnBrk="0" hangingPunct="0">
              <a:spcBef>
                <a:spcPct val="20000"/>
              </a:spcBef>
              <a:buFont typeface="Arial" pitchFamily="34" charset="0"/>
              <a:buChar char="•"/>
            </a:pPr>
            <a:r>
              <a:rPr lang="en-US" sz="2400" b="1" dirty="0" smtClean="0">
                <a:solidFill>
                  <a:srgbClr val="FF0000"/>
                </a:solidFill>
              </a:rPr>
              <a:t>Need a way to consider </a:t>
            </a:r>
            <a:r>
              <a:rPr lang="en-US" sz="2400" b="1" dirty="0">
                <a:solidFill>
                  <a:srgbClr val="FF0000"/>
                </a:solidFill>
              </a:rPr>
              <a:t>failures &amp; </a:t>
            </a:r>
            <a:r>
              <a:rPr lang="en-US" sz="2400" b="1" dirty="0" smtClean="0">
                <a:solidFill>
                  <a:srgbClr val="FF0000"/>
                </a:solidFill>
              </a:rPr>
              <a:t>find </a:t>
            </a:r>
            <a:r>
              <a:rPr lang="en-US" sz="2400" b="1" dirty="0">
                <a:solidFill>
                  <a:srgbClr val="FF0000"/>
                </a:solidFill>
              </a:rPr>
              <a:t>which backup will be promoted to primary (contributing  WCET)?</a:t>
            </a:r>
          </a:p>
        </p:txBody>
      </p:sp>
      <p:pic>
        <p:nvPicPr>
          <p:cNvPr id="71724" name="Picture 11" descr="step3.png"/>
          <p:cNvPicPr>
            <a:picLocks noChangeAspect="1"/>
          </p:cNvPicPr>
          <p:nvPr/>
        </p:nvPicPr>
        <p:blipFill>
          <a:blip r:embed="rId3" cstate="print"/>
          <a:srcRect/>
          <a:stretch>
            <a:fillRect/>
          </a:stretch>
        </p:blipFill>
        <p:spPr bwMode="auto">
          <a:xfrm>
            <a:off x="2578100" y="3011488"/>
            <a:ext cx="3822700" cy="1636712"/>
          </a:xfrm>
          <a:prstGeom prst="rect">
            <a:avLst/>
          </a:prstGeom>
          <a:noFill/>
          <a:ln w="9525">
            <a:noFill/>
            <a:miter lim="800000"/>
            <a:headEnd/>
            <a:tailEnd/>
          </a:ln>
        </p:spPr>
      </p:pic>
      <p:sp>
        <p:nvSpPr>
          <p:cNvPr id="13" name="Rounded Rectangular Callout 12"/>
          <p:cNvSpPr/>
          <p:nvPr/>
        </p:nvSpPr>
        <p:spPr bwMode="auto">
          <a:xfrm>
            <a:off x="0" y="3048000"/>
            <a:ext cx="2514600" cy="1295400"/>
          </a:xfrm>
          <a:prstGeom prst="wedgeRoundRectCallout">
            <a:avLst>
              <a:gd name="adj1" fmla="val 62956"/>
              <a:gd name="adj2" fmla="val -2797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C1/D1/E1 cannot be placed here -- </a:t>
            </a:r>
            <a:r>
              <a:rPr lang="en-US" dirty="0" err="1"/>
              <a:t>unschedulable</a:t>
            </a:r>
            <a:endParaRPr lang="en-US" dirty="0"/>
          </a:p>
        </p:txBody>
      </p:sp>
      <p:sp>
        <p:nvSpPr>
          <p:cNvPr id="14" name="Rounded Rectangular Callout 13"/>
          <p:cNvSpPr/>
          <p:nvPr/>
        </p:nvSpPr>
        <p:spPr bwMode="auto">
          <a:xfrm>
            <a:off x="6553200" y="2819400"/>
            <a:ext cx="2590800" cy="1752600"/>
          </a:xfrm>
          <a:prstGeom prst="wedgeRoundRectCallout">
            <a:avLst>
              <a:gd name="adj1" fmla="val -70813"/>
              <a:gd name="adj2" fmla="val -1278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dirty="0"/>
              <a:t>C1/D1/E1 may be placed on P2 or P3 as long as there are no failures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(4/5)</a:t>
            </a:r>
          </a:p>
        </p:txBody>
      </p:sp>
      <p:sp>
        <p:nvSpPr>
          <p:cNvPr id="72707" name="Slide Number Placeholder 3"/>
          <p:cNvSpPr>
            <a:spLocks noGrp="1"/>
          </p:cNvSpPr>
          <p:nvPr>
            <p:ph type="sldNum" sz="quarter" idx="12"/>
          </p:nvPr>
        </p:nvSpPr>
        <p:spPr>
          <a:noFill/>
        </p:spPr>
        <p:txBody>
          <a:bodyPr/>
          <a:lstStyle/>
          <a:p>
            <a:fld id="{7F01A757-7261-4C51-B4C1-0DB5914B984A}" type="slidenum">
              <a:rPr lang="en-US" smtClean="0"/>
              <a:pPr/>
              <a:t>92</a:t>
            </a:fld>
            <a:endParaRPr lang="en-US" smtClean="0"/>
          </a:p>
        </p:txBody>
      </p:sp>
      <p:sp>
        <p:nvSpPr>
          <p:cNvPr id="6" name="Rectangle 3"/>
          <p:cNvSpPr txBox="1">
            <a:spLocks noChangeArrowheads="1"/>
          </p:cNvSpPr>
          <p:nvPr/>
        </p:nvSpPr>
        <p:spPr bwMode="auto">
          <a:xfrm>
            <a:off x="152400" y="457200"/>
            <a:ext cx="8686800" cy="1600200"/>
          </a:xfrm>
          <a:prstGeom prst="rect">
            <a:avLst/>
          </a:prstGeom>
          <a:noFill/>
          <a:ln w="9525">
            <a:noFill/>
            <a:miter lim="800000"/>
            <a:headEnd/>
            <a:tailEnd/>
          </a:ln>
        </p:spPr>
        <p:txBody>
          <a:bodyPr lIns="85106" tIns="42552" rIns="85106" bIns="42552"/>
          <a:lstStyle/>
          <a:p>
            <a:pPr marL="53975" lvl="1" indent="-53975" algn="l" defTabSz="850900" eaLnBrk="0" hangingPunct="0">
              <a:spcBef>
                <a:spcPct val="20000"/>
              </a:spcBef>
              <a:buClr>
                <a:schemeClr val="tx1"/>
              </a:buClr>
              <a:defRPr/>
            </a:pPr>
            <a:r>
              <a:rPr lang="en-US" sz="2000" b="1" kern="0" dirty="0">
                <a:cs typeface="+mn-cs"/>
              </a:rPr>
              <a:t>Refinement 3: </a:t>
            </a:r>
            <a:r>
              <a:rPr lang="en-US" sz="2000" b="1" kern="0" dirty="0"/>
              <a:t>Enable the offline algorithm to consider failures</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“Look ahead” at failure scenarios of already allocated tasks &amp; replicas determining worst case impact on a given processor</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Feasible to do this because system properties are invariant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(4/5)</a:t>
            </a:r>
          </a:p>
        </p:txBody>
      </p:sp>
      <p:sp>
        <p:nvSpPr>
          <p:cNvPr id="73731" name="Slide Number Placeholder 3"/>
          <p:cNvSpPr>
            <a:spLocks noGrp="1"/>
          </p:cNvSpPr>
          <p:nvPr>
            <p:ph type="sldNum" sz="quarter" idx="12"/>
          </p:nvPr>
        </p:nvSpPr>
        <p:spPr>
          <a:noFill/>
        </p:spPr>
        <p:txBody>
          <a:bodyPr/>
          <a:lstStyle/>
          <a:p>
            <a:fld id="{9ED12A84-6286-4379-81A7-8811820C54F3}" type="slidenum">
              <a:rPr lang="en-US" smtClean="0"/>
              <a:pPr/>
              <a:t>93</a:t>
            </a:fld>
            <a:endParaRPr lang="en-US" smtClean="0"/>
          </a:p>
        </p:txBody>
      </p:sp>
      <p:sp>
        <p:nvSpPr>
          <p:cNvPr id="6" name="Rectangle 3"/>
          <p:cNvSpPr txBox="1">
            <a:spLocks noChangeArrowheads="1"/>
          </p:cNvSpPr>
          <p:nvPr/>
        </p:nvSpPr>
        <p:spPr bwMode="auto">
          <a:xfrm>
            <a:off x="152400" y="457200"/>
            <a:ext cx="8686800" cy="1600200"/>
          </a:xfrm>
          <a:prstGeom prst="rect">
            <a:avLst/>
          </a:prstGeom>
          <a:noFill/>
          <a:ln w="9525">
            <a:noFill/>
            <a:miter lim="800000"/>
            <a:headEnd/>
            <a:tailEnd/>
          </a:ln>
        </p:spPr>
        <p:txBody>
          <a:bodyPr lIns="85106" tIns="42552" rIns="85106" bIns="42552"/>
          <a:lstStyle/>
          <a:p>
            <a:pPr marL="53975" lvl="1" indent="-53975" algn="l" defTabSz="850900" eaLnBrk="0" hangingPunct="0">
              <a:spcBef>
                <a:spcPct val="20000"/>
              </a:spcBef>
              <a:buClr>
                <a:schemeClr val="tx1"/>
              </a:buClr>
              <a:defRPr/>
            </a:pPr>
            <a:r>
              <a:rPr lang="en-US" sz="2000" b="1" kern="0" dirty="0">
                <a:cs typeface="+mn-cs"/>
              </a:rPr>
              <a:t>Refinement 3: </a:t>
            </a:r>
            <a:r>
              <a:rPr lang="en-US" sz="2000" b="1" kern="0" dirty="0"/>
              <a:t>Enable the offline algorithm to consider failures</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“Look ahead” at failure scenarios of already allocated tasks &amp; replicas determining worst case impact on a given processor</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Feasible to do this because system properties are invariant </a:t>
            </a:r>
          </a:p>
        </p:txBody>
      </p:sp>
      <p:pic>
        <p:nvPicPr>
          <p:cNvPr id="73733" name="Picture 15" descr="step4.png"/>
          <p:cNvPicPr>
            <a:picLocks noChangeAspect="1"/>
          </p:cNvPicPr>
          <p:nvPr/>
        </p:nvPicPr>
        <p:blipFill>
          <a:blip r:embed="rId3" cstate="print"/>
          <a:srcRect/>
          <a:stretch>
            <a:fillRect/>
          </a:stretch>
        </p:blipFill>
        <p:spPr bwMode="auto">
          <a:xfrm>
            <a:off x="304800" y="2190750"/>
            <a:ext cx="5265738" cy="1695450"/>
          </a:xfrm>
          <a:prstGeom prst="rect">
            <a:avLst/>
          </a:prstGeom>
          <a:noFill/>
          <a:ln w="9525">
            <a:noFill/>
            <a:miter lim="800000"/>
            <a:headEnd/>
            <a:tailEnd/>
          </a:ln>
        </p:spPr>
      </p:pic>
      <p:sp>
        <p:nvSpPr>
          <p:cNvPr id="13" name="Rounded Rectangular Callout 12"/>
          <p:cNvSpPr/>
          <p:nvPr/>
        </p:nvSpPr>
        <p:spPr bwMode="auto">
          <a:xfrm>
            <a:off x="5605463" y="2286000"/>
            <a:ext cx="3505200" cy="1371600"/>
          </a:xfrm>
          <a:prstGeom prst="wedgeRoundRectCallout">
            <a:avLst>
              <a:gd name="adj1" fmla="val -62940"/>
              <a:gd name="adj2" fmla="val -11427"/>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algn="l" defTabSz="850900">
              <a:defRPr/>
            </a:pPr>
            <a:r>
              <a:rPr lang="en-US" sz="1800" dirty="0"/>
              <a:t>Looking ahead that any of A2/B2 or A3/B3 may be promoted, C1/D1/E1 must be placed on a different processor</a:t>
            </a:r>
          </a:p>
        </p:txBody>
      </p:sp>
      <p:pic>
        <p:nvPicPr>
          <p:cNvPr id="73735" name="Picture 6" descr="graph4_0.png"/>
          <p:cNvPicPr>
            <a:picLocks noChangeAspect="1"/>
          </p:cNvPicPr>
          <p:nvPr/>
        </p:nvPicPr>
        <p:blipFill>
          <a:blip r:embed="rId4" cstate="print"/>
          <a:srcRect/>
          <a:stretch>
            <a:fillRect/>
          </a:stretch>
        </p:blipFill>
        <p:spPr bwMode="auto">
          <a:xfrm>
            <a:off x="5029200" y="3932238"/>
            <a:ext cx="37084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(4/5)</a:t>
            </a:r>
          </a:p>
        </p:txBody>
      </p:sp>
      <p:sp>
        <p:nvSpPr>
          <p:cNvPr id="74755" name="Slide Number Placeholder 3"/>
          <p:cNvSpPr>
            <a:spLocks noGrp="1"/>
          </p:cNvSpPr>
          <p:nvPr>
            <p:ph type="sldNum" sz="quarter" idx="12"/>
          </p:nvPr>
        </p:nvSpPr>
        <p:spPr>
          <a:noFill/>
        </p:spPr>
        <p:txBody>
          <a:bodyPr/>
          <a:lstStyle/>
          <a:p>
            <a:fld id="{97A2E750-CFF9-472D-9927-2327CC28D2DF}" type="slidenum">
              <a:rPr lang="en-US" smtClean="0"/>
              <a:pPr/>
              <a:t>94</a:t>
            </a:fld>
            <a:endParaRPr lang="en-US" smtClean="0"/>
          </a:p>
        </p:txBody>
      </p:sp>
      <p:sp>
        <p:nvSpPr>
          <p:cNvPr id="6" name="Rectangle 3"/>
          <p:cNvSpPr txBox="1">
            <a:spLocks noChangeArrowheads="1"/>
          </p:cNvSpPr>
          <p:nvPr/>
        </p:nvSpPr>
        <p:spPr bwMode="auto">
          <a:xfrm>
            <a:off x="152400" y="457200"/>
            <a:ext cx="8686800" cy="1600200"/>
          </a:xfrm>
          <a:prstGeom prst="rect">
            <a:avLst/>
          </a:prstGeom>
          <a:noFill/>
          <a:ln w="9525">
            <a:noFill/>
            <a:miter lim="800000"/>
            <a:headEnd/>
            <a:tailEnd/>
          </a:ln>
        </p:spPr>
        <p:txBody>
          <a:bodyPr lIns="85106" tIns="42552" rIns="85106" bIns="42552"/>
          <a:lstStyle/>
          <a:p>
            <a:pPr marL="53975" lvl="1" indent="-53975" algn="l" defTabSz="850900" eaLnBrk="0" hangingPunct="0">
              <a:spcBef>
                <a:spcPct val="20000"/>
              </a:spcBef>
              <a:buClr>
                <a:schemeClr val="tx1"/>
              </a:buClr>
              <a:defRPr/>
            </a:pPr>
            <a:r>
              <a:rPr lang="en-US" sz="2000" b="1" kern="0" dirty="0">
                <a:cs typeface="+mn-cs"/>
              </a:rPr>
              <a:t>Refinement 3: </a:t>
            </a:r>
            <a:r>
              <a:rPr lang="en-US" sz="2000" b="1" kern="0" dirty="0"/>
              <a:t>Enable the offline algorithm to consider failures</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“Look ahead” at failure scenarios of already allocated tasks &amp; replicas determining worst case impact on a given processor</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Feasible to do this because system properties are invariant </a:t>
            </a:r>
          </a:p>
        </p:txBody>
      </p:sp>
      <p:pic>
        <p:nvPicPr>
          <p:cNvPr id="74757" name="Picture 15" descr="step4.png"/>
          <p:cNvPicPr>
            <a:picLocks noChangeAspect="1"/>
          </p:cNvPicPr>
          <p:nvPr/>
        </p:nvPicPr>
        <p:blipFill>
          <a:blip r:embed="rId3" cstate="print"/>
          <a:srcRect/>
          <a:stretch>
            <a:fillRect/>
          </a:stretch>
        </p:blipFill>
        <p:spPr bwMode="auto">
          <a:xfrm>
            <a:off x="304800" y="2190750"/>
            <a:ext cx="5265738" cy="1695450"/>
          </a:xfrm>
          <a:prstGeom prst="rect">
            <a:avLst/>
          </a:prstGeom>
          <a:noFill/>
          <a:ln w="9525">
            <a:noFill/>
            <a:miter lim="800000"/>
            <a:headEnd/>
            <a:tailEnd/>
          </a:ln>
        </p:spPr>
      </p:pic>
      <p:pic>
        <p:nvPicPr>
          <p:cNvPr id="74758" name="Picture 6" descr="graph4_0.png"/>
          <p:cNvPicPr>
            <a:picLocks noChangeAspect="1"/>
          </p:cNvPicPr>
          <p:nvPr/>
        </p:nvPicPr>
        <p:blipFill>
          <a:blip r:embed="rId4" cstate="print"/>
          <a:srcRect/>
          <a:stretch>
            <a:fillRect/>
          </a:stretch>
        </p:blipFill>
        <p:spPr bwMode="auto">
          <a:xfrm>
            <a:off x="5029200" y="3932238"/>
            <a:ext cx="3708400" cy="2781300"/>
          </a:xfrm>
          <a:prstGeom prst="rect">
            <a:avLst/>
          </a:prstGeom>
          <a:noFill/>
          <a:ln w="9525">
            <a:noFill/>
            <a:miter lim="800000"/>
            <a:headEnd/>
            <a:tailEnd/>
          </a:ln>
        </p:spPr>
      </p:pic>
      <p:sp>
        <p:nvSpPr>
          <p:cNvPr id="8" name="Rounded Rectangular Callout 7"/>
          <p:cNvSpPr/>
          <p:nvPr/>
        </p:nvSpPr>
        <p:spPr bwMode="auto">
          <a:xfrm>
            <a:off x="381000" y="4114800"/>
            <a:ext cx="3581400" cy="1371600"/>
          </a:xfrm>
          <a:prstGeom prst="wedgeRoundRectCallout">
            <a:avLst>
              <a:gd name="adj1" fmla="val 20429"/>
              <a:gd name="adj2" fmla="val -11142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sz="2000" dirty="0"/>
              <a:t>Where should backups of C/D/E be placed? On P2 or P3 or a different processor</a:t>
            </a:r>
            <a:r>
              <a:rPr lang="en-US" sz="2000" dirty="0" smtClean="0"/>
              <a:t>? P1 is not a choice.</a:t>
            </a:r>
            <a:endParaRPr lang="en-US" sz="20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(4/5)</a:t>
            </a:r>
          </a:p>
        </p:txBody>
      </p:sp>
      <p:sp>
        <p:nvSpPr>
          <p:cNvPr id="75779" name="Slide Number Placeholder 3"/>
          <p:cNvSpPr>
            <a:spLocks noGrp="1"/>
          </p:cNvSpPr>
          <p:nvPr>
            <p:ph type="sldNum" sz="quarter" idx="12"/>
          </p:nvPr>
        </p:nvSpPr>
        <p:spPr>
          <a:noFill/>
        </p:spPr>
        <p:txBody>
          <a:bodyPr/>
          <a:lstStyle/>
          <a:p>
            <a:fld id="{0D947315-94FB-438A-925A-E54130654627}" type="slidenum">
              <a:rPr lang="en-US" smtClean="0"/>
              <a:pPr/>
              <a:t>95</a:t>
            </a:fld>
            <a:endParaRPr lang="en-US" smtClean="0"/>
          </a:p>
        </p:txBody>
      </p:sp>
      <p:sp>
        <p:nvSpPr>
          <p:cNvPr id="6" name="Rectangle 3"/>
          <p:cNvSpPr txBox="1">
            <a:spLocks noChangeArrowheads="1"/>
          </p:cNvSpPr>
          <p:nvPr/>
        </p:nvSpPr>
        <p:spPr bwMode="auto">
          <a:xfrm>
            <a:off x="152400" y="457200"/>
            <a:ext cx="8686800" cy="1600200"/>
          </a:xfrm>
          <a:prstGeom prst="rect">
            <a:avLst/>
          </a:prstGeom>
          <a:noFill/>
          <a:ln w="9525">
            <a:noFill/>
            <a:miter lim="800000"/>
            <a:headEnd/>
            <a:tailEnd/>
          </a:ln>
        </p:spPr>
        <p:txBody>
          <a:bodyPr lIns="85106" tIns="42552" rIns="85106" bIns="42552"/>
          <a:lstStyle/>
          <a:p>
            <a:pPr marL="53975" lvl="1" indent="-53975" algn="l" defTabSz="850900" eaLnBrk="0" hangingPunct="0">
              <a:spcBef>
                <a:spcPct val="20000"/>
              </a:spcBef>
              <a:buClr>
                <a:schemeClr val="tx1"/>
              </a:buClr>
              <a:defRPr/>
            </a:pPr>
            <a:r>
              <a:rPr lang="en-US" sz="2000" b="1" kern="0" dirty="0">
                <a:cs typeface="+mn-cs"/>
              </a:rPr>
              <a:t>Refinement 3: </a:t>
            </a:r>
            <a:r>
              <a:rPr lang="en-US" sz="2000" b="1" kern="0" dirty="0"/>
              <a:t>Enable the offline algorithm to consider failures</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“Look ahead” at failure scenarios of already allocated tasks &amp; replicas determining worst case impact on a given processor</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Feasible to do this because system properties are invariant </a:t>
            </a:r>
          </a:p>
        </p:txBody>
      </p:sp>
      <p:pic>
        <p:nvPicPr>
          <p:cNvPr id="75781" name="Picture 2"/>
          <p:cNvPicPr>
            <a:picLocks noChangeAspect="1" noChangeArrowheads="1"/>
          </p:cNvPicPr>
          <p:nvPr/>
        </p:nvPicPr>
        <p:blipFill>
          <a:blip r:embed="rId3" cstate="print"/>
          <a:srcRect/>
          <a:stretch>
            <a:fillRect/>
          </a:stretch>
        </p:blipFill>
        <p:spPr bwMode="auto">
          <a:xfrm>
            <a:off x="533400" y="2227263"/>
            <a:ext cx="5029200" cy="1622425"/>
          </a:xfrm>
          <a:prstGeom prst="rect">
            <a:avLst/>
          </a:prstGeom>
          <a:noFill/>
          <a:ln w="38100" algn="ctr">
            <a:noFill/>
            <a:miter lim="800000"/>
            <a:headEnd/>
            <a:tailEnd/>
          </a:ln>
        </p:spPr>
      </p:pic>
      <p:pic>
        <p:nvPicPr>
          <p:cNvPr id="75782" name="Picture 9" descr="graph4_1.png"/>
          <p:cNvPicPr>
            <a:picLocks noChangeAspect="1"/>
          </p:cNvPicPr>
          <p:nvPr/>
        </p:nvPicPr>
        <p:blipFill>
          <a:blip r:embed="rId4" cstate="print"/>
          <a:srcRect/>
          <a:stretch>
            <a:fillRect/>
          </a:stretch>
        </p:blipFill>
        <p:spPr bwMode="auto">
          <a:xfrm>
            <a:off x="5029200" y="3932238"/>
            <a:ext cx="3708400" cy="2781300"/>
          </a:xfrm>
          <a:prstGeom prst="rect">
            <a:avLst/>
          </a:prstGeom>
          <a:noFill/>
          <a:ln w="9525">
            <a:noFill/>
            <a:miter lim="800000"/>
            <a:headEnd/>
            <a:tailEnd/>
          </a:ln>
        </p:spPr>
      </p:pic>
      <p:sp>
        <p:nvSpPr>
          <p:cNvPr id="11" name="Rectangle 3"/>
          <p:cNvSpPr txBox="1">
            <a:spLocks noChangeArrowheads="1"/>
          </p:cNvSpPr>
          <p:nvPr/>
        </p:nvSpPr>
        <p:spPr bwMode="auto">
          <a:xfrm>
            <a:off x="76200" y="4191000"/>
            <a:ext cx="4724400" cy="1676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Suppose the allocation of the backups of C/D/E are as shown</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We now look ahead for any 2 failure combinations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(4/5)</a:t>
            </a:r>
          </a:p>
        </p:txBody>
      </p:sp>
      <p:sp>
        <p:nvSpPr>
          <p:cNvPr id="76803" name="Slide Number Placeholder 3"/>
          <p:cNvSpPr>
            <a:spLocks noGrp="1"/>
          </p:cNvSpPr>
          <p:nvPr>
            <p:ph type="sldNum" sz="quarter" idx="12"/>
          </p:nvPr>
        </p:nvSpPr>
        <p:spPr>
          <a:noFill/>
        </p:spPr>
        <p:txBody>
          <a:bodyPr/>
          <a:lstStyle/>
          <a:p>
            <a:fld id="{AC7B350B-C365-4250-9241-C8567B35607E}" type="slidenum">
              <a:rPr lang="en-US" smtClean="0"/>
              <a:pPr/>
              <a:t>96</a:t>
            </a:fld>
            <a:endParaRPr lang="en-US" smtClean="0"/>
          </a:p>
        </p:txBody>
      </p:sp>
      <p:sp>
        <p:nvSpPr>
          <p:cNvPr id="6" name="Rectangle 3"/>
          <p:cNvSpPr txBox="1">
            <a:spLocks noChangeArrowheads="1"/>
          </p:cNvSpPr>
          <p:nvPr/>
        </p:nvSpPr>
        <p:spPr bwMode="auto">
          <a:xfrm>
            <a:off x="152400" y="457200"/>
            <a:ext cx="8686800" cy="1600200"/>
          </a:xfrm>
          <a:prstGeom prst="rect">
            <a:avLst/>
          </a:prstGeom>
          <a:noFill/>
          <a:ln w="9525">
            <a:noFill/>
            <a:miter lim="800000"/>
            <a:headEnd/>
            <a:tailEnd/>
          </a:ln>
        </p:spPr>
        <p:txBody>
          <a:bodyPr lIns="85106" tIns="42552" rIns="85106" bIns="42552"/>
          <a:lstStyle/>
          <a:p>
            <a:pPr marL="53975" lvl="1" indent="-53975" algn="l" defTabSz="850900" eaLnBrk="0" hangingPunct="0">
              <a:spcBef>
                <a:spcPct val="20000"/>
              </a:spcBef>
              <a:buClr>
                <a:schemeClr val="tx1"/>
              </a:buClr>
              <a:defRPr/>
            </a:pPr>
            <a:r>
              <a:rPr lang="en-US" sz="2000" b="1" kern="0" dirty="0">
                <a:cs typeface="+mn-cs"/>
              </a:rPr>
              <a:t>Refinement 3: </a:t>
            </a:r>
            <a:r>
              <a:rPr lang="en-US" sz="2000" b="1" kern="0" dirty="0"/>
              <a:t>Enable the offline algorithm to consider failures</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“Look ahead” at failure scenarios of already allocated tasks &amp; replicas determining worst case impact on a given processor</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Feasible to do this because system properties are invariant </a:t>
            </a:r>
          </a:p>
        </p:txBody>
      </p:sp>
      <p:pic>
        <p:nvPicPr>
          <p:cNvPr id="76805" name="Picture 2"/>
          <p:cNvPicPr>
            <a:picLocks noChangeAspect="1" noChangeArrowheads="1"/>
          </p:cNvPicPr>
          <p:nvPr/>
        </p:nvPicPr>
        <p:blipFill>
          <a:blip r:embed="rId3" cstate="print"/>
          <a:srcRect/>
          <a:stretch>
            <a:fillRect/>
          </a:stretch>
        </p:blipFill>
        <p:spPr bwMode="auto">
          <a:xfrm>
            <a:off x="533400" y="2227263"/>
            <a:ext cx="5029200" cy="1622425"/>
          </a:xfrm>
          <a:prstGeom prst="rect">
            <a:avLst/>
          </a:prstGeom>
          <a:noFill/>
          <a:ln w="38100" algn="ctr">
            <a:noFill/>
            <a:miter lim="800000"/>
            <a:headEnd/>
            <a:tailEnd/>
          </a:ln>
        </p:spPr>
      </p:pic>
      <p:sp>
        <p:nvSpPr>
          <p:cNvPr id="11" name="Rectangle 3"/>
          <p:cNvSpPr txBox="1">
            <a:spLocks noChangeArrowheads="1"/>
          </p:cNvSpPr>
          <p:nvPr/>
        </p:nvSpPr>
        <p:spPr bwMode="auto">
          <a:xfrm>
            <a:off x="76200" y="4191000"/>
            <a:ext cx="4724400" cy="1676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Suppose P1 &amp; P2 were to fail</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A3 &amp; B3 will be promoted</a:t>
            </a:r>
          </a:p>
        </p:txBody>
      </p:sp>
      <p:pic>
        <p:nvPicPr>
          <p:cNvPr id="76807" name="Picture 3" descr="C:\Users\admin\AppData\Local\Microsoft\Windows\Temporary Internet Files\Content.IE5\0HVXDC0Z\MCj04325370000[1].png"/>
          <p:cNvPicPr>
            <a:picLocks noChangeAspect="1" noChangeArrowheads="1"/>
          </p:cNvPicPr>
          <p:nvPr/>
        </p:nvPicPr>
        <p:blipFill>
          <a:blip r:embed="rId4" cstate="print"/>
          <a:srcRect/>
          <a:stretch>
            <a:fillRect/>
          </a:stretch>
        </p:blipFill>
        <p:spPr bwMode="auto">
          <a:xfrm>
            <a:off x="609600" y="2514600"/>
            <a:ext cx="1054100" cy="1054100"/>
          </a:xfrm>
          <a:prstGeom prst="rect">
            <a:avLst/>
          </a:prstGeom>
          <a:noFill/>
          <a:ln w="9525">
            <a:noFill/>
            <a:miter lim="800000"/>
            <a:headEnd/>
            <a:tailEnd/>
          </a:ln>
        </p:spPr>
      </p:pic>
      <p:pic>
        <p:nvPicPr>
          <p:cNvPr id="76808" name="Picture 3" descr="C:\Users\admin\AppData\Local\Microsoft\Windows\Temporary Internet Files\Content.IE5\0HVXDC0Z\MCj04325370000[1].png"/>
          <p:cNvPicPr>
            <a:picLocks noChangeAspect="1" noChangeArrowheads="1"/>
          </p:cNvPicPr>
          <p:nvPr/>
        </p:nvPicPr>
        <p:blipFill>
          <a:blip r:embed="rId4" cstate="print"/>
          <a:srcRect/>
          <a:stretch>
            <a:fillRect/>
          </a:stretch>
        </p:blipFill>
        <p:spPr bwMode="auto">
          <a:xfrm>
            <a:off x="1828800" y="2514600"/>
            <a:ext cx="1054100" cy="1054100"/>
          </a:xfrm>
          <a:prstGeom prst="rect">
            <a:avLst/>
          </a:prstGeom>
          <a:noFill/>
          <a:ln w="9525">
            <a:noFill/>
            <a:miter lim="800000"/>
            <a:headEnd/>
            <a:tailEnd/>
          </a:ln>
        </p:spPr>
      </p:pic>
      <p:pic>
        <p:nvPicPr>
          <p:cNvPr id="12" name="Picture 11" descr="graph4_2.png"/>
          <p:cNvPicPr>
            <a:picLocks noChangeAspect="1"/>
          </p:cNvPicPr>
          <p:nvPr/>
        </p:nvPicPr>
        <p:blipFill>
          <a:blip r:embed="rId5" cstate="print"/>
          <a:srcRect/>
          <a:stretch>
            <a:fillRect/>
          </a:stretch>
        </p:blipFill>
        <p:spPr bwMode="auto">
          <a:xfrm>
            <a:off x="5029200" y="3932238"/>
            <a:ext cx="3708400" cy="2781300"/>
          </a:xfrm>
          <a:prstGeom prst="rect">
            <a:avLst/>
          </a:prstGeom>
          <a:noFill/>
          <a:ln w="9525">
            <a:noFill/>
            <a:miter lim="800000"/>
            <a:headEnd/>
            <a:tailEnd/>
          </a:ln>
        </p:spPr>
      </p:pic>
      <p:sp>
        <p:nvSpPr>
          <p:cNvPr id="13" name="Rounded Rectangular Callout 12"/>
          <p:cNvSpPr/>
          <p:nvPr/>
        </p:nvSpPr>
        <p:spPr bwMode="auto">
          <a:xfrm>
            <a:off x="6096000" y="2819400"/>
            <a:ext cx="2743200" cy="1143000"/>
          </a:xfrm>
          <a:prstGeom prst="wedgeRoundRectCallout">
            <a:avLst>
              <a:gd name="adj1" fmla="val 1843"/>
              <a:gd name="adj2" fmla="val 84028"/>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algn="l" defTabSz="850900">
              <a:defRPr/>
            </a:pPr>
            <a:r>
              <a:rPr lang="en-US" sz="2000" dirty="0"/>
              <a:t>Schedule is feasible =&gt; original placement decision was 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(4/5)</a:t>
            </a:r>
          </a:p>
        </p:txBody>
      </p:sp>
      <p:sp>
        <p:nvSpPr>
          <p:cNvPr id="77827" name="Slide Number Placeholder 3"/>
          <p:cNvSpPr>
            <a:spLocks noGrp="1"/>
          </p:cNvSpPr>
          <p:nvPr>
            <p:ph type="sldNum" sz="quarter" idx="12"/>
          </p:nvPr>
        </p:nvSpPr>
        <p:spPr>
          <a:noFill/>
        </p:spPr>
        <p:txBody>
          <a:bodyPr/>
          <a:lstStyle/>
          <a:p>
            <a:fld id="{1581F12B-2DDF-454F-A187-241A28CDAE14}" type="slidenum">
              <a:rPr lang="en-US" smtClean="0"/>
              <a:pPr/>
              <a:t>97</a:t>
            </a:fld>
            <a:endParaRPr lang="en-US" smtClean="0"/>
          </a:p>
        </p:txBody>
      </p:sp>
      <p:sp>
        <p:nvSpPr>
          <p:cNvPr id="6" name="Rectangle 3"/>
          <p:cNvSpPr txBox="1">
            <a:spLocks noChangeArrowheads="1"/>
          </p:cNvSpPr>
          <p:nvPr/>
        </p:nvSpPr>
        <p:spPr bwMode="auto">
          <a:xfrm>
            <a:off x="152400" y="457200"/>
            <a:ext cx="8686800" cy="1600200"/>
          </a:xfrm>
          <a:prstGeom prst="rect">
            <a:avLst/>
          </a:prstGeom>
          <a:noFill/>
          <a:ln w="9525">
            <a:noFill/>
            <a:miter lim="800000"/>
            <a:headEnd/>
            <a:tailEnd/>
          </a:ln>
        </p:spPr>
        <p:txBody>
          <a:bodyPr lIns="85106" tIns="42552" rIns="85106" bIns="42552"/>
          <a:lstStyle/>
          <a:p>
            <a:pPr marL="53975" lvl="1" indent="-53975" algn="l" defTabSz="850900" eaLnBrk="0" hangingPunct="0">
              <a:spcBef>
                <a:spcPct val="20000"/>
              </a:spcBef>
              <a:buClr>
                <a:schemeClr val="tx1"/>
              </a:buClr>
              <a:defRPr/>
            </a:pPr>
            <a:r>
              <a:rPr lang="en-US" sz="2000" b="1" kern="0" dirty="0">
                <a:cs typeface="+mn-cs"/>
              </a:rPr>
              <a:t>Refinement 3: </a:t>
            </a:r>
            <a:r>
              <a:rPr lang="en-US" sz="2000" b="1" kern="0" dirty="0"/>
              <a:t>Enable the offline algorithm to consider failures</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“Look ahead” at failure scenarios of already allocated tasks &amp; replicas determining worst case impact on a given processor</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Feasible to do this because system properties are invariant </a:t>
            </a:r>
          </a:p>
        </p:txBody>
      </p:sp>
      <p:pic>
        <p:nvPicPr>
          <p:cNvPr id="77829" name="Picture 2"/>
          <p:cNvPicPr>
            <a:picLocks noChangeAspect="1" noChangeArrowheads="1"/>
          </p:cNvPicPr>
          <p:nvPr/>
        </p:nvPicPr>
        <p:blipFill>
          <a:blip r:embed="rId3" cstate="print"/>
          <a:srcRect/>
          <a:stretch>
            <a:fillRect/>
          </a:stretch>
        </p:blipFill>
        <p:spPr bwMode="auto">
          <a:xfrm>
            <a:off x="533400" y="2227263"/>
            <a:ext cx="5029200" cy="1622425"/>
          </a:xfrm>
          <a:prstGeom prst="rect">
            <a:avLst/>
          </a:prstGeom>
          <a:noFill/>
          <a:ln w="38100" algn="ctr">
            <a:noFill/>
            <a:miter lim="800000"/>
            <a:headEnd/>
            <a:tailEnd/>
          </a:ln>
        </p:spPr>
      </p:pic>
      <p:sp>
        <p:nvSpPr>
          <p:cNvPr id="11" name="Rectangle 3"/>
          <p:cNvSpPr txBox="1">
            <a:spLocks noChangeArrowheads="1"/>
          </p:cNvSpPr>
          <p:nvPr/>
        </p:nvSpPr>
        <p:spPr bwMode="auto">
          <a:xfrm>
            <a:off x="76200" y="4191000"/>
            <a:ext cx="4724400" cy="1676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Suppose P1 &amp; P4 were to fail</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Suppose A2 &amp; B2 on P2 were to be promoted, while C3, D3 &amp; E3 on P3 were to be promoted</a:t>
            </a:r>
          </a:p>
        </p:txBody>
      </p:sp>
      <p:pic>
        <p:nvPicPr>
          <p:cNvPr id="8" name="Picture 3" descr="C:\Users\admin\AppData\Local\Microsoft\Windows\Temporary Internet Files\Content.IE5\0HVXDC0Z\MCj04325370000[1].png"/>
          <p:cNvPicPr>
            <a:picLocks noChangeAspect="1" noChangeArrowheads="1"/>
          </p:cNvPicPr>
          <p:nvPr/>
        </p:nvPicPr>
        <p:blipFill>
          <a:blip r:embed="rId4" cstate="print"/>
          <a:srcRect/>
          <a:stretch>
            <a:fillRect/>
          </a:stretch>
        </p:blipFill>
        <p:spPr bwMode="auto">
          <a:xfrm>
            <a:off x="609600" y="2514600"/>
            <a:ext cx="1054100" cy="1054100"/>
          </a:xfrm>
          <a:prstGeom prst="rect">
            <a:avLst/>
          </a:prstGeom>
          <a:noFill/>
          <a:ln w="9525">
            <a:noFill/>
            <a:miter lim="800000"/>
            <a:headEnd/>
            <a:tailEnd/>
          </a:ln>
        </p:spPr>
      </p:pic>
      <p:pic>
        <p:nvPicPr>
          <p:cNvPr id="9" name="Picture 3" descr="C:\Users\admin\AppData\Local\Microsoft\Windows\Temporary Internet Files\Content.IE5\0HVXDC0Z\MCj04325370000[1].png"/>
          <p:cNvPicPr>
            <a:picLocks noChangeAspect="1" noChangeArrowheads="1"/>
          </p:cNvPicPr>
          <p:nvPr/>
        </p:nvPicPr>
        <p:blipFill>
          <a:blip r:embed="rId4" cstate="print"/>
          <a:srcRect/>
          <a:stretch>
            <a:fillRect/>
          </a:stretch>
        </p:blipFill>
        <p:spPr bwMode="auto">
          <a:xfrm>
            <a:off x="4495800" y="2514600"/>
            <a:ext cx="1054100" cy="1054100"/>
          </a:xfrm>
          <a:prstGeom prst="rect">
            <a:avLst/>
          </a:prstGeom>
          <a:noFill/>
          <a:ln w="9525">
            <a:noFill/>
            <a:miter lim="800000"/>
            <a:headEnd/>
            <a:tailEnd/>
          </a:ln>
        </p:spPr>
      </p:pic>
      <p:pic>
        <p:nvPicPr>
          <p:cNvPr id="82953" name="Picture 13" descr="graph4_3.png"/>
          <p:cNvPicPr>
            <a:picLocks noChangeAspect="1"/>
          </p:cNvPicPr>
          <p:nvPr/>
        </p:nvPicPr>
        <p:blipFill>
          <a:blip r:embed="rId5" cstate="print"/>
          <a:srcRect/>
          <a:stretch>
            <a:fillRect/>
          </a:stretch>
        </p:blipFill>
        <p:spPr bwMode="auto">
          <a:xfrm>
            <a:off x="5029200" y="3932238"/>
            <a:ext cx="3708400" cy="2781300"/>
          </a:xfrm>
          <a:prstGeom prst="rect">
            <a:avLst/>
          </a:prstGeom>
          <a:noFill/>
          <a:ln w="9525">
            <a:noFill/>
            <a:miter lim="800000"/>
            <a:headEnd/>
            <a:tailEnd/>
          </a:ln>
        </p:spPr>
      </p:pic>
      <p:sp>
        <p:nvSpPr>
          <p:cNvPr id="12" name="Rounded Rectangular Callout 11"/>
          <p:cNvSpPr/>
          <p:nvPr/>
        </p:nvSpPr>
        <p:spPr bwMode="auto">
          <a:xfrm>
            <a:off x="6096000" y="2819400"/>
            <a:ext cx="2743200" cy="1143000"/>
          </a:xfrm>
          <a:prstGeom prst="wedgeRoundRectCallout">
            <a:avLst>
              <a:gd name="adj1" fmla="val 1843"/>
              <a:gd name="adj2" fmla="val 84028"/>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algn="l" defTabSz="850900">
              <a:defRPr/>
            </a:pPr>
            <a:r>
              <a:rPr lang="en-US" sz="2000" dirty="0"/>
              <a:t>Schedule is feasible =&gt; original placement decision was 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(4/5)</a:t>
            </a:r>
          </a:p>
        </p:txBody>
      </p:sp>
      <p:sp>
        <p:nvSpPr>
          <p:cNvPr id="78851" name="Slide Number Placeholder 3"/>
          <p:cNvSpPr>
            <a:spLocks noGrp="1"/>
          </p:cNvSpPr>
          <p:nvPr>
            <p:ph type="sldNum" sz="quarter" idx="12"/>
          </p:nvPr>
        </p:nvSpPr>
        <p:spPr>
          <a:noFill/>
        </p:spPr>
        <p:txBody>
          <a:bodyPr/>
          <a:lstStyle/>
          <a:p>
            <a:fld id="{98D9E306-F778-4467-AF35-02E14A697F73}" type="slidenum">
              <a:rPr lang="en-US" smtClean="0"/>
              <a:pPr/>
              <a:t>98</a:t>
            </a:fld>
            <a:endParaRPr lang="en-US" smtClean="0"/>
          </a:p>
        </p:txBody>
      </p:sp>
      <p:sp>
        <p:nvSpPr>
          <p:cNvPr id="6" name="Rectangle 3"/>
          <p:cNvSpPr txBox="1">
            <a:spLocks noChangeArrowheads="1"/>
          </p:cNvSpPr>
          <p:nvPr/>
        </p:nvSpPr>
        <p:spPr bwMode="auto">
          <a:xfrm>
            <a:off x="152400" y="457200"/>
            <a:ext cx="8686800" cy="1600200"/>
          </a:xfrm>
          <a:prstGeom prst="rect">
            <a:avLst/>
          </a:prstGeom>
          <a:noFill/>
          <a:ln w="9525">
            <a:noFill/>
            <a:miter lim="800000"/>
            <a:headEnd/>
            <a:tailEnd/>
          </a:ln>
        </p:spPr>
        <p:txBody>
          <a:bodyPr lIns="85106" tIns="42552" rIns="85106" bIns="42552"/>
          <a:lstStyle/>
          <a:p>
            <a:pPr marL="53975" lvl="1" indent="-53975" algn="l" defTabSz="850900" eaLnBrk="0" hangingPunct="0">
              <a:spcBef>
                <a:spcPct val="20000"/>
              </a:spcBef>
              <a:buClr>
                <a:schemeClr val="tx1"/>
              </a:buClr>
              <a:defRPr/>
            </a:pPr>
            <a:r>
              <a:rPr lang="en-US" sz="2000" b="1" kern="0" dirty="0">
                <a:cs typeface="+mn-cs"/>
              </a:rPr>
              <a:t>Refinement 3: </a:t>
            </a:r>
            <a:r>
              <a:rPr lang="en-US" sz="2000" b="1" kern="0" dirty="0"/>
              <a:t>Enable the offline algorithm to consider failures</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“Look ahead” at failure scenarios of already allocated tasks &amp; replicas determining worst case impact on a given processor</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Feasible to do this because system properties are invariant </a:t>
            </a:r>
          </a:p>
        </p:txBody>
      </p:sp>
      <p:pic>
        <p:nvPicPr>
          <p:cNvPr id="78853" name="Picture 2"/>
          <p:cNvPicPr>
            <a:picLocks noChangeAspect="1" noChangeArrowheads="1"/>
          </p:cNvPicPr>
          <p:nvPr/>
        </p:nvPicPr>
        <p:blipFill>
          <a:blip r:embed="rId3" cstate="print"/>
          <a:srcRect/>
          <a:stretch>
            <a:fillRect/>
          </a:stretch>
        </p:blipFill>
        <p:spPr bwMode="auto">
          <a:xfrm>
            <a:off x="533400" y="2227263"/>
            <a:ext cx="5029200" cy="1622425"/>
          </a:xfrm>
          <a:prstGeom prst="rect">
            <a:avLst/>
          </a:prstGeom>
          <a:noFill/>
          <a:ln w="38100" algn="ctr">
            <a:noFill/>
            <a:miter lim="800000"/>
            <a:headEnd/>
            <a:tailEnd/>
          </a:ln>
        </p:spPr>
      </p:pic>
      <p:sp>
        <p:nvSpPr>
          <p:cNvPr id="11" name="Rectangle 3"/>
          <p:cNvSpPr txBox="1">
            <a:spLocks noChangeArrowheads="1"/>
          </p:cNvSpPr>
          <p:nvPr/>
        </p:nvSpPr>
        <p:spPr bwMode="auto">
          <a:xfrm>
            <a:off x="76200" y="4191000"/>
            <a:ext cx="4724400" cy="1676400"/>
          </a:xfrm>
          <a:prstGeom prst="rect">
            <a:avLst/>
          </a:prstGeom>
          <a:noFill/>
          <a:ln w="9525">
            <a:noFill/>
            <a:miter lim="800000"/>
            <a:headEnd/>
            <a:tailEnd/>
          </a:ln>
        </p:spPr>
        <p:txBody>
          <a:bodyPr lIns="85106" tIns="42552" rIns="85106" bIns="42552"/>
          <a:lstStyle/>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Suppose P1 &amp; P4 were to fail</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Suppose A2, B2, C2, D2 &amp; E2 on P2 were to be promoted</a:t>
            </a:r>
          </a:p>
        </p:txBody>
      </p:sp>
      <p:pic>
        <p:nvPicPr>
          <p:cNvPr id="8" name="Picture 3" descr="C:\Users\admin\AppData\Local\Microsoft\Windows\Temporary Internet Files\Content.IE5\0HVXDC0Z\MCj04325370000[1].png"/>
          <p:cNvPicPr>
            <a:picLocks noChangeAspect="1" noChangeArrowheads="1"/>
          </p:cNvPicPr>
          <p:nvPr/>
        </p:nvPicPr>
        <p:blipFill>
          <a:blip r:embed="rId4" cstate="print"/>
          <a:srcRect/>
          <a:stretch>
            <a:fillRect/>
          </a:stretch>
        </p:blipFill>
        <p:spPr bwMode="auto">
          <a:xfrm>
            <a:off x="609600" y="2514600"/>
            <a:ext cx="1054100" cy="1054100"/>
          </a:xfrm>
          <a:prstGeom prst="rect">
            <a:avLst/>
          </a:prstGeom>
          <a:noFill/>
          <a:ln w="9525">
            <a:noFill/>
            <a:miter lim="800000"/>
            <a:headEnd/>
            <a:tailEnd/>
          </a:ln>
        </p:spPr>
      </p:pic>
      <p:pic>
        <p:nvPicPr>
          <p:cNvPr id="9" name="Picture 3" descr="C:\Users\admin\AppData\Local\Microsoft\Windows\Temporary Internet Files\Content.IE5\0HVXDC0Z\MCj04325370000[1].png"/>
          <p:cNvPicPr>
            <a:picLocks noChangeAspect="1" noChangeArrowheads="1"/>
          </p:cNvPicPr>
          <p:nvPr/>
        </p:nvPicPr>
        <p:blipFill>
          <a:blip r:embed="rId4" cstate="print"/>
          <a:srcRect/>
          <a:stretch>
            <a:fillRect/>
          </a:stretch>
        </p:blipFill>
        <p:spPr bwMode="auto">
          <a:xfrm>
            <a:off x="4495800" y="2514600"/>
            <a:ext cx="1054100" cy="1054100"/>
          </a:xfrm>
          <a:prstGeom prst="rect">
            <a:avLst/>
          </a:prstGeom>
          <a:noFill/>
          <a:ln w="9525">
            <a:noFill/>
            <a:miter lim="800000"/>
            <a:headEnd/>
            <a:tailEnd/>
          </a:ln>
        </p:spPr>
      </p:pic>
      <p:pic>
        <p:nvPicPr>
          <p:cNvPr id="83977" name="Picture 11" descr="graph4_4.png"/>
          <p:cNvPicPr>
            <a:picLocks noChangeAspect="1"/>
          </p:cNvPicPr>
          <p:nvPr/>
        </p:nvPicPr>
        <p:blipFill>
          <a:blip r:embed="rId5" cstate="print"/>
          <a:srcRect/>
          <a:stretch>
            <a:fillRect/>
          </a:stretch>
        </p:blipFill>
        <p:spPr bwMode="auto">
          <a:xfrm>
            <a:off x="5029200" y="3932238"/>
            <a:ext cx="3708400" cy="2781300"/>
          </a:xfrm>
          <a:prstGeom prst="rect">
            <a:avLst/>
          </a:prstGeom>
          <a:noFill/>
          <a:ln w="9525">
            <a:noFill/>
            <a:miter lim="800000"/>
            <a:headEnd/>
            <a:tailEnd/>
          </a:ln>
        </p:spPr>
      </p:pic>
      <p:sp>
        <p:nvSpPr>
          <p:cNvPr id="13" name="Rounded Rectangular Callout 12"/>
          <p:cNvSpPr/>
          <p:nvPr/>
        </p:nvSpPr>
        <p:spPr bwMode="auto">
          <a:xfrm>
            <a:off x="6248400" y="2362200"/>
            <a:ext cx="2514600" cy="1447800"/>
          </a:xfrm>
          <a:prstGeom prst="wedgeRoundRectCallout">
            <a:avLst>
              <a:gd name="adj1" fmla="val -34905"/>
              <a:gd name="adj2" fmla="val 73356"/>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algn="l" defTabSz="850900">
              <a:defRPr/>
            </a:pPr>
            <a:r>
              <a:rPr lang="en-US" sz="2000" dirty="0"/>
              <a:t>Schedule is not feasible =&gt; original placement decision was incorrect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28600" y="-77788"/>
            <a:ext cx="8610600" cy="554038"/>
          </a:xfrm>
        </p:spPr>
        <p:txBody>
          <a:bodyPr/>
          <a:lstStyle/>
          <a:p>
            <a:pPr>
              <a:tabLst>
                <a:tab pos="7083425" algn="l"/>
              </a:tabLst>
            </a:pPr>
            <a:r>
              <a:rPr lang="en-US" dirty="0" smtClean="0"/>
              <a:t>Designing the </a:t>
            </a:r>
            <a:r>
              <a:rPr lang="en-US" dirty="0" err="1" smtClean="0"/>
              <a:t>DeCoRAM</a:t>
            </a:r>
            <a:r>
              <a:rPr lang="en-US" dirty="0" smtClean="0"/>
              <a:t> Allocation Algorithm (4/5)</a:t>
            </a:r>
          </a:p>
        </p:txBody>
      </p:sp>
      <p:sp>
        <p:nvSpPr>
          <p:cNvPr id="79875" name="Slide Number Placeholder 3"/>
          <p:cNvSpPr>
            <a:spLocks noGrp="1"/>
          </p:cNvSpPr>
          <p:nvPr>
            <p:ph type="sldNum" sz="quarter" idx="12"/>
          </p:nvPr>
        </p:nvSpPr>
        <p:spPr>
          <a:noFill/>
        </p:spPr>
        <p:txBody>
          <a:bodyPr/>
          <a:lstStyle/>
          <a:p>
            <a:fld id="{F1AEB7A7-86D6-435D-A704-30D5D066374C}" type="slidenum">
              <a:rPr lang="en-US" smtClean="0"/>
              <a:pPr/>
              <a:t>99</a:t>
            </a:fld>
            <a:endParaRPr lang="en-US" smtClean="0"/>
          </a:p>
        </p:txBody>
      </p:sp>
      <p:sp>
        <p:nvSpPr>
          <p:cNvPr id="6" name="Rectangle 3"/>
          <p:cNvSpPr txBox="1">
            <a:spLocks noChangeArrowheads="1"/>
          </p:cNvSpPr>
          <p:nvPr/>
        </p:nvSpPr>
        <p:spPr bwMode="auto">
          <a:xfrm>
            <a:off x="152400" y="457200"/>
            <a:ext cx="8686800" cy="1600200"/>
          </a:xfrm>
          <a:prstGeom prst="rect">
            <a:avLst/>
          </a:prstGeom>
          <a:noFill/>
          <a:ln w="9525">
            <a:noFill/>
            <a:miter lim="800000"/>
            <a:headEnd/>
            <a:tailEnd/>
          </a:ln>
        </p:spPr>
        <p:txBody>
          <a:bodyPr lIns="85106" tIns="42552" rIns="85106" bIns="42552"/>
          <a:lstStyle/>
          <a:p>
            <a:pPr marL="53975" lvl="1" indent="-53975" algn="l" defTabSz="850900" eaLnBrk="0" hangingPunct="0">
              <a:spcBef>
                <a:spcPct val="20000"/>
              </a:spcBef>
              <a:buClr>
                <a:schemeClr val="tx1"/>
              </a:buClr>
              <a:defRPr/>
            </a:pPr>
            <a:r>
              <a:rPr lang="en-US" sz="2000" b="1" kern="0" dirty="0">
                <a:cs typeface="+mn-cs"/>
              </a:rPr>
              <a:t>Refinement 3: </a:t>
            </a:r>
            <a:r>
              <a:rPr lang="en-US" sz="2000" b="1" kern="0" dirty="0"/>
              <a:t>Enable the offline algorithm to consider failures</a:t>
            </a:r>
            <a:endParaRPr lang="en-US" sz="2000" b="1" kern="0" dirty="0">
              <a:cs typeface="+mn-cs"/>
            </a:endParaRP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“Look ahead” at failure scenarios of already allocated tasks &amp; replicas determining worst case impact on a given processor</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Feasible to do this because system properties are invariant </a:t>
            </a:r>
          </a:p>
        </p:txBody>
      </p:sp>
      <p:sp>
        <p:nvSpPr>
          <p:cNvPr id="9" name="Rectangle 3"/>
          <p:cNvSpPr txBox="1">
            <a:spLocks noChangeArrowheads="1"/>
          </p:cNvSpPr>
          <p:nvPr/>
        </p:nvSpPr>
        <p:spPr bwMode="auto">
          <a:xfrm>
            <a:off x="4800600" y="3657600"/>
            <a:ext cx="3657600" cy="1676400"/>
          </a:xfrm>
          <a:prstGeom prst="rect">
            <a:avLst/>
          </a:prstGeom>
          <a:noFill/>
          <a:ln w="9525">
            <a:noFill/>
            <a:miter lim="800000"/>
            <a:headEnd/>
            <a:tailEnd/>
          </a:ln>
        </p:spPr>
        <p:txBody>
          <a:bodyPr lIns="85106" tIns="42552" rIns="85106" bIns="42552"/>
          <a:lstStyle/>
          <a:p>
            <a:pPr marL="233363" lvl="1" indent="-233363" defTabSz="850900" eaLnBrk="0" hangingPunct="0">
              <a:spcBef>
                <a:spcPct val="20000"/>
              </a:spcBef>
              <a:buClr>
                <a:schemeClr val="tx1"/>
              </a:buClr>
              <a:defRPr/>
            </a:pPr>
            <a:r>
              <a:rPr lang="en-US" sz="2000" b="1" kern="0" dirty="0">
                <a:cs typeface="+mn-cs"/>
              </a:rPr>
              <a:t>Outcome</a:t>
            </a:r>
          </a:p>
          <a:p>
            <a:pPr marL="233363" lvl="1" indent="-233363" algn="l" defTabSz="850900" eaLnBrk="0" hangingPunct="0">
              <a:spcBef>
                <a:spcPct val="20000"/>
              </a:spcBef>
              <a:buClr>
                <a:schemeClr val="tx1"/>
              </a:buClr>
              <a:buFont typeface="Arial" pitchFamily="34" charset="0"/>
              <a:buChar char="•"/>
              <a:defRPr/>
            </a:pPr>
            <a:r>
              <a:rPr lang="en-US" sz="2000" kern="0" dirty="0">
                <a:cs typeface="+mn-cs"/>
              </a:rPr>
              <a:t>Due to the potential for an infeasible schedule, more resources are suggested by the </a:t>
            </a:r>
            <a:r>
              <a:rPr lang="en-US" sz="2000" kern="0" dirty="0" err="1">
                <a:cs typeface="+mn-cs"/>
              </a:rPr>
              <a:t>Lookahead</a:t>
            </a:r>
            <a:r>
              <a:rPr lang="en-US" sz="2000" kern="0" dirty="0">
                <a:cs typeface="+mn-cs"/>
              </a:rPr>
              <a:t> algorithm</a:t>
            </a:r>
          </a:p>
        </p:txBody>
      </p:sp>
      <p:sp>
        <p:nvSpPr>
          <p:cNvPr id="10" name="Rectangle 6"/>
          <p:cNvSpPr>
            <a:spLocks noChangeArrowheads="1"/>
          </p:cNvSpPr>
          <p:nvPr/>
        </p:nvSpPr>
        <p:spPr bwMode="auto">
          <a:xfrm>
            <a:off x="762000" y="5486400"/>
            <a:ext cx="7391400" cy="1200298"/>
          </a:xfrm>
          <a:prstGeom prst="rect">
            <a:avLst/>
          </a:prstGeom>
          <a:solidFill>
            <a:srgbClr val="FFFF99"/>
          </a:solidFill>
          <a:ln w="9525" algn="ctr">
            <a:solidFill>
              <a:schemeClr val="tx1"/>
            </a:solidFill>
            <a:miter lim="800000"/>
            <a:headEnd/>
            <a:tailEnd/>
          </a:ln>
        </p:spPr>
        <p:txBody>
          <a:bodyPr wrap="square" lIns="91411" tIns="45705" rIns="91411" bIns="45705">
            <a:spAutoFit/>
          </a:bodyPr>
          <a:lstStyle/>
          <a:p>
            <a:pPr marL="173038" indent="-173038" algn="l" eaLnBrk="0" hangingPunct="0">
              <a:spcBef>
                <a:spcPct val="20000"/>
              </a:spcBef>
              <a:buFont typeface="Arial" pitchFamily="34" charset="0"/>
              <a:buChar char="•"/>
            </a:pPr>
            <a:r>
              <a:rPr lang="en-US" sz="2400" b="1" dirty="0" smtClean="0">
                <a:solidFill>
                  <a:srgbClr val="FF0000"/>
                </a:solidFill>
              </a:rPr>
              <a:t>Look-ahead strategy cannot </a:t>
            </a:r>
            <a:r>
              <a:rPr lang="en-US" sz="2400" b="1" dirty="0">
                <a:solidFill>
                  <a:srgbClr val="FF0000"/>
                </a:solidFill>
              </a:rPr>
              <a:t>determine impact of multiple uncorrelated failures that may make system </a:t>
            </a:r>
            <a:r>
              <a:rPr lang="en-US" sz="2400" b="1" dirty="0" err="1">
                <a:solidFill>
                  <a:srgbClr val="FF0000"/>
                </a:solidFill>
              </a:rPr>
              <a:t>unschedulable</a:t>
            </a:r>
            <a:endParaRPr lang="en-US" sz="2400" b="1" dirty="0">
              <a:solidFill>
                <a:srgbClr val="FF0000"/>
              </a:solidFill>
            </a:endParaRPr>
          </a:p>
        </p:txBody>
      </p:sp>
      <p:pic>
        <p:nvPicPr>
          <p:cNvPr id="79879" name="Picture 15" descr="step4.png"/>
          <p:cNvPicPr>
            <a:picLocks noChangeAspect="1"/>
          </p:cNvPicPr>
          <p:nvPr/>
        </p:nvPicPr>
        <p:blipFill>
          <a:blip r:embed="rId3" cstate="print"/>
          <a:srcRect/>
          <a:stretch>
            <a:fillRect/>
          </a:stretch>
        </p:blipFill>
        <p:spPr bwMode="auto">
          <a:xfrm>
            <a:off x="304800" y="2190750"/>
            <a:ext cx="5265738" cy="1695450"/>
          </a:xfrm>
          <a:prstGeom prst="rect">
            <a:avLst/>
          </a:prstGeom>
          <a:noFill/>
          <a:ln w="9525">
            <a:noFill/>
            <a:miter lim="800000"/>
            <a:headEnd/>
            <a:tailEnd/>
          </a:ln>
        </p:spPr>
      </p:pic>
      <p:sp>
        <p:nvSpPr>
          <p:cNvPr id="13" name="Rounded Rectangular Callout 12"/>
          <p:cNvSpPr/>
          <p:nvPr/>
        </p:nvSpPr>
        <p:spPr bwMode="auto">
          <a:xfrm>
            <a:off x="5605463" y="2286000"/>
            <a:ext cx="3505200" cy="1371600"/>
          </a:xfrm>
          <a:prstGeom prst="wedgeRoundRectCallout">
            <a:avLst>
              <a:gd name="adj1" fmla="val -62940"/>
              <a:gd name="adj2" fmla="val -11427"/>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algn="l" defTabSz="850900">
              <a:defRPr/>
            </a:pPr>
            <a:r>
              <a:rPr lang="en-US" sz="1800" dirty="0"/>
              <a:t>Looking ahead that any of A2/B2 or A3/B3 may be promoted, C1/D1/E1 must be placed on a different processor</a:t>
            </a:r>
          </a:p>
        </p:txBody>
      </p:sp>
      <p:sp>
        <p:nvSpPr>
          <p:cNvPr id="14" name="Rounded Rectangular Callout 13"/>
          <p:cNvSpPr/>
          <p:nvPr/>
        </p:nvSpPr>
        <p:spPr bwMode="auto">
          <a:xfrm>
            <a:off x="228600" y="4114800"/>
            <a:ext cx="4267200" cy="1066800"/>
          </a:xfrm>
          <a:prstGeom prst="wedgeRoundRectCallout">
            <a:avLst>
              <a:gd name="adj1" fmla="val 14792"/>
              <a:gd name="adj2" fmla="val -111429"/>
              <a:gd name="adj3" fmla="val 16667"/>
            </a:avLst>
          </a:prstGeom>
          <a:solidFill>
            <a:schemeClr val="accent2">
              <a:lumMod val="20000"/>
              <a:lumOff val="80000"/>
            </a:schemeClr>
          </a:solidFill>
          <a:ln w="38100" cap="flat" cmpd="sng" algn="ctr">
            <a:solidFill>
              <a:srgbClr val="888888"/>
            </a:solidFill>
            <a:prstDash val="solid"/>
            <a:round/>
            <a:headEnd type="none" w="med" len="med"/>
            <a:tailEnd type="none" w="med" len="med"/>
          </a:ln>
          <a:effectLst/>
        </p:spPr>
        <p:txBody>
          <a:bodyPr/>
          <a:lstStyle/>
          <a:p>
            <a:pPr defTabSz="850900">
              <a:defRPr/>
            </a:pPr>
            <a:r>
              <a:rPr lang="en-US" sz="2000" dirty="0"/>
              <a:t>Placing backups of C/D/E here points at one potential combination that leads to infeasible schedule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4" grpId="0" animBg="1"/>
    </p:bldLst>
  </p:timing>
</p:sld>
</file>

<file path=ppt/theme/theme1.xml><?xml version="1.0" encoding="utf-8"?>
<a:theme xmlns:a="http://schemas.openxmlformats.org/drawingml/2006/main" name="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Arial Unicode"/>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888888"/>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50900"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Unicode"/>
            <a:cs typeface="Arial"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888888"/>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50900"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Unicode"/>
            <a:cs typeface="Arial" pitchFamily="34"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50820</TotalTime>
  <Words>19229</Words>
  <Application>Microsoft Office PowerPoint</Application>
  <PresentationFormat>Letter Paper (8.5x11 in)</PresentationFormat>
  <Paragraphs>4401</Paragraphs>
  <Slides>267</Slides>
  <Notes>267</Notes>
  <HiddenSlides>7</HiddenSlides>
  <MMClips>0</MMClips>
  <ScaleCrop>false</ScaleCrop>
  <HeadingPairs>
    <vt:vector size="8" baseType="variant">
      <vt:variant>
        <vt:lpstr>Theme</vt:lpstr>
      </vt:variant>
      <vt:variant>
        <vt:i4>1</vt:i4>
      </vt:variant>
      <vt:variant>
        <vt:lpstr>Links</vt:lpstr>
      </vt:variant>
      <vt:variant>
        <vt:i4>26</vt:i4>
      </vt:variant>
      <vt:variant>
        <vt:lpstr>Embedded OLE Servers</vt:lpstr>
      </vt:variant>
      <vt:variant>
        <vt:i4>1</vt:i4>
      </vt:variant>
      <vt:variant>
        <vt:lpstr>Slide Titles</vt:lpstr>
      </vt:variant>
      <vt:variant>
        <vt:i4>267</vt:i4>
      </vt:variant>
    </vt:vector>
  </HeadingPairs>
  <TitlesOfParts>
    <vt:vector size="295" baseType="lpstr">
      <vt:lpstr>1_Edge</vt:lpstr>
      <vt:lpstr>C:\RESEARCH\Vanderbilt\doc\papers\jai-research\dissertation\docs\step1.vsd\Drawing\~Page-1\Sheet.1</vt:lpstr>
      <vt:lpstr>C:\RESEARCH\Vanderbilt\doc\papers\jai-research\dissertation\docs\step1.vsd\Drawing\~Page-1\Sheet.2</vt:lpstr>
      <vt:lpstr>C:\RESEARCH\Vanderbilt\doc\papers\jai-research\dissertation\docs\step1.vsd\Drawing\~Page-1\Sheet.3</vt:lpstr>
      <vt:lpstr>C:\RESEARCH\Vanderbilt\doc\papers\jai-research\dissertation\docs\step1.vsd\Drawing\~Page-1\Sheet.1</vt:lpstr>
      <vt:lpstr>C:\RESEARCH\Vanderbilt\doc\papers\jai-research\dissertation\docs\step1.vsd\Drawing\~Page-1\Sheet.2</vt:lpstr>
      <vt:lpstr>C:\RESEARCH\Vanderbilt\doc\papers\jai-research\dissertation\docs\step1.vsd\Drawing\~Page-1\Sheet.3</vt:lpstr>
      <vt:lpstr>C:\RESEARCH\Vanderbilt\doc\papers\jai-research\dissertation\docs\step1.vsd\Drawing\~Page-1\Sheet.11</vt:lpstr>
      <vt:lpstr>C:\RESEARCH\Vanderbilt\doc\papers\jai-research\dissertation\docs\step1.vsd\Drawing\~Page-1\Sheet.1</vt:lpstr>
      <vt:lpstr>C:\RESEARCH\Vanderbilt\doc\papers\jai-research\dissertation\docs\step1.vsd\Drawing\~Page-1\Sheet.2</vt:lpstr>
      <vt:lpstr>C:\RESEARCH\Vanderbilt\doc\papers\jai-research\dissertation\docs\step1.vsd\Drawing\~Page-1\Sheet.3</vt:lpstr>
      <vt:lpstr>C:\RESEARCH\Vanderbilt\doc\papers\jai-research\dissertation\docs\step1.vsd\Drawing\~Page-1\Sheet.10</vt:lpstr>
      <vt:lpstr>C:\RESEARCH\Vanderbilt\doc\papers\jai-research\dissertation\docs\step1.vsd\Drawing\~Page-1\Sheet.11</vt:lpstr>
      <vt:lpstr>C:\RESEARCH\Vanderbilt\doc\papers\jai-research\dissertation\docs\step1.vsd\Drawing\~Page-1\Sheet.1</vt:lpstr>
      <vt:lpstr>C:\RESEARCH\Vanderbilt\doc\papers\jai-research\dissertation\docs\step1.vsd\Drawing\~Page-1\Sheet.2</vt:lpstr>
      <vt:lpstr>C:\RESEARCH\Vanderbilt\doc\papers\jai-research\dissertation\docs\step1.vsd\Drawing\~Page-1\Sheet.3</vt:lpstr>
      <vt:lpstr>C:\RESEARCH\Vanderbilt\doc\papers\jai-research\dissertation\docs\step1.vsd\Drawing\~Page-1\Sheet.10</vt:lpstr>
      <vt:lpstr>C:\RESEARCH\Vanderbilt\doc\papers\jai-research\dissertation\docs\step1.vsd\Drawing\~Page-1\Sheet.11</vt:lpstr>
      <vt:lpstr>C:\RESEARCH\Vanderbilt\doc\papers\jai-research\dissertation\docs\step1.vsd\Drawing\~Page-1\Sheet.12</vt:lpstr>
      <vt:lpstr>C:\RESEARCH\Vanderbilt\doc\papers\jai-research\dissertation\docs\step1.vsd\Drawing\~Page-1\Sheet.13</vt:lpstr>
      <vt:lpstr>C:\RESEARCH\Vanderbilt\doc\papers\jai-research\dissertation\docs\step2.vsd\Drawing\~Page-1\Sheet.11</vt:lpstr>
      <vt:lpstr>C:\RESEARCH\Vanderbilt\doc\papers\jai-research\dissertation\docs\step2.vsd\Drawing\~Page-1\Sheet.11</vt:lpstr>
      <vt:lpstr>C:\RESEARCH\Vanderbilt\doc\papers\jai-research\dissertation\docs\step2.vsd\Drawing\~Page-1\Sheet.11</vt:lpstr>
      <vt:lpstr>C:\RESEARCH\Vanderbilt\doc\papers\jai-research\dissertation\docs\step2.vsd\Drawing\~Page-1\Sheet.11</vt:lpstr>
      <vt:lpstr>C:\RESEARCH\Vanderbilt\doc\papers\jai-research\dissertation\docs\step2.vsd\Drawing\~Page-1\Sheet.11</vt:lpstr>
      <vt:lpstr>C:\RESEARCH\Vanderbilt\doc\papers\jai-research\dissertation\docs\step2.vsd\Drawing\~Page-1\Sheet.11</vt:lpstr>
      <vt:lpstr>C:\RESEARCH\Vanderbilt\doc\papers\jai-research\dissertation\docs\step2.vsd\Drawing\~Page-1\Sheet.11</vt:lpstr>
      <vt:lpstr>Visio</vt:lpstr>
      <vt:lpstr>Resource-aware Deployment, Configuration and Adaptation for Fault-tolerance in Distributed Real-time Embedded Systems</vt:lpstr>
      <vt:lpstr>Objectives for this Tutorial</vt:lpstr>
      <vt:lpstr>Presentation Road Map</vt:lpstr>
      <vt:lpstr>Context: Distributed Real-time Embedded (DRE) Systems</vt:lpstr>
      <vt:lpstr>Motivating Case Study</vt:lpstr>
      <vt:lpstr>Case Study: ESA Mission Control System</vt:lpstr>
      <vt:lpstr>Case Study: ESA Mission Control System</vt:lpstr>
      <vt:lpstr>Case Study: ESA Mission Control System</vt:lpstr>
      <vt:lpstr>Case Study: ESA Mission Control System</vt:lpstr>
      <vt:lpstr>Case Study: ESA Mission Control System</vt:lpstr>
      <vt:lpstr>Case Study: ESA Mission Control System</vt:lpstr>
      <vt:lpstr>Case Study: ESA Mission Control System</vt:lpstr>
      <vt:lpstr>Presentation Road Map</vt:lpstr>
      <vt:lpstr>Component-based Design of DRE Systems</vt:lpstr>
      <vt:lpstr>A Perspective of Component-based DRE System Lifecycle</vt:lpstr>
      <vt:lpstr>Specification: Fault Tolerance Criteria (1/4)</vt:lpstr>
      <vt:lpstr>Specification: Fault Tolerance Criteria (2/4)</vt:lpstr>
      <vt:lpstr>Specification: Fault Tolerance Criteria (3/4)</vt:lpstr>
      <vt:lpstr>Specification: Fault Tolerance Criteria (4/4)</vt:lpstr>
      <vt:lpstr>Deployment: Criteria for Fault-tolerance</vt:lpstr>
      <vt:lpstr>Deployment: Criteria for Fault-tolerance</vt:lpstr>
      <vt:lpstr>Challenges in Deployment of Fault-tolerant DRE Systems</vt:lpstr>
      <vt:lpstr>Challenges in Deployment of Fault-tolerant DRE Systems</vt:lpstr>
      <vt:lpstr>Challenges in Deployment of Fault-tolerant DRE Systems</vt:lpstr>
      <vt:lpstr>Configuration: Criteria for Fault-tolerance</vt:lpstr>
      <vt:lpstr>Configuration: Criteria for Fault-tolerance</vt:lpstr>
      <vt:lpstr>Configuration: Criteria for Fault-tolerance</vt:lpstr>
      <vt:lpstr>Configuration: Criteria for Fault-tolerance</vt:lpstr>
      <vt:lpstr>Challenges in Configuring Fault-tolerant DRE Systems</vt:lpstr>
      <vt:lpstr>Challenges in Configuring Fault-tolerant DRE Systems</vt:lpstr>
      <vt:lpstr>Challenges in Configuring Fault-tolerant DRE Systems</vt:lpstr>
      <vt:lpstr>Challenges in Configuring Fault-tolerant DRE Systems</vt:lpstr>
      <vt:lpstr>Challenges in Configuring Fault-tolerant DRE Systems</vt:lpstr>
      <vt:lpstr>Runtime: Criteria for Fault-tolerant DRE Systems</vt:lpstr>
      <vt:lpstr>Runtime: Criteria for Fault-tolerant DRE Systems</vt:lpstr>
      <vt:lpstr>Challenges in Runtime Management of Fault-tolerant DRE Systems</vt:lpstr>
      <vt:lpstr>Challenges in Runtime Management of Fault-tolerant DRE Systems</vt:lpstr>
      <vt:lpstr>Challenges in Runtime Management of Fault-tolerant DRE Systems</vt:lpstr>
      <vt:lpstr>Challenges in Runtime Management of Fault-tolerant DRE Systems</vt:lpstr>
      <vt:lpstr>Challenges in Runtime Management of Fault-tolerant DRE Systems</vt:lpstr>
      <vt:lpstr>Challenges in Runtime Management of Fault-tolerant DRE Systems</vt:lpstr>
      <vt:lpstr>Summary of FT QoS Provisioning Challenges Across DRE Lifecycle</vt:lpstr>
      <vt:lpstr>Presentation Road Map</vt:lpstr>
      <vt:lpstr>Slide 44</vt:lpstr>
      <vt:lpstr>Slide 45</vt:lpstr>
      <vt:lpstr>Slide 46</vt:lpstr>
      <vt:lpstr>QoS Specification: What is Missing for DRE Systems?</vt:lpstr>
      <vt:lpstr>QoS Specification: What is Missing for DRE Systems?</vt:lpstr>
      <vt:lpstr>Slide 49</vt:lpstr>
      <vt:lpstr>Separation of Concerns in CQML</vt:lpstr>
      <vt:lpstr>Granularity of QoS Associations in CQML</vt:lpstr>
      <vt:lpstr>Composing CQML (1/3)</vt:lpstr>
      <vt:lpstr>Composing CQML (2/3)</vt:lpstr>
      <vt:lpstr>Composing CQML (3/3)</vt:lpstr>
      <vt:lpstr>Composing CQML (3/3)</vt:lpstr>
      <vt:lpstr>Evaluating Composability of CQML</vt:lpstr>
      <vt:lpstr>Presentation Road Map</vt:lpstr>
      <vt:lpstr>Slide 58</vt:lpstr>
      <vt:lpstr>Related Research</vt:lpstr>
      <vt:lpstr>Related Research</vt:lpstr>
      <vt:lpstr>Related Research</vt:lpstr>
      <vt:lpstr>Related Research</vt:lpstr>
      <vt:lpstr>Related Research</vt:lpstr>
      <vt:lpstr>Related Research</vt:lpstr>
      <vt:lpstr>D&amp;C: What is Missing for DRE Systems?</vt:lpstr>
      <vt:lpstr>Slide 66</vt:lpstr>
      <vt:lpstr>Overview of DeCoRAM Contributions</vt:lpstr>
      <vt:lpstr>Slide 68</vt:lpstr>
      <vt:lpstr>Slide 69</vt:lpstr>
      <vt:lpstr>Slide 70</vt:lpstr>
      <vt:lpstr>Designing the DeCoRAM Allocation Algorithm (1/5)</vt:lpstr>
      <vt:lpstr>Designing the DeCoRAM Allocation Algorithm (1/5)</vt:lpstr>
      <vt:lpstr>Designing the DeCoRAM Allocation Algorithm (1/5)</vt:lpstr>
      <vt:lpstr>Designing the DeCoRAM Allocation Algorithm (1/5)</vt:lpstr>
      <vt:lpstr>Designing the DeCoRAM Allocation Algorithm (1/5)</vt:lpstr>
      <vt:lpstr>Designing the DeCoRAM Allocation Algorithm (1/5)</vt:lpstr>
      <vt:lpstr>Designing the DeCoRAM Allocation Algorithm (2/5)</vt:lpstr>
      <vt:lpstr>Designing the DeCoRAM Allocation Algorithm (2/5)</vt:lpstr>
      <vt:lpstr>Designing the DeCoRAM Allocation Algorithm (2/5)</vt:lpstr>
      <vt:lpstr>Designing the DeCoRAM Allocation Algorithm (2/5)</vt:lpstr>
      <vt:lpstr>Designing the DeCoRAM Allocation Algorithm (2/5)</vt:lpstr>
      <vt:lpstr>Designing the DeCoRAM Allocation Algorithm (3/5)</vt:lpstr>
      <vt:lpstr>Designing the DeCoRAM Allocation Algorithm (3/5)</vt:lpstr>
      <vt:lpstr>Designing the DeCoRAM Allocation Algorithm (3/5)</vt:lpstr>
      <vt:lpstr>Designing the DeCoRAM Allocation Algorithm (3/5)</vt:lpstr>
      <vt:lpstr>Designing the DeCoRAM Allocation Algorithm (3/5)</vt:lpstr>
      <vt:lpstr>Designing the DeCoRAM Allocation Algorithm (3/5)</vt:lpstr>
      <vt:lpstr>Designing the DeCoRAM Allocation Algorithm (3/5)</vt:lpstr>
      <vt:lpstr>Designing the DeCoRAM Allocation Algorithm (3/5)</vt:lpstr>
      <vt:lpstr>Designing the DeCoRAM Allocation Algorithm (3/5)</vt:lpstr>
      <vt:lpstr>Designing the DeCoRAM Allocation Algorithm (3/5)</vt:lpstr>
      <vt:lpstr>Designing the DeCoRAM Allocation Algorithm (4/5)</vt:lpstr>
      <vt:lpstr>Designing the DeCoRAM Allocation Algorithm (4/5)</vt:lpstr>
      <vt:lpstr>Designing the DeCoRAM Allocation Algorithm (4/5)</vt:lpstr>
      <vt:lpstr>Designing the DeCoRAM Allocation Algorithm (4/5)</vt:lpstr>
      <vt:lpstr>Designing the DeCoRAM Allocation Algorithm (4/5)</vt:lpstr>
      <vt:lpstr>Designing the DeCoRAM Allocation Algorithm (4/5)</vt:lpstr>
      <vt:lpstr>Designing the DeCoRAM Allocation Algorithm (4/5)</vt:lpstr>
      <vt:lpstr>Designing the DeCoRAM Allocation Algorithm (4/5)</vt:lpstr>
      <vt:lpstr>Designing the DeCoRAM Allocation Algorithm (5/5)</vt:lpstr>
      <vt:lpstr>Designing the DeCoRAM Allocation Algorithm (5/5)</vt:lpstr>
      <vt:lpstr>Designing the DeCoRAM Allocation Algorithm (5/5)</vt:lpstr>
      <vt:lpstr>DeCoRAM Evaluation Criteria</vt:lpstr>
      <vt:lpstr>DeCoRAM Evaluation Hypothesis</vt:lpstr>
      <vt:lpstr>Experiment Configurations</vt:lpstr>
      <vt:lpstr>Comparison Schemes</vt:lpstr>
      <vt:lpstr>Comparison Schemes</vt:lpstr>
      <vt:lpstr>Comparison Schemes</vt:lpstr>
      <vt:lpstr>Experiment Results</vt:lpstr>
      <vt:lpstr>Experiment Results</vt:lpstr>
      <vt:lpstr>Experiment Results</vt:lpstr>
      <vt:lpstr>Experiment Results</vt:lpstr>
      <vt:lpstr>Experiment Results</vt:lpstr>
      <vt:lpstr>Experiment Results</vt:lpstr>
      <vt:lpstr>Experiment Results</vt:lpstr>
      <vt:lpstr>DeCoRAM Pluggable Allocation Engine Architecture</vt:lpstr>
      <vt:lpstr>DeCoRAM Deployment &amp; Configuration Engine</vt:lpstr>
      <vt:lpstr>Slide 118</vt:lpstr>
      <vt:lpstr>Slide 119</vt:lpstr>
      <vt:lpstr>Slide 120</vt:lpstr>
      <vt:lpstr>What is Missing? Transparent FT Provisioning</vt:lpstr>
      <vt:lpstr>Soln: Generative Aspects for Fault Tolerance (GRAFT)</vt:lpstr>
      <vt:lpstr>Stage 1: Isomorphic M2M Transformation</vt:lpstr>
      <vt:lpstr>Stage 2: Determine Component Placement</vt:lpstr>
      <vt:lpstr>Stage 3: Synthesizing Fault Monitoring Infrastructure</vt:lpstr>
      <vt:lpstr>Stage 4: Synthesizing Code for Group Failover (1/2)</vt:lpstr>
      <vt:lpstr>Stage 4: Synthesizing Code for Group Failover (2/2)</vt:lpstr>
      <vt:lpstr>Stage 5: Synthesizing Platform-specific Metadata</vt:lpstr>
      <vt:lpstr>Evaluating Modeling Efforts Reduction Using GRAFT</vt:lpstr>
      <vt:lpstr>Evaluating Programming Efforts Reduction Using GRAFT</vt:lpstr>
      <vt:lpstr>Evaluating Client Perceived Failover Latency Using GRAFT</vt:lpstr>
      <vt:lpstr>Presentation Road Map</vt:lpstr>
      <vt:lpstr>Slide 133</vt:lpstr>
      <vt:lpstr>Related Research</vt:lpstr>
      <vt:lpstr>Related Research</vt:lpstr>
      <vt:lpstr>Related Research: What is Missing?</vt:lpstr>
      <vt:lpstr>Slide 137</vt:lpstr>
      <vt:lpstr>Slide 138</vt:lpstr>
      <vt:lpstr>Slide 139</vt:lpstr>
      <vt:lpstr>Slide 140</vt:lpstr>
      <vt:lpstr>FLARe Evaluation Criteria</vt:lpstr>
      <vt:lpstr>Experiment Setup</vt:lpstr>
      <vt:lpstr>Experiment Configurations</vt:lpstr>
      <vt:lpstr>Experiment Configurations</vt:lpstr>
      <vt:lpstr>LAAF Algorithm Results</vt:lpstr>
      <vt:lpstr>LAAF Algorithm Results</vt:lpstr>
      <vt:lpstr>LAAF Algorithm Results</vt:lpstr>
      <vt:lpstr>LAAF Algorithm Results</vt:lpstr>
      <vt:lpstr>LAAF Algorithm Results</vt:lpstr>
      <vt:lpstr>LAAF Algorithm Results</vt:lpstr>
      <vt:lpstr>Summary of Results</vt:lpstr>
      <vt:lpstr>Summary of FLARe Results</vt:lpstr>
      <vt:lpstr>Slide 153</vt:lpstr>
      <vt:lpstr>Slide 154</vt:lpstr>
      <vt:lpstr>Slide 155</vt:lpstr>
      <vt:lpstr>Slide 156</vt:lpstr>
      <vt:lpstr>Slide 157</vt:lpstr>
      <vt:lpstr>Prior Work: Object-based Fault Tolerance</vt:lpstr>
      <vt:lpstr>Prior Work: Object-based Fault Tolerance</vt:lpstr>
      <vt:lpstr>Prior Work: Object-based Fault Tolerance</vt:lpstr>
      <vt:lpstr>Prior Work: Object-based Fault Tolerance</vt:lpstr>
      <vt:lpstr>Slide 162</vt:lpstr>
      <vt:lpstr>Object-based Server-side Fault Tolerance</vt:lpstr>
      <vt:lpstr>Slide 164</vt:lpstr>
      <vt:lpstr>Slide 165</vt:lpstr>
      <vt:lpstr>Slide 166</vt:lpstr>
      <vt:lpstr>Slide 167</vt:lpstr>
      <vt:lpstr>Slide 168</vt:lpstr>
      <vt:lpstr>Slide 169</vt:lpstr>
      <vt:lpstr>Object-based Client-side Fault Tolerance</vt:lpstr>
      <vt:lpstr>Slide 171</vt:lpstr>
      <vt:lpstr>Slide 172</vt:lpstr>
      <vt:lpstr>Slide 173</vt:lpstr>
      <vt:lpstr>Addressing Limitations with Object-based FT</vt:lpstr>
      <vt:lpstr>Single Component Replication Context</vt:lpstr>
      <vt:lpstr>Single Component Replication Challenges</vt:lpstr>
      <vt:lpstr>Slide 177</vt:lpstr>
      <vt:lpstr>Slide 178</vt:lpstr>
      <vt:lpstr>Slide 179</vt:lpstr>
      <vt:lpstr>Single Component Replication Solutions</vt:lpstr>
      <vt:lpstr>Slide 181</vt:lpstr>
      <vt:lpstr>Slide 182</vt:lpstr>
      <vt:lpstr>Slide 183</vt:lpstr>
      <vt:lpstr>Slide 184</vt:lpstr>
      <vt:lpstr>Slide 185</vt:lpstr>
      <vt:lpstr>Component State Synchronization w/CHESS</vt:lpstr>
      <vt:lpstr>Slide 187</vt:lpstr>
      <vt:lpstr>Slide 188</vt:lpstr>
      <vt:lpstr>Slide 189</vt:lpstr>
      <vt:lpstr>Slide 190</vt:lpstr>
      <vt:lpstr>Slide 191</vt:lpstr>
      <vt:lpstr>Benefits of CORFU FT vs. Object-based FT</vt:lpstr>
      <vt:lpstr>Slide 193</vt:lpstr>
      <vt:lpstr>Component Group Replication Context</vt:lpstr>
      <vt:lpstr>Component Group Replication Context</vt:lpstr>
      <vt:lpstr>Component Group Replication Context</vt:lpstr>
      <vt:lpstr>Component Group Replication Context</vt:lpstr>
      <vt:lpstr>Component Group Replication Related Work</vt:lpstr>
      <vt:lpstr>Slide 199</vt:lpstr>
      <vt:lpstr>CORFU Requirements</vt:lpstr>
      <vt:lpstr>CORFU Requirements</vt:lpstr>
      <vt:lpstr>CORFU Requirements</vt:lpstr>
      <vt:lpstr>CORFU Requirements</vt:lpstr>
      <vt:lpstr>CORFU Requirements</vt:lpstr>
      <vt:lpstr>Requirement 1: Fault Isolation</vt:lpstr>
      <vt:lpstr>Requirement 2: Fail-Stop Behavior</vt:lpstr>
      <vt:lpstr>Requirement 3: Server Recovery</vt:lpstr>
      <vt:lpstr>Component Group Fault Tolerance Challenges</vt:lpstr>
      <vt:lpstr>Slide 209</vt:lpstr>
      <vt:lpstr>Slide 210</vt:lpstr>
      <vt:lpstr>Slide 211</vt:lpstr>
      <vt:lpstr>Slide 212</vt:lpstr>
      <vt:lpstr>Slide 213</vt:lpstr>
      <vt:lpstr>Slide 214</vt:lpstr>
      <vt:lpstr>Deployment Plan Preparation Solution</vt:lpstr>
      <vt:lpstr>Slide 216</vt:lpstr>
      <vt:lpstr>Slide 217</vt:lpstr>
      <vt:lpstr>Slide 218</vt:lpstr>
      <vt:lpstr>Slide 219</vt:lpstr>
      <vt:lpstr>Slide 220</vt:lpstr>
      <vt:lpstr>Slide 221</vt:lpstr>
      <vt:lpstr>Integration of Failover Functionality Solution</vt:lpstr>
      <vt:lpstr>Replica Failover Ordering Challenges</vt:lpstr>
      <vt:lpstr>Replica Failover Ordering Challenges</vt:lpstr>
      <vt:lpstr>Replica Failover Ordering Challenges</vt:lpstr>
      <vt:lpstr>Replica Failover Ordering Solution</vt:lpstr>
      <vt:lpstr>Replica Failover Ordering Solution</vt:lpstr>
      <vt:lpstr>Replica Failover Ordering Solution</vt:lpstr>
      <vt:lpstr>Experimental Evaluation of CORFU</vt:lpstr>
      <vt:lpstr>Experimental Evaluation of CORFU</vt:lpstr>
      <vt:lpstr>Experimental Evaluation of CORFU</vt:lpstr>
      <vt:lpstr>Experimental Evaluation of CORFU</vt:lpstr>
      <vt:lpstr>Experimental Evaluation of CORFU</vt:lpstr>
      <vt:lpstr>Experimental Evaluation of CORFU</vt:lpstr>
      <vt:lpstr>Experiment 1 - Results</vt:lpstr>
      <vt:lpstr>Experiment 1 - Results</vt:lpstr>
      <vt:lpstr>Experiment 1 - Results</vt:lpstr>
      <vt:lpstr>Experiment 1 - Results</vt:lpstr>
      <vt:lpstr>Experiment 1 - Results</vt:lpstr>
      <vt:lpstr>Experiment 1 - Results</vt:lpstr>
      <vt:lpstr>Experiment 1 - Results</vt:lpstr>
      <vt:lpstr>Experimental Evaluation</vt:lpstr>
      <vt:lpstr>Experimental Evaluation</vt:lpstr>
      <vt:lpstr>Presentation Road Map</vt:lpstr>
      <vt:lpstr>Slide 245</vt:lpstr>
      <vt:lpstr>Related Research</vt:lpstr>
      <vt:lpstr>Related Research</vt:lpstr>
      <vt:lpstr>Related Research: What is Missing?</vt:lpstr>
      <vt:lpstr>Slide 249</vt:lpstr>
      <vt:lpstr>Replica &amp; State Management in Passive Replication</vt:lpstr>
      <vt:lpstr>Slide 251</vt:lpstr>
      <vt:lpstr>Slide 252</vt:lpstr>
      <vt:lpstr>Resource Optimizations in Fault-tolerant Systems</vt:lpstr>
      <vt:lpstr>Slide 254</vt:lpstr>
      <vt:lpstr>TACOMA: Configurable Consistency Management (1/2)</vt:lpstr>
      <vt:lpstr>TACOMA: Configurable Consistency Management (2/2)</vt:lpstr>
      <vt:lpstr>TACOMA Evaluation Criteria</vt:lpstr>
      <vt:lpstr>Slide 258</vt:lpstr>
      <vt:lpstr>Slide 259</vt:lpstr>
      <vt:lpstr>Slide 260</vt:lpstr>
      <vt:lpstr>Slide 261</vt:lpstr>
      <vt:lpstr>Slide 262</vt:lpstr>
      <vt:lpstr>Slide 263</vt:lpstr>
      <vt:lpstr>Slide 264</vt:lpstr>
      <vt:lpstr>Slide 265</vt:lpstr>
      <vt:lpstr>Slide 266</vt:lpstr>
      <vt:lpstr>Slide 267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Aniruddha Gokhale</cp:lastModifiedBy>
  <cp:revision>5079</cp:revision>
  <dcterms:created xsi:type="dcterms:W3CDTF">1601-01-01T00:00:00Z</dcterms:created>
  <dcterms:modified xsi:type="dcterms:W3CDTF">2010-05-24T03:41:11Z</dcterms:modified>
</cp:coreProperties>
</file>