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26" r:id="rId2"/>
  </p:sldMasterIdLst>
  <p:notesMasterIdLst>
    <p:notesMasterId r:id="rId14"/>
  </p:notesMasterIdLst>
  <p:handoutMasterIdLst>
    <p:handoutMasterId r:id="rId15"/>
  </p:handoutMasterIdLst>
  <p:sldIdLst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4" r:id="rId11"/>
    <p:sldId id="295" r:id="rId12"/>
    <p:sldId id="293" r:id="rId13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3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ogh Kavimand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7DDF"/>
    <a:srgbClr val="FFFF99"/>
    <a:srgbClr val="000000"/>
    <a:srgbClr val="FF0000"/>
    <a:srgbClr val="500028"/>
    <a:srgbClr val="FFFF00"/>
    <a:srgbClr val="A80054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0984" autoAdjust="0"/>
    <p:restoredTop sz="90428" autoAdjust="0"/>
  </p:normalViewPr>
  <p:slideViewPr>
    <p:cSldViewPr snapToGrid="0">
      <p:cViewPr>
        <p:scale>
          <a:sx n="75" d="100"/>
          <a:sy n="75" d="100"/>
        </p:scale>
        <p:origin x="-398" y="-245"/>
      </p:cViewPr>
      <p:guideLst>
        <p:guide orient="horz" pos="240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-1980" y="-102"/>
      </p:cViewPr>
      <p:guideLst>
        <p:guide orient="horz" pos="2923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EAE8C52-CE0C-48DE-867E-2BCEE56D1F19}" type="datetime1">
              <a:rPr lang="en-US"/>
              <a:pPr>
                <a:defRPr/>
              </a:pPr>
              <a:t>10/23/2008</a:t>
            </a:fld>
            <a:endParaRPr lang="en-US" dirty="0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1014B2F-0B62-40EE-97B5-0C8BA146F2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CEFC9A9-7EB0-42B7-8C82-4365B9F4E53C}" type="datetime1">
              <a:rPr lang="en-US"/>
              <a:pPr>
                <a:defRPr/>
              </a:pPr>
              <a:t>10/23/2008</a:t>
            </a:fld>
            <a:endParaRPr lang="en-US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8488"/>
            <a:ext cx="51308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5085427-A19F-4AE4-AADF-D09CAAF02F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82D2999-3658-4EFF-9C5D-726823066808}" type="datetime1">
              <a:rPr lang="en-US" smtClean="0"/>
              <a:pPr/>
              <a:t>10/23/2008</a:t>
            </a:fld>
            <a:endParaRPr lang="en-US" dirty="0" smtClean="0"/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D0F73-B608-402C-894A-5A5BF5D0425A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0584F4-49C5-4A5D-A071-5F0345CB4789}" type="slidenum">
              <a:rPr lang="en-US"/>
              <a:pPr/>
              <a:t>6</a:t>
            </a:fld>
            <a:endParaRPr lang="en-US"/>
          </a:p>
        </p:txBody>
      </p:sp>
      <p:sp>
        <p:nvSpPr>
          <p:cNvPr id="99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710" y="4410829"/>
            <a:ext cx="5132282" cy="4175839"/>
          </a:xfrm>
        </p:spPr>
        <p:txBody>
          <a:bodyPr/>
          <a:lstStyle/>
          <a:p>
            <a:r>
              <a:rPr lang="en-US"/>
              <a:t>This is the CCM Solution.   Don’t go into details here….  Just emphasize that components are just local interface implementations, as we will see later</a:t>
            </a:r>
          </a:p>
          <a:p>
            <a:endParaRPr lang="en-US"/>
          </a:p>
          <a:p>
            <a:r>
              <a:rPr lang="en-US"/>
              <a:t>Container mediated CORBA services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63066D-265B-4684-96EE-C8AB85D4D598}" type="slidenum">
              <a:rPr lang="en-US"/>
              <a:pPr/>
              <a:t>7</a:t>
            </a:fld>
            <a:endParaRPr lang="en-US"/>
          </a:p>
        </p:txBody>
      </p:sp>
      <p:sp>
        <p:nvSpPr>
          <p:cNvPr id="112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B1A14B-9B06-43B6-92F9-67F3911718FC}" type="slidenum">
              <a:rPr lang="en-US"/>
              <a:pPr/>
              <a:t>8</a:t>
            </a:fld>
            <a:endParaRPr lang="en-US"/>
          </a:p>
        </p:txBody>
      </p:sp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710" y="4410829"/>
            <a:ext cx="5132282" cy="4175839"/>
          </a:xfrm>
        </p:spPr>
        <p:txBody>
          <a:bodyPr/>
          <a:lstStyle/>
          <a:p>
            <a:r>
              <a:rPr lang="en-US"/>
              <a:t>This is the CCM Solution.   Don’t go into details here….  Just emphasize that components are just local interface implementations, as we will see later</a:t>
            </a:r>
          </a:p>
          <a:p>
            <a:endParaRPr lang="en-US"/>
          </a:p>
          <a:p>
            <a:r>
              <a:rPr lang="en-US"/>
              <a:t>Container mediated CORBA services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000" kern="0" dirty="0" smtClean="0"/>
              <a:t>Lets take a look at some of the approaches taken in the survey papers which do a good job of combining the various dimensions of the taxonomy. </a:t>
            </a:r>
            <a:endParaRPr lang="en-US" sz="2000" dirty="0" smtClean="0"/>
          </a:p>
          <a:p>
            <a:pPr marL="348866" indent="-348866">
              <a:spcBef>
                <a:spcPct val="20000"/>
              </a:spcBef>
              <a:buClr>
                <a:srgbClr val="CC3300"/>
              </a:buClr>
            </a:pPr>
            <a:endParaRPr lang="en-US" sz="20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8866" indent="-348866">
              <a:spcBef>
                <a:spcPct val="20000"/>
              </a:spcBef>
              <a:buClr>
                <a:srgbClr val="CC3300"/>
              </a:buClr>
            </a:pPr>
            <a:endParaRPr lang="en-US" sz="20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8866" indent="-348866">
              <a:spcBef>
                <a:spcPct val="20000"/>
              </a:spcBef>
              <a:buClr>
                <a:srgbClr val="CC3300"/>
              </a:buClr>
            </a:pPr>
            <a:endParaRPr lang="en-US" sz="20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8866" indent="-348866">
              <a:spcBef>
                <a:spcPct val="20000"/>
              </a:spcBef>
              <a:buClr>
                <a:srgbClr val="CC3300"/>
              </a:buClr>
            </a:pPr>
            <a:endParaRPr lang="en-US" sz="20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8866" indent="-348866">
              <a:spcBef>
                <a:spcPct val="20000"/>
              </a:spcBef>
              <a:buClr>
                <a:srgbClr val="CC3300"/>
              </a:buClr>
            </a:pPr>
            <a:endParaRPr lang="en-US" sz="20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8866" indent="-348866">
              <a:spcBef>
                <a:spcPct val="20000"/>
              </a:spcBef>
              <a:buClr>
                <a:srgbClr val="CC3300"/>
              </a:buClr>
            </a:pPr>
            <a:endParaRPr lang="en-US" sz="20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8866" indent="-348866">
              <a:spcBef>
                <a:spcPct val="20000"/>
              </a:spcBef>
              <a:buClr>
                <a:srgbClr val="CC3300"/>
              </a:buClr>
            </a:pPr>
            <a:r>
              <a:rPr lang="en-US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Limitations of traditional middleware specialization techniques</a:t>
            </a:r>
          </a:p>
          <a:p>
            <a:pPr marL="290722" indent="-290722">
              <a:spcBef>
                <a:spcPct val="20000"/>
              </a:spcBef>
              <a:buClr>
                <a:srgbClr val="CC990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Focused on per-component basis</a:t>
            </a:r>
          </a:p>
          <a:p>
            <a:pPr marL="290722" indent="-290722">
              <a:spcBef>
                <a:spcPct val="20000"/>
              </a:spcBef>
              <a:buClr>
                <a:srgbClr val="CC990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Does not span all stages of development life cycle </a:t>
            </a:r>
          </a:p>
          <a:p>
            <a:pPr marL="290722" indent="-290722">
              <a:spcBef>
                <a:spcPct val="20000"/>
              </a:spcBef>
              <a:buClr>
                <a:srgbClr val="CC990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Does not support newer specialization techniques </a:t>
            </a:r>
            <a:r>
              <a:rPr lang="en-US" i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e.g. </a:t>
            </a: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AOP, CBD, MDE, etc</a:t>
            </a:r>
          </a:p>
          <a:p>
            <a:pPr marL="290722" indent="-290722">
              <a:spcBef>
                <a:spcPct val="20000"/>
              </a:spcBef>
              <a:buClr>
                <a:srgbClr val="CC990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 integrated to support testing and analysis</a:t>
            </a:r>
          </a:p>
          <a:p>
            <a:pPr marL="290722" indent="-290722">
              <a:spcBef>
                <a:spcPct val="20000"/>
              </a:spcBef>
              <a:buClr>
                <a:srgbClr val="CC990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Need for augmentation with new, existing approaches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44A6-8E21-4732-9021-A24B9C5169A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3A55E5-649A-4035-94CF-B8CD3C34C203}" type="slidenum">
              <a:rPr lang="en-US"/>
              <a:pPr/>
              <a:t>11</a:t>
            </a:fld>
            <a:endParaRPr lang="en-US"/>
          </a:p>
        </p:txBody>
      </p:sp>
      <p:sp>
        <p:nvSpPr>
          <p:cNvPr id="107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0262" cy="3479800"/>
          </a:xfrm>
          <a:ln/>
        </p:spPr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386" y="4408479"/>
            <a:ext cx="5132928" cy="417830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57200" y="6061075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7526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59750" y="6499543"/>
            <a:ext cx="984250" cy="338137"/>
          </a:xfrm>
        </p:spPr>
        <p:txBody>
          <a:bodyPr/>
          <a:lstStyle/>
          <a:p>
            <a:pPr>
              <a:defRPr/>
            </a:pPr>
            <a:fld id="{401BD727-DE58-49F5-B1CF-C96D7F901F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93A00-1ED3-457C-9329-F3873AFD15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4500" y="68263"/>
            <a:ext cx="2230438" cy="6329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188" y="68263"/>
            <a:ext cx="6538912" cy="6329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F7395-FAEA-4E8A-BE53-0AA69A87EC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8" y="68263"/>
            <a:ext cx="892175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85788" y="636588"/>
            <a:ext cx="3857625" cy="5761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636588"/>
            <a:ext cx="3857625" cy="5761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C1297-0F52-494C-A2FE-3B16CF66B7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8" y="68263"/>
            <a:ext cx="892175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85788" y="636588"/>
            <a:ext cx="3857625" cy="5761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95813" y="636588"/>
            <a:ext cx="3857625" cy="2803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95813" y="3592513"/>
            <a:ext cx="3857625" cy="2805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D2978-2E87-4415-9AAE-021543D86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8" y="68263"/>
            <a:ext cx="892175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788" y="636588"/>
            <a:ext cx="7867650" cy="2803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788" y="3592513"/>
            <a:ext cx="7867650" cy="2805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554E6-0A50-478B-A256-575537850A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8" y="68263"/>
            <a:ext cx="892175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85788" y="636588"/>
            <a:ext cx="7867650" cy="2803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88" y="3592513"/>
            <a:ext cx="7867650" cy="2805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588BD-48B8-4C14-A60B-D277D8D4F8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458075" y="6469063"/>
            <a:ext cx="984250" cy="3381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F3B241-F487-4654-88B7-CCF5FF33BB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28F6A46-5F0B-4D4C-99D4-6498393ACB7D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2F0D671-E907-4824-BA7D-C03E1E4C8919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8C7BD76-B997-4964-9B7A-D95853DE9B8F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D3FDA-D2FA-4AFD-8DD5-E8E4DD76FE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5BA8F00-8464-4004-8EE5-398D513E3C29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1CDE65F-3E3F-4CAF-A041-FA41A99C0342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555A7A4-7EAF-45BF-AD6C-E6C2B3DC11B7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ABE10B5-FE48-4368-8246-BF0957A582D2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131CE3A-393A-49D0-A5C7-A9963FAEBD35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2DFA2EA-2055-4842-A594-BBA95721AF76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1903B2F-28A6-4FD7-A9FB-1AE9B1DA558C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"/>
            <a:ext cx="22098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770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7AF10B8-581A-4B3D-9873-B7C519A99A11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4343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343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52400" y="3810000"/>
            <a:ext cx="88392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13600" y="64516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09B16A8-66BB-4E4B-AE89-3CF6A7C4CF50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066800"/>
            <a:ext cx="43434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C72AA94-67C3-4FB9-8E65-1EB6F96D7FCE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9B903-7E6A-481E-BF0D-7DCA226FCF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066800"/>
            <a:ext cx="43434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3A88736-05D2-4E93-AE8C-506D8AC59DF2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4343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52400" y="3810000"/>
            <a:ext cx="4343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066800"/>
            <a:ext cx="43434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9954F48-AE4B-4486-8CE6-503C7D5B89A8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4343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343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52400" y="3810000"/>
            <a:ext cx="4343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10000"/>
            <a:ext cx="4343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86DC150-D3A0-4F47-AA50-9E2303DA348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050" y="166688"/>
            <a:ext cx="77724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77724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7724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04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0F209B-4C16-42A1-9E39-666ADF03B8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788" y="636588"/>
            <a:ext cx="3857625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636588"/>
            <a:ext cx="3857625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E880B-2A05-4C99-9A5E-5247FA5474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D3402-4480-4185-B961-35CECB4090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F3FC8-D050-414F-99A8-685A132BE9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78CB0-349B-4A09-BDB9-C480C6091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0F153-946C-41BF-8319-AA5ED5629C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AC890-36F2-457A-A097-F665A10CF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3188" y="68263"/>
            <a:ext cx="8921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5788" y="636588"/>
            <a:ext cx="786765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723900" y="539750"/>
            <a:ext cx="781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  <a:defRPr/>
            </a:pPr>
            <a:endParaRPr lang="en-US" sz="1800" dirty="0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609600" y="641985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  <a:defRPr/>
            </a:pPr>
            <a:endParaRPr lang="en-US" sz="1800" dirty="0"/>
          </a:p>
        </p:txBody>
      </p:sp>
      <p:pic>
        <p:nvPicPr>
          <p:cNvPr id="2054" name="Picture 16" descr="doc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049713" y="6532563"/>
            <a:ext cx="10334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8075" y="6469063"/>
            <a:ext cx="984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401BD727-DE58-49F5-B1CF-C96D7F901F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3" r:id="rId2"/>
    <p:sldLayoutId id="2147483822" r:id="rId3"/>
    <p:sldLayoutId id="2147483821" r:id="rId4"/>
    <p:sldLayoutId id="2147483820" r:id="rId5"/>
    <p:sldLayoutId id="2147483819" r:id="rId6"/>
    <p:sldLayoutId id="2147483818" r:id="rId7"/>
    <p:sldLayoutId id="2147483817" r:id="rId8"/>
    <p:sldLayoutId id="2147483816" r:id="rId9"/>
    <p:sldLayoutId id="2147483815" r:id="rId10"/>
    <p:sldLayoutId id="2147483814" r:id="rId11"/>
    <p:sldLayoutId id="2147483813" r:id="rId12"/>
    <p:sldLayoutId id="2147483812" r:id="rId13"/>
    <p:sldLayoutId id="2147483811" r:id="rId14"/>
    <p:sldLayoutId id="2147483810" r:id="rId15"/>
    <p:sldLayoutId id="2147483824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66800"/>
            <a:ext cx="8839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0DCEA58F-4759-4C21-9E62-07703673A267}" type="slidenum">
              <a:rPr lang="en-US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Impact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Impact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Impact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Impact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Impact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Impact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Impact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Impact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re.vanderbilt.edu/~gokhale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8125"/>
            <a:ext cx="9144000" cy="1752600"/>
          </a:xfrm>
        </p:spPr>
        <p:txBody>
          <a:bodyPr/>
          <a:lstStyle/>
          <a:p>
            <a:pPr eaLnBrk="1" hangingPunct="1"/>
            <a:r>
              <a:rPr lang="en-US" sz="4000" b="0" dirty="0" smtClean="0">
                <a:latin typeface="Impact" pitchFamily="34" charset="0"/>
              </a:rPr>
              <a:t>Towards a Holistic Approach for Integrating Middleware with Software Product Lines Research</a:t>
            </a:r>
            <a:endParaRPr lang="en-US" sz="4000" b="0" dirty="0" smtClean="0"/>
          </a:p>
        </p:txBody>
      </p:sp>
      <p:pic>
        <p:nvPicPr>
          <p:cNvPr id="4099" name="Picture 1029" descr="do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2763" y="5986463"/>
            <a:ext cx="30384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035" descr="vsb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5063" y="4144963"/>
            <a:ext cx="1447800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037" descr="isi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4246563"/>
            <a:ext cx="17081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1049"/>
          <p:cNvSpPr>
            <a:spLocks noChangeArrowheads="1"/>
          </p:cNvSpPr>
          <p:nvPr/>
        </p:nvSpPr>
        <p:spPr bwMode="auto">
          <a:xfrm>
            <a:off x="2190750" y="4881245"/>
            <a:ext cx="47244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Institute for Software Integrated Systems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Dept of EECS, Vanderbilt University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Nashville, TN, USA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40080" y="1952625"/>
            <a:ext cx="7691120" cy="17543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  <a:ea typeface="宋体" pitchFamily="2" charset="-122"/>
              </a:rPr>
              <a:t>Aniruddha Gokhale, </a:t>
            </a:r>
            <a:r>
              <a:rPr lang="en-US" altLang="zh-CN" sz="2400" dirty="0" smtClean="0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Akshay Dabholkar and Sumant Tambe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zh-CN" sz="2400" dirty="0">
              <a:solidFill>
                <a:schemeClr val="accent6">
                  <a:lumMod val="75000"/>
                </a:schemeClr>
              </a:solidFill>
              <a:latin typeface="Impact" pitchFamily="34" charset="0"/>
              <a:ea typeface="宋体" pitchFamily="2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u="sng" dirty="0">
                <a:solidFill>
                  <a:schemeClr val="accent6">
                    <a:lumMod val="75000"/>
                  </a:schemeClr>
                </a:solidFill>
                <a:latin typeface="Impact" pitchFamily="34" charset="0"/>
                <a:ea typeface="宋体" pitchFamily="2" charset="-122"/>
              </a:rPr>
              <a:t>a.gokhale@vanderbilt.edu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336699"/>
                </a:solidFill>
                <a:latin typeface="Impact" pitchFamily="34" charset="0"/>
                <a:ea typeface="宋体" pitchFamily="2" charset="-122"/>
                <a:hlinkClick r:id="rId6"/>
              </a:rPr>
              <a:t>www.dre.vanderbilt.edu/~</a:t>
            </a:r>
            <a:r>
              <a:rPr lang="en-US" altLang="zh-CN" dirty="0" smtClean="0">
                <a:solidFill>
                  <a:srgbClr val="336699"/>
                </a:solidFill>
                <a:latin typeface="Impact" pitchFamily="34" charset="0"/>
                <a:ea typeface="宋体" pitchFamily="2" charset="-122"/>
                <a:hlinkClick r:id="rId6"/>
              </a:rPr>
              <a:t>gokhale</a:t>
            </a:r>
            <a:endParaRPr lang="en-US" altLang="zh-CN" dirty="0" smtClean="0">
              <a:solidFill>
                <a:srgbClr val="336699"/>
              </a:solidFill>
              <a:latin typeface="Impact" pitchFamily="34" charset="0"/>
              <a:ea typeface="宋体" pitchFamily="2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	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690688" y="3810318"/>
            <a:ext cx="5662612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CN" dirty="0" smtClean="0">
                <a:latin typeface="Impact" pitchFamily="34" charset="0"/>
                <a:ea typeface="宋体" pitchFamily="2" charset="-122"/>
              </a:rPr>
              <a:t>Presented at </a:t>
            </a:r>
            <a:r>
              <a:rPr lang="en-US" altLang="zh-CN" dirty="0" err="1" smtClean="0">
                <a:latin typeface="Impact" pitchFamily="34" charset="0"/>
                <a:ea typeface="宋体" pitchFamily="2" charset="-122"/>
              </a:rPr>
              <a:t>McGPLE</a:t>
            </a:r>
            <a:r>
              <a:rPr lang="en-US" altLang="zh-CN" dirty="0" smtClean="0">
                <a:latin typeface="Impact" pitchFamily="34" charset="0"/>
                <a:ea typeface="宋体" pitchFamily="2" charset="-122"/>
              </a:rPr>
              <a:t> Workshop (OOPSLA/GPCE 2008)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dirty="0" smtClean="0">
                <a:latin typeface="Impact" pitchFamily="34" charset="0"/>
                <a:ea typeface="宋体" pitchFamily="2" charset="-122"/>
              </a:rPr>
              <a:t>Nashville, TN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dirty="0" smtClean="0">
                <a:latin typeface="Impact" pitchFamily="34" charset="0"/>
                <a:ea typeface="宋体" pitchFamily="2" charset="-122"/>
              </a:rPr>
              <a:t>Oct 23, 2009</a:t>
            </a:r>
            <a:endParaRPr lang="en-US" altLang="zh-CN" dirty="0">
              <a:latin typeface="Impact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Impact" pitchFamily="34" charset="0"/>
              </a:rPr>
              <a:t>Enhancing Feature Algebra to Middleware</a:t>
            </a:r>
            <a:endParaRPr lang="en-US" sz="3600" dirty="0">
              <a:latin typeface="Impact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"/>
          </p:nvPr>
        </p:nvSpPr>
        <p:spPr>
          <a:xfrm>
            <a:off x="4883468" y="677229"/>
            <a:ext cx="3857625" cy="1497012"/>
          </a:xfrm>
        </p:spPr>
        <p:txBody>
          <a:bodyPr/>
          <a:lstStyle/>
          <a:p>
            <a:r>
              <a:rPr lang="en-US" dirty="0" smtClean="0"/>
              <a:t>Approach based on </a:t>
            </a:r>
            <a:r>
              <a:rPr lang="en-US" dirty="0" err="1" smtClean="0"/>
              <a:t>Batory’s</a:t>
            </a:r>
            <a:r>
              <a:rPr lang="en-US" dirty="0" smtClean="0"/>
              <a:t> work on </a:t>
            </a:r>
            <a:r>
              <a:rPr lang="en-US" dirty="0" err="1" smtClean="0"/>
              <a:t>GenVoca</a:t>
            </a:r>
            <a:r>
              <a:rPr lang="en-US" dirty="0" smtClean="0"/>
              <a:t> and AHEAD</a:t>
            </a:r>
          </a:p>
          <a:p>
            <a:r>
              <a:rPr lang="en-US" dirty="0" err="1" smtClean="0"/>
              <a:t>Apel</a:t>
            </a:r>
            <a:r>
              <a:rPr lang="en-US" dirty="0" smtClean="0"/>
              <a:t> et. al.’s Feature Algebra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97413" y="3674429"/>
            <a:ext cx="3857625" cy="511491"/>
          </a:xfrm>
        </p:spPr>
        <p:txBody>
          <a:bodyPr/>
          <a:lstStyle/>
          <a:p>
            <a:r>
              <a:rPr lang="en-US" dirty="0" smtClean="0"/>
              <a:t>Original Origami Matrix</a:t>
            </a: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1785" y="2130108"/>
            <a:ext cx="4978750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7359" y="4147375"/>
            <a:ext cx="4855529" cy="155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ontent Placeholder 10"/>
          <p:cNvSpPr txBox="1">
            <a:spLocks/>
          </p:cNvSpPr>
          <p:nvPr/>
        </p:nvSpPr>
        <p:spPr bwMode="auto">
          <a:xfrm>
            <a:off x="4697413" y="5716589"/>
            <a:ext cx="3857625" cy="45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Folding of 3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4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column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72573"/>
            <a:ext cx="4307508" cy="278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683760" y="5659457"/>
            <a:ext cx="4236720" cy="10156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Need to enhance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the algebra in the design, deployment and runtime dimensions of SPL lifecycle</a:t>
            </a:r>
            <a:endParaRPr lang="en-US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4633" y="637540"/>
            <a:ext cx="3859847" cy="353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EE285-981F-43F5-A85F-D4CD4425C2D8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07008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76200"/>
            <a:ext cx="9144000" cy="554038"/>
          </a:xfrm>
        </p:spPr>
        <p:txBody>
          <a:bodyPr/>
          <a:lstStyle/>
          <a:p>
            <a:r>
              <a:rPr lang="en-US" dirty="0" smtClean="0"/>
              <a:t>Staged Approach to Middleware Specialization</a:t>
            </a:r>
            <a:endParaRPr lang="en-US" dirty="0"/>
          </a:p>
        </p:txBody>
      </p:sp>
      <p:pic>
        <p:nvPicPr>
          <p:cNvPr id="1070083" name="Picture 3" descr="cia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688138" y="666750"/>
            <a:ext cx="2368550" cy="3163888"/>
          </a:xfrm>
          <a:noFill/>
          <a:ln/>
        </p:spPr>
      </p:pic>
      <p:graphicFrame>
        <p:nvGraphicFramePr>
          <p:cNvPr id="107008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47650" y="776288"/>
          <a:ext cx="2216150" cy="3228975"/>
        </p:xfrm>
        <a:graphic>
          <a:graphicData uri="http://schemas.openxmlformats.org/presentationml/2006/ole">
            <p:oleObj spid="_x0000_s1026" name="Visio" r:id="rId5" imgW="5434200" imgH="7915911" progId="Visio.Drawing.11">
              <p:embed/>
            </p:oleObj>
          </a:graphicData>
        </a:graphic>
      </p:graphicFrame>
      <p:graphicFrame>
        <p:nvGraphicFramePr>
          <p:cNvPr id="1070085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5049838" y="4406900"/>
          <a:ext cx="3167062" cy="2222500"/>
        </p:xfrm>
        <a:graphic>
          <a:graphicData uri="http://schemas.openxmlformats.org/presentationml/2006/ole">
            <p:oleObj spid="_x0000_s1027" name="Visio" r:id="rId6" imgW="9717837" imgH="7532854" progId="Visio.Drawing.11">
              <p:embed/>
            </p:oleObj>
          </a:graphicData>
        </a:graphic>
      </p:graphicFrame>
      <p:sp>
        <p:nvSpPr>
          <p:cNvPr id="1070086" name="Rectangle 6"/>
          <p:cNvSpPr>
            <a:spLocks noChangeArrowheads="1"/>
          </p:cNvSpPr>
          <p:nvPr/>
        </p:nvSpPr>
        <p:spPr bwMode="auto">
          <a:xfrm>
            <a:off x="2335213" y="896938"/>
            <a:ext cx="3840162" cy="4751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0087" name="Rectangle 7"/>
          <p:cNvSpPr>
            <a:spLocks noChangeArrowheads="1"/>
          </p:cNvSpPr>
          <p:nvPr/>
        </p:nvSpPr>
        <p:spPr bwMode="auto">
          <a:xfrm>
            <a:off x="3589338" y="6553200"/>
            <a:ext cx="24558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171450" indent="-171450" algn="l">
              <a:spcBef>
                <a:spcPct val="20000"/>
              </a:spcBef>
              <a:buClr>
                <a:schemeClr val="tx1"/>
              </a:buClr>
            </a:pPr>
            <a:r>
              <a:rPr lang="en-US" sz="1200" b="1">
                <a:solidFill>
                  <a:srgbClr val="336699"/>
                </a:solidFill>
              </a:rPr>
              <a:t>www.dre.vanderbilt.edu</a:t>
            </a:r>
          </a:p>
        </p:txBody>
      </p:sp>
      <p:sp>
        <p:nvSpPr>
          <p:cNvPr id="1070088" name="Rectangle 8"/>
          <p:cNvSpPr>
            <a:spLocks noChangeArrowheads="1"/>
          </p:cNvSpPr>
          <p:nvPr/>
        </p:nvSpPr>
        <p:spPr bwMode="auto">
          <a:xfrm>
            <a:off x="2676525" y="1495425"/>
            <a:ext cx="41529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115888" indent="-115888" algn="l">
              <a:spcBef>
                <a:spcPct val="20000"/>
              </a:spcBef>
              <a:buClr>
                <a:srgbClr val="336699"/>
              </a:buClr>
              <a:buFontTx/>
              <a:buChar char="•"/>
            </a:pPr>
            <a:r>
              <a:rPr lang="en-US" sz="1600" b="1" dirty="0">
                <a:solidFill>
                  <a:srgbClr val="336699"/>
                </a:solidFill>
              </a:rPr>
              <a:t>Model driven engineering (MDE) provides </a:t>
            </a:r>
            <a:r>
              <a:rPr lang="en-US" sz="1600" b="1" dirty="0" smtClean="0">
                <a:solidFill>
                  <a:srgbClr val="336699"/>
                </a:solidFill>
              </a:rPr>
              <a:t>intuitive </a:t>
            </a:r>
            <a:r>
              <a:rPr lang="en-US" sz="1600" b="1" dirty="0">
                <a:solidFill>
                  <a:srgbClr val="336699"/>
                </a:solidFill>
              </a:rPr>
              <a:t>variability management in the problem space</a:t>
            </a:r>
          </a:p>
        </p:txBody>
      </p:sp>
      <p:sp>
        <p:nvSpPr>
          <p:cNvPr id="1070089" name="Rectangle 9"/>
          <p:cNvSpPr>
            <a:spLocks noChangeArrowheads="1"/>
          </p:cNvSpPr>
          <p:nvPr/>
        </p:nvSpPr>
        <p:spPr bwMode="auto">
          <a:xfrm>
            <a:off x="2676525" y="3733800"/>
            <a:ext cx="40941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115888" indent="-115888" algn="l">
              <a:spcBef>
                <a:spcPct val="20000"/>
              </a:spcBef>
              <a:buClr>
                <a:srgbClr val="336699"/>
              </a:buClr>
              <a:buFontTx/>
              <a:buChar char="•"/>
            </a:pPr>
            <a:r>
              <a:rPr lang="en-US" sz="1600" b="1">
                <a:solidFill>
                  <a:srgbClr val="336699"/>
                </a:solidFill>
              </a:rPr>
              <a:t>QoS-enabling component middleware provides hosting environment and runtime adaptation features</a:t>
            </a:r>
          </a:p>
        </p:txBody>
      </p:sp>
      <p:sp>
        <p:nvSpPr>
          <p:cNvPr id="1070090" name="Rectangle 10"/>
          <p:cNvSpPr>
            <a:spLocks noChangeArrowheads="1"/>
          </p:cNvSpPr>
          <p:nvPr/>
        </p:nvSpPr>
        <p:spPr bwMode="auto">
          <a:xfrm>
            <a:off x="2676525" y="2971800"/>
            <a:ext cx="40941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115888" indent="-115888" algn="l">
              <a:spcBef>
                <a:spcPct val="20000"/>
              </a:spcBef>
              <a:buClr>
                <a:srgbClr val="336699"/>
              </a:buClr>
              <a:buFontTx/>
              <a:buChar char="•"/>
            </a:pPr>
            <a:r>
              <a:rPr lang="en-US" sz="1600" b="1" dirty="0">
                <a:solidFill>
                  <a:srgbClr val="336699"/>
                </a:solidFill>
              </a:rPr>
              <a:t>Deployment and configuration tools transparently map problem </a:t>
            </a:r>
            <a:r>
              <a:rPr lang="en-US" sz="1600" b="1" dirty="0" smtClean="0">
                <a:solidFill>
                  <a:srgbClr val="336699"/>
                </a:solidFill>
              </a:rPr>
              <a:t>space </a:t>
            </a:r>
            <a:r>
              <a:rPr lang="en-US" sz="1600" b="1" dirty="0">
                <a:solidFill>
                  <a:srgbClr val="336699"/>
                </a:solidFill>
              </a:rPr>
              <a:t>needs to solution space artifacts</a:t>
            </a:r>
          </a:p>
        </p:txBody>
      </p:sp>
      <p:graphicFrame>
        <p:nvGraphicFramePr>
          <p:cNvPr id="1070091" name="Object 11"/>
          <p:cNvGraphicFramePr>
            <a:graphicFrameLocks noChangeAspect="1"/>
          </p:cNvGraphicFramePr>
          <p:nvPr>
            <p:ph sz="quarter" idx="4"/>
          </p:nvPr>
        </p:nvGraphicFramePr>
        <p:xfrm>
          <a:off x="703263" y="4406900"/>
          <a:ext cx="3660775" cy="2160588"/>
        </p:xfrm>
        <a:graphic>
          <a:graphicData uri="http://schemas.openxmlformats.org/presentationml/2006/ole">
            <p:oleObj spid="_x0000_s1028" name="Visio" r:id="rId7" imgW="6616700" imgH="4483100" progId="Visio.Drawing.11">
              <p:embed/>
            </p:oleObj>
          </a:graphicData>
        </a:graphic>
      </p:graphicFrame>
      <p:sp>
        <p:nvSpPr>
          <p:cNvPr id="1070092" name="Rectangle 12"/>
          <p:cNvSpPr>
            <a:spLocks noChangeArrowheads="1"/>
          </p:cNvSpPr>
          <p:nvPr/>
        </p:nvSpPr>
        <p:spPr bwMode="auto">
          <a:xfrm>
            <a:off x="2676525" y="2222500"/>
            <a:ext cx="40941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115888" indent="-115888" algn="l">
              <a:spcBef>
                <a:spcPct val="20000"/>
              </a:spcBef>
              <a:buClr>
                <a:srgbClr val="336699"/>
              </a:buClr>
              <a:buFontTx/>
              <a:buChar char="•"/>
            </a:pPr>
            <a:r>
              <a:rPr lang="en-US" sz="1600" b="1">
                <a:solidFill>
                  <a:srgbClr val="336699"/>
                </a:solidFill>
              </a:rPr>
              <a:t>Resource allocation and control framework decouples problem space from solution space </a:t>
            </a:r>
          </a:p>
        </p:txBody>
      </p:sp>
      <p:sp>
        <p:nvSpPr>
          <p:cNvPr id="1070093" name="AutoShape 13"/>
          <p:cNvSpPr>
            <a:spLocks noChangeArrowheads="1"/>
          </p:cNvSpPr>
          <p:nvPr/>
        </p:nvSpPr>
        <p:spPr bwMode="auto">
          <a:xfrm rot="5400000">
            <a:off x="338932" y="3891756"/>
            <a:ext cx="660400" cy="649287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99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0094" name="AutoShape 14"/>
          <p:cNvSpPr>
            <a:spLocks noChangeArrowheads="1"/>
          </p:cNvSpPr>
          <p:nvPr/>
        </p:nvSpPr>
        <p:spPr bwMode="auto">
          <a:xfrm>
            <a:off x="8355013" y="4038600"/>
            <a:ext cx="660400" cy="649288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99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0095" name="AutoShape 15"/>
          <p:cNvSpPr>
            <a:spLocks noChangeArrowheads="1"/>
          </p:cNvSpPr>
          <p:nvPr/>
        </p:nvSpPr>
        <p:spPr bwMode="auto">
          <a:xfrm>
            <a:off x="4279900" y="5146675"/>
            <a:ext cx="752475" cy="395288"/>
          </a:xfrm>
          <a:prstGeom prst="rightArrow">
            <a:avLst>
              <a:gd name="adj1" fmla="val 50000"/>
              <a:gd name="adj2" fmla="val 47590"/>
            </a:avLst>
          </a:prstGeom>
          <a:solidFill>
            <a:srgbClr val="99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0096" name="Text Box 16"/>
          <p:cNvSpPr txBox="1">
            <a:spLocks noChangeArrowheads="1"/>
          </p:cNvSpPr>
          <p:nvPr/>
        </p:nvSpPr>
        <p:spPr bwMode="auto">
          <a:xfrm>
            <a:off x="2362200" y="700088"/>
            <a:ext cx="4876800" cy="65405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73038" indent="-173038" eaLnBrk="0" hangingPunct="0"/>
            <a:r>
              <a:rPr lang="en-US" sz="1800" b="1" dirty="0"/>
              <a:t>Multiple levels of abstraction required for </a:t>
            </a:r>
            <a:r>
              <a:rPr lang="en-US" sz="1800" b="1" dirty="0" smtClean="0"/>
              <a:t>middleware specializations</a:t>
            </a:r>
            <a:endParaRPr lang="en-US" sz="1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0093" grpId="0" animBg="1"/>
      <p:bldP spid="1070094" grpId="0" animBg="1"/>
      <p:bldP spid="10700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1" name="Picture 17" descr="CMS3d_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508443"/>
            <a:ext cx="2590800" cy="2052637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r>
              <a:rPr lang="en-US" dirty="0" smtClean="0"/>
              <a:t>Next Generation of Applications &amp; Product Lines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3449320"/>
            <a:ext cx="5486400" cy="2971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1800" dirty="0"/>
              <a:t>Numerous functional and QoS commonalities across applications within a domain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sz="1600" dirty="0"/>
              <a:t>e.g., telecom applications need high reliability, high throughput, high volume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sz="1600" dirty="0"/>
              <a:t>e.g., enterprise </a:t>
            </a:r>
            <a:r>
              <a:rPr lang="en-US" sz="1600" dirty="0" err="1"/>
              <a:t>applns</a:t>
            </a:r>
            <a:r>
              <a:rPr lang="en-US" sz="1600" dirty="0"/>
              <a:t> need reliability, security and transactional guarantees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sz="1600" dirty="0"/>
              <a:t>e.g., sensor network applications must focus on energy conservation and improving data dissemination capabilities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sz="1600" dirty="0"/>
              <a:t>e.g., scientific applications need strict QoS guarantees, large storage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657600" y="609600"/>
            <a:ext cx="5334000" cy="80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Growth 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of </a:t>
            </a:r>
            <a:r>
              <a:rPr lang="en-US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sophisticated 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and complex network-centric </a:t>
            </a:r>
            <a:r>
              <a:rPr lang="en-US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applications &amp; product lines 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across all domains</a:t>
            </a:r>
          </a:p>
        </p:txBody>
      </p:sp>
      <p:pic>
        <p:nvPicPr>
          <p:cNvPr id="21514" name="Picture 10" descr="sensor_scenarios_6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376680"/>
            <a:ext cx="3124200" cy="2160588"/>
          </a:xfrm>
          <a:prstGeom prst="rect">
            <a:avLst/>
          </a:prstGeom>
          <a:noFill/>
        </p:spPr>
      </p:pic>
      <p:pic>
        <p:nvPicPr>
          <p:cNvPr id="21517" name="Picture 13" descr="mcommerc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52400" y="941388"/>
            <a:ext cx="3200400" cy="2411412"/>
          </a:xfrm>
          <a:noFill/>
          <a:ln/>
        </p:spPr>
      </p:pic>
      <p:pic>
        <p:nvPicPr>
          <p:cNvPr id="21520" name="Picture 16" descr="power-transmissi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791200" y="3524250"/>
            <a:ext cx="3225800" cy="2419350"/>
          </a:xfrm>
        </p:spPr>
      </p:pic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381000" y="6338570"/>
            <a:ext cx="8133080" cy="40011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Middleware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provides the </a:t>
            </a:r>
            <a:r>
              <a:rPr lang="en-US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reusable functional/non functional capabilities </a:t>
            </a:r>
            <a:endParaRPr lang="en-US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  <p:bldP spid="215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-38100"/>
            <a:ext cx="8458200" cy="914400"/>
          </a:xfrm>
        </p:spPr>
        <p:txBody>
          <a:bodyPr/>
          <a:lstStyle/>
          <a:p>
            <a:r>
              <a:rPr lang="en-US" dirty="0"/>
              <a:t>Middleware Structure &amp; </a:t>
            </a:r>
            <a:r>
              <a:rPr lang="en-US" dirty="0" smtClean="0"/>
              <a:t>Capabilities</a:t>
            </a:r>
            <a:endParaRPr lang="en-US" dirty="0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4672013" y="685800"/>
            <a:ext cx="3695700" cy="9694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11125" indent="-111125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Software product-lines need to be supported on different hardware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672013" y="3581400"/>
            <a:ext cx="4471987" cy="330859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73038" indent="-173038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Standards-based COTS middleware </a:t>
            </a:r>
            <a:r>
              <a:rPr lang="en-US" sz="2000" b="1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helps to:</a:t>
            </a:r>
            <a:endParaRPr lang="en-US" b="1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marL="457200" lvl="2" indent="-173038">
              <a:lnSpc>
                <a:spcPct val="95000"/>
              </a:lnSpc>
              <a:spcBef>
                <a:spcPct val="0"/>
              </a:spcBef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Control end-to-end resources &amp; QoS</a:t>
            </a:r>
          </a:p>
          <a:p>
            <a:pPr marL="457200" lvl="2" indent="-173038">
              <a:lnSpc>
                <a:spcPct val="95000"/>
              </a:lnSpc>
              <a:spcBef>
                <a:spcPct val="0"/>
              </a:spcBef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Leverage hardware &amp; software technology advances</a:t>
            </a:r>
          </a:p>
          <a:p>
            <a:pPr marL="457200" lvl="2" indent="-173038">
              <a:lnSpc>
                <a:spcPct val="95000"/>
              </a:lnSpc>
              <a:spcBef>
                <a:spcPct val="0"/>
              </a:spcBef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Evolve to new environments &amp; requirements</a:t>
            </a:r>
          </a:p>
          <a:p>
            <a:pPr marL="457200" lvl="2" indent="-173038">
              <a:lnSpc>
                <a:spcPct val="95000"/>
              </a:lnSpc>
              <a:spcBef>
                <a:spcPct val="0"/>
              </a:spcBef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Provide a wide array of reusable, off-the-shelf developer-oriented services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916488" y="1617663"/>
            <a:ext cx="3957637" cy="9694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33363" indent="-233363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Problem - direct deployment is tedious, error-prone, &amp; costly over lifecycles</a:t>
            </a:r>
          </a:p>
        </p:txBody>
      </p:sp>
      <p:pic>
        <p:nvPicPr>
          <p:cNvPr id="49158" name="Picture 6" descr="mw-layers1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685800"/>
            <a:ext cx="4389438" cy="5751513"/>
          </a:xfrm>
          <a:prstGeom prst="rect">
            <a:avLst/>
          </a:prstGeom>
          <a:noFill/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0638" y="1239838"/>
            <a:ext cx="7934325" cy="4719638"/>
            <a:chOff x="13" y="963"/>
            <a:chExt cx="4998" cy="2973"/>
          </a:xfrm>
        </p:grpSpPr>
        <p:sp>
          <p:nvSpPr>
            <p:cNvPr id="49160" name="Rectangle 8"/>
            <p:cNvSpPr>
              <a:spLocks noChangeArrowheads="1"/>
            </p:cNvSpPr>
            <p:nvPr/>
          </p:nvSpPr>
          <p:spPr bwMode="auto">
            <a:xfrm>
              <a:off x="4504" y="963"/>
              <a:ext cx="50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rPr>
                <a:t>&amp; OS</a:t>
              </a:r>
            </a:p>
          </p:txBody>
        </p:sp>
        <p:pic>
          <p:nvPicPr>
            <p:cNvPr id="49161" name="Picture 9" descr="mw-layers2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" y="3327"/>
              <a:ext cx="2765" cy="609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-33338" y="1589088"/>
            <a:ext cx="4462463" cy="3516312"/>
            <a:chOff x="0" y="1166"/>
            <a:chExt cx="2811" cy="2215"/>
          </a:xfrm>
        </p:grpSpPr>
        <p:grpSp>
          <p:nvGrpSpPr>
            <p:cNvPr id="4" name="Group 11"/>
            <p:cNvGrpSpPr>
              <a:grpSpLocks noChangeAspect="1"/>
            </p:cNvGrpSpPr>
            <p:nvPr/>
          </p:nvGrpSpPr>
          <p:grpSpPr bwMode="auto">
            <a:xfrm>
              <a:off x="0" y="1166"/>
              <a:ext cx="2811" cy="654"/>
              <a:chOff x="1544" y="1525"/>
              <a:chExt cx="1960" cy="443"/>
            </a:xfrm>
          </p:grpSpPr>
          <p:pic>
            <p:nvPicPr>
              <p:cNvPr id="49164" name="Picture 12" descr="mw-layers6"/>
              <p:cNvPicPr preferRelativeResize="0"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44" y="1525"/>
                <a:ext cx="1960" cy="369"/>
              </a:xfrm>
              <a:prstGeom prst="rect">
                <a:avLst/>
              </a:prstGeom>
              <a:noFill/>
            </p:spPr>
          </p:pic>
          <p:sp>
            <p:nvSpPr>
              <p:cNvPr id="49165" name="Line 13"/>
              <p:cNvSpPr>
                <a:spLocks noChangeAspect="1" noChangeShapeType="1"/>
              </p:cNvSpPr>
              <p:nvPr/>
            </p:nvSpPr>
            <p:spPr bwMode="auto">
              <a:xfrm flipV="1">
                <a:off x="3270" y="1800"/>
                <a:ext cx="0" cy="1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rot="10800000"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pic>
          <p:nvPicPr>
            <p:cNvPr id="49166" name="Picture 14" descr="mw-layers5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" y="1715"/>
              <a:ext cx="2765" cy="565"/>
            </a:xfrm>
            <a:prstGeom prst="rect">
              <a:avLst/>
            </a:prstGeom>
            <a:noFill/>
          </p:spPr>
        </p:pic>
        <p:pic>
          <p:nvPicPr>
            <p:cNvPr id="49167" name="Picture 15" descr="mw-layers4"/>
            <p:cNvPicPr preferRelativeResize="0"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" y="2280"/>
              <a:ext cx="2765" cy="546"/>
            </a:xfrm>
            <a:prstGeom prst="rect">
              <a:avLst/>
            </a:prstGeom>
            <a:noFill/>
          </p:spPr>
        </p:pic>
        <p:pic>
          <p:nvPicPr>
            <p:cNvPr id="49168" name="Picture 16" descr="mw-layers3"/>
            <p:cNvPicPr preferRelativeResize="0"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" y="2835"/>
              <a:ext cx="2765" cy="546"/>
            </a:xfrm>
            <a:prstGeom prst="rect">
              <a:avLst/>
            </a:prstGeom>
            <a:noFill/>
          </p:spPr>
        </p:pic>
      </p:grp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4672013" y="2590800"/>
            <a:ext cx="4371975" cy="9694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73038" indent="-173038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There are layers of middleware, just like there are layers of networking protocols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7" grpId="0"/>
      <p:bldP spid="491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dirty="0"/>
              <a:t>Technology Gaps in Middleware for </a:t>
            </a:r>
            <a:r>
              <a:rPr lang="en-US" dirty="0" smtClean="0"/>
              <a:t>SPLs</a:t>
            </a:r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762000"/>
            <a:ext cx="4953000" cy="5334000"/>
          </a:xfrm>
        </p:spPr>
        <p:txBody>
          <a:bodyPr/>
          <a:lstStyle/>
          <a:p>
            <a:r>
              <a:rPr lang="en-US" sz="1800" dirty="0" smtClean="0"/>
              <a:t>SPLs </a:t>
            </a:r>
            <a:r>
              <a:rPr lang="en-US" sz="1800" dirty="0"/>
              <a:t>have very </a:t>
            </a:r>
            <a:r>
              <a:rPr lang="en-US" sz="1800" b="1" i="1" dirty="0"/>
              <a:t>“focused but crosscutting”</a:t>
            </a:r>
            <a:r>
              <a:rPr lang="en-US" sz="1800" dirty="0"/>
              <a:t> requirements of </a:t>
            </a:r>
            <a:r>
              <a:rPr lang="en-US" sz="1800" dirty="0" smtClean="0"/>
              <a:t>the underlying </a:t>
            </a:r>
            <a:r>
              <a:rPr lang="en-US" sz="1800" dirty="0"/>
              <a:t>middleware infrastructure</a:t>
            </a:r>
          </a:p>
          <a:p>
            <a:pPr lvl="1"/>
            <a:r>
              <a:rPr lang="en-US" sz="1600" dirty="0"/>
              <a:t>Optimized for the platform</a:t>
            </a:r>
          </a:p>
          <a:p>
            <a:pPr lvl="1"/>
            <a:r>
              <a:rPr lang="en-US" sz="1600" dirty="0"/>
              <a:t>Lean footprint</a:t>
            </a:r>
          </a:p>
          <a:p>
            <a:pPr lvl="1"/>
            <a:r>
              <a:rPr lang="en-US" sz="1600" dirty="0"/>
              <a:t>Efficient configuration &amp; deployment</a:t>
            </a:r>
          </a:p>
          <a:p>
            <a:pPr lvl="1"/>
            <a:r>
              <a:rPr lang="en-US" sz="1600" dirty="0"/>
              <a:t>Support run-time adaptations &amp; reconfigurations</a:t>
            </a:r>
          </a:p>
          <a:p>
            <a:r>
              <a:rPr lang="en-US" sz="1800" dirty="0"/>
              <a:t>Standards middleware development &amp; optimizations philosophy catered to maintaining </a:t>
            </a:r>
            <a:r>
              <a:rPr lang="en-US" sz="1800" b="1" i="1" dirty="0"/>
              <a:t>“generality, wide applicability, portability &amp; reusability”</a:t>
            </a:r>
          </a:p>
          <a:p>
            <a:pPr lvl="1"/>
            <a:r>
              <a:rPr lang="en-US" sz="1600" i="1" dirty="0"/>
              <a:t>OS, compiler and hardware independent</a:t>
            </a:r>
          </a:p>
          <a:p>
            <a:pPr lvl="1"/>
            <a:r>
              <a:rPr lang="en-US" sz="1600" i="1" dirty="0"/>
              <a:t>e.g., CORBA, J2EE. .NET</a:t>
            </a:r>
            <a:r>
              <a:rPr lang="en-US" sz="1600" b="1" i="1" dirty="0"/>
              <a:t>   </a:t>
            </a:r>
          </a:p>
          <a:p>
            <a:r>
              <a:rPr lang="en-US" sz="1800" dirty="0"/>
              <a:t>These technology gaps are hindering PLA progress =&gt; adverse economic and societal consequences</a:t>
            </a:r>
          </a:p>
        </p:txBody>
      </p:sp>
      <p:pic>
        <p:nvPicPr>
          <p:cNvPr id="22534" name="Picture 6" descr="forces-vert-view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762000"/>
            <a:ext cx="3306763" cy="5334000"/>
          </a:xfrm>
          <a:noFill/>
          <a:ln/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52400" y="2971800"/>
            <a:ext cx="3657600" cy="320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228600" y="2971800"/>
            <a:ext cx="36576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209040" y="6075680"/>
            <a:ext cx="6421120" cy="70788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Need for a new research agenda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that</a:t>
            </a:r>
            <a:r>
              <a:rPr lang="en-US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subsumes middleware within software product line research</a:t>
            </a:r>
            <a:endParaRPr lang="en-US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1" animBg="1"/>
      <p:bldP spid="22537" grpId="1" animBg="1"/>
      <p:bldP spid="225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5880"/>
            <a:ext cx="7772400" cy="533400"/>
          </a:xfrm>
        </p:spPr>
        <p:txBody>
          <a:bodyPr/>
          <a:lstStyle/>
          <a:p>
            <a:r>
              <a:rPr lang="en-US" dirty="0" smtClean="0"/>
              <a:t>Bridging </a:t>
            </a:r>
            <a:r>
              <a:rPr lang="en-US" dirty="0"/>
              <a:t>the Technology Gap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553720"/>
            <a:ext cx="4495800" cy="6172200"/>
          </a:xfrm>
        </p:spPr>
        <p:txBody>
          <a:bodyPr/>
          <a:lstStyle/>
          <a:p>
            <a:r>
              <a:rPr lang="en-US" sz="1800" dirty="0"/>
              <a:t>Product-lines and product variants will need to be deployed on different OS-hardware-network combinations</a:t>
            </a:r>
          </a:p>
          <a:p>
            <a:r>
              <a:rPr lang="en-US" sz="1800" dirty="0"/>
              <a:t>Standards middleware will need to be used to eliminate numerous accidental complexities dealing with the variability in OS, hardware &amp; networks</a:t>
            </a:r>
          </a:p>
          <a:p>
            <a:r>
              <a:rPr lang="en-US" sz="1800" dirty="0"/>
              <a:t>Highly optimized paths through layers of standard middleware are desired</a:t>
            </a:r>
          </a:p>
          <a:p>
            <a:r>
              <a:rPr lang="en-US" sz="1800" b="1" dirty="0" smtClean="0"/>
              <a:t>Approaches to Specialization</a:t>
            </a:r>
            <a:endParaRPr lang="en-US" sz="1800" b="1" dirty="0"/>
          </a:p>
          <a:p>
            <a:pPr lvl="1">
              <a:buFontTx/>
              <a:buNone/>
            </a:pPr>
            <a:r>
              <a:rPr lang="en-US" sz="1600" b="1" dirty="0"/>
              <a:t>(1) Design-time</a:t>
            </a:r>
          </a:p>
          <a:p>
            <a:pPr lvl="1"/>
            <a:r>
              <a:rPr lang="en-US" sz="1600" dirty="0"/>
              <a:t>Specialize for the commonalities displayed by product-lines</a:t>
            </a:r>
          </a:p>
          <a:p>
            <a:pPr lvl="1"/>
            <a:r>
              <a:rPr lang="en-US" sz="1600" dirty="0"/>
              <a:t>Configure to address the variabilities displayed by product variants</a:t>
            </a:r>
          </a:p>
          <a:p>
            <a:pPr lvl="1">
              <a:buFontTx/>
              <a:buNone/>
            </a:pPr>
            <a:r>
              <a:rPr lang="en-US" sz="1600" b="1" dirty="0"/>
              <a:t>(2) </a:t>
            </a:r>
            <a:r>
              <a:rPr lang="en-US" sz="1600" b="1" dirty="0" smtClean="0"/>
              <a:t>Deployment &amp; Run-time</a:t>
            </a:r>
            <a:endParaRPr lang="en-US" sz="1600" b="1" dirty="0"/>
          </a:p>
          <a:p>
            <a:pPr lvl="1"/>
            <a:r>
              <a:rPr lang="en-US" sz="1600" dirty="0"/>
              <a:t>Optimize for the product component reassembly &amp; redeployment variability incurred due to dynamic adaptations</a:t>
            </a:r>
          </a:p>
          <a:p>
            <a:pPr lvl="1"/>
            <a:r>
              <a:rPr lang="en-US" sz="1600" dirty="0"/>
              <a:t>Support layer-wise middleware replacement &amp; update capability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338" y="1546225"/>
            <a:ext cx="4462462" cy="3516313"/>
            <a:chOff x="0" y="1166"/>
            <a:chExt cx="2811" cy="2215"/>
          </a:xfrm>
        </p:grpSpPr>
        <p:grpSp>
          <p:nvGrpSpPr>
            <p:cNvPr id="3" name="Group 8"/>
            <p:cNvGrpSpPr>
              <a:grpSpLocks noChangeAspect="1"/>
            </p:cNvGrpSpPr>
            <p:nvPr/>
          </p:nvGrpSpPr>
          <p:grpSpPr bwMode="auto">
            <a:xfrm>
              <a:off x="0" y="1166"/>
              <a:ext cx="2811" cy="654"/>
              <a:chOff x="1544" y="1525"/>
              <a:chExt cx="1960" cy="443"/>
            </a:xfrm>
          </p:grpSpPr>
          <p:pic>
            <p:nvPicPr>
              <p:cNvPr id="51209" name="Picture 9" descr="mw-layers6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544" y="1525"/>
                <a:ext cx="1960" cy="369"/>
              </a:xfrm>
              <a:prstGeom prst="rect">
                <a:avLst/>
              </a:prstGeom>
              <a:noFill/>
            </p:spPr>
          </p:pic>
          <p:sp>
            <p:nvSpPr>
              <p:cNvPr id="51210" name="Line 10"/>
              <p:cNvSpPr>
                <a:spLocks noChangeAspect="1" noChangeShapeType="1"/>
              </p:cNvSpPr>
              <p:nvPr/>
            </p:nvSpPr>
            <p:spPr bwMode="auto">
              <a:xfrm flipV="1">
                <a:off x="3270" y="1800"/>
                <a:ext cx="0" cy="1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rot="10800000"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pic>
          <p:nvPicPr>
            <p:cNvPr id="51211" name="Picture 11" descr="mw-layers5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" y="1715"/>
              <a:ext cx="2765" cy="565"/>
            </a:xfrm>
            <a:prstGeom prst="rect">
              <a:avLst/>
            </a:prstGeom>
            <a:noFill/>
          </p:spPr>
        </p:pic>
        <p:pic>
          <p:nvPicPr>
            <p:cNvPr id="51212" name="Picture 12" descr="mw-layers4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" y="2280"/>
              <a:ext cx="2765" cy="546"/>
            </a:xfrm>
            <a:prstGeom prst="rect">
              <a:avLst/>
            </a:prstGeom>
            <a:noFill/>
          </p:spPr>
        </p:pic>
        <p:pic>
          <p:nvPicPr>
            <p:cNvPr id="51213" name="Picture 13" descr="mw-layers3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" y="2835"/>
              <a:ext cx="2765" cy="546"/>
            </a:xfrm>
            <a:prstGeom prst="rect">
              <a:avLst/>
            </a:prstGeom>
            <a:noFill/>
          </p:spPr>
        </p:pic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76200" y="5181600"/>
            <a:ext cx="4267200" cy="685800"/>
            <a:chOff x="48" y="3264"/>
            <a:chExt cx="2688" cy="432"/>
          </a:xfrm>
        </p:grpSpPr>
        <p:sp>
          <p:nvSpPr>
            <p:cNvPr id="51219" name="AutoShape 19"/>
            <p:cNvSpPr>
              <a:spLocks noChangeArrowheads="1"/>
            </p:cNvSpPr>
            <p:nvPr/>
          </p:nvSpPr>
          <p:spPr bwMode="auto">
            <a:xfrm>
              <a:off x="48" y="3264"/>
              <a:ext cx="2688" cy="43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51214" name="Rectangle 14"/>
            <p:cNvSpPr>
              <a:spLocks noChangeArrowheads="1"/>
            </p:cNvSpPr>
            <p:nvPr/>
          </p:nvSpPr>
          <p:spPr bwMode="auto">
            <a:xfrm>
              <a:off x="144" y="3312"/>
              <a:ext cx="288" cy="33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OS</a:t>
              </a:r>
              <a:r>
                <a:rPr lang="en-US" sz="2000" kern="1200" baseline="-250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51220" name="Rectangle 20"/>
            <p:cNvSpPr>
              <a:spLocks noChangeArrowheads="1"/>
            </p:cNvSpPr>
            <p:nvPr/>
          </p:nvSpPr>
          <p:spPr bwMode="auto">
            <a:xfrm>
              <a:off x="576" y="3312"/>
              <a:ext cx="288" cy="33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OS</a:t>
              </a:r>
              <a:r>
                <a:rPr lang="en-US" sz="2000" kern="1200" baseline="-250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51221" name="Rectangle 21"/>
            <p:cNvSpPr>
              <a:spLocks noChangeArrowheads="1"/>
            </p:cNvSpPr>
            <p:nvPr/>
          </p:nvSpPr>
          <p:spPr bwMode="auto">
            <a:xfrm>
              <a:off x="1008" y="3312"/>
              <a:ext cx="288" cy="33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OS</a:t>
              </a:r>
              <a:r>
                <a:rPr lang="en-US" sz="2000" kern="1200" baseline="-250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51222" name="Rectangle 22"/>
            <p:cNvSpPr>
              <a:spLocks noChangeArrowheads="1"/>
            </p:cNvSpPr>
            <p:nvPr/>
          </p:nvSpPr>
          <p:spPr bwMode="auto">
            <a:xfrm>
              <a:off x="2304" y="3312"/>
              <a:ext cx="288" cy="33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OS</a:t>
              </a:r>
              <a:r>
                <a:rPr lang="en-US" sz="2000" kern="1200" baseline="-250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N</a:t>
              </a:r>
            </a:p>
          </p:txBody>
        </p:sp>
        <p:sp>
          <p:nvSpPr>
            <p:cNvPr id="51223" name="Line 23"/>
            <p:cNvSpPr>
              <a:spLocks noChangeShapeType="1"/>
            </p:cNvSpPr>
            <p:nvPr/>
          </p:nvSpPr>
          <p:spPr bwMode="auto">
            <a:xfrm>
              <a:off x="1536" y="3456"/>
              <a:ext cx="72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76200" y="5943600"/>
            <a:ext cx="4267200" cy="685800"/>
            <a:chOff x="48" y="3744"/>
            <a:chExt cx="2688" cy="432"/>
          </a:xfrm>
        </p:grpSpPr>
        <p:sp>
          <p:nvSpPr>
            <p:cNvPr id="51224" name="AutoShape 24"/>
            <p:cNvSpPr>
              <a:spLocks noChangeArrowheads="1"/>
            </p:cNvSpPr>
            <p:nvPr/>
          </p:nvSpPr>
          <p:spPr bwMode="auto">
            <a:xfrm>
              <a:off x="48" y="3744"/>
              <a:ext cx="2688" cy="432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51225" name="Rectangle 25"/>
            <p:cNvSpPr>
              <a:spLocks noChangeArrowheads="1"/>
            </p:cNvSpPr>
            <p:nvPr/>
          </p:nvSpPr>
          <p:spPr bwMode="auto">
            <a:xfrm>
              <a:off x="144" y="3792"/>
              <a:ext cx="288" cy="33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HW</a:t>
              </a:r>
              <a:r>
                <a:rPr lang="en-US" sz="1600" kern="1200" baseline="-250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51226" name="Rectangle 26"/>
            <p:cNvSpPr>
              <a:spLocks noChangeArrowheads="1"/>
            </p:cNvSpPr>
            <p:nvPr/>
          </p:nvSpPr>
          <p:spPr bwMode="auto">
            <a:xfrm>
              <a:off x="576" y="3792"/>
              <a:ext cx="288" cy="33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HW</a:t>
              </a:r>
              <a:r>
                <a:rPr lang="en-US" sz="1600" kern="1200" baseline="-250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51227" name="Rectangle 27"/>
            <p:cNvSpPr>
              <a:spLocks noChangeArrowheads="1"/>
            </p:cNvSpPr>
            <p:nvPr/>
          </p:nvSpPr>
          <p:spPr bwMode="auto">
            <a:xfrm>
              <a:off x="1008" y="3792"/>
              <a:ext cx="288" cy="33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HW</a:t>
              </a:r>
              <a:r>
                <a:rPr lang="en-US" sz="1600" kern="1200" baseline="-250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51228" name="Rectangle 28"/>
            <p:cNvSpPr>
              <a:spLocks noChangeArrowheads="1"/>
            </p:cNvSpPr>
            <p:nvPr/>
          </p:nvSpPr>
          <p:spPr bwMode="auto">
            <a:xfrm>
              <a:off x="2304" y="3792"/>
              <a:ext cx="288" cy="33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HW</a:t>
              </a:r>
              <a:r>
                <a:rPr lang="en-US" sz="1600" kern="1200" baseline="-250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M</a:t>
              </a:r>
            </a:p>
          </p:txBody>
        </p:sp>
        <p:sp>
          <p:nvSpPr>
            <p:cNvPr id="51229" name="Line 29"/>
            <p:cNvSpPr>
              <a:spLocks noChangeShapeType="1"/>
            </p:cNvSpPr>
            <p:nvPr/>
          </p:nvSpPr>
          <p:spPr bwMode="auto">
            <a:xfrm>
              <a:off x="1536" y="3936"/>
              <a:ext cx="72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228600" y="685800"/>
            <a:ext cx="4267200" cy="838200"/>
            <a:chOff x="144" y="432"/>
            <a:chExt cx="2688" cy="528"/>
          </a:xfrm>
        </p:grpSpPr>
        <p:sp>
          <p:nvSpPr>
            <p:cNvPr id="51230" name="AutoShape 30"/>
            <p:cNvSpPr>
              <a:spLocks noChangeArrowheads="1"/>
            </p:cNvSpPr>
            <p:nvPr/>
          </p:nvSpPr>
          <p:spPr bwMode="auto">
            <a:xfrm>
              <a:off x="144" y="432"/>
              <a:ext cx="2688" cy="52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Product-line architecture &amp; product variants</a:t>
              </a:r>
            </a:p>
          </p:txBody>
        </p:sp>
        <p:sp>
          <p:nvSpPr>
            <p:cNvPr id="51231" name="Rectangle 31"/>
            <p:cNvSpPr>
              <a:spLocks noChangeArrowheads="1"/>
            </p:cNvSpPr>
            <p:nvPr/>
          </p:nvSpPr>
          <p:spPr bwMode="auto">
            <a:xfrm>
              <a:off x="240" y="672"/>
              <a:ext cx="28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PLA</a:t>
              </a:r>
              <a:r>
                <a:rPr lang="en-US" sz="1600" kern="1200" baseline="-250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51235" name="Line 35"/>
            <p:cNvSpPr>
              <a:spLocks noChangeShapeType="1"/>
            </p:cNvSpPr>
            <p:nvPr/>
          </p:nvSpPr>
          <p:spPr bwMode="auto">
            <a:xfrm>
              <a:off x="1632" y="720"/>
              <a:ext cx="72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51236" name="Rectangle 36"/>
            <p:cNvSpPr>
              <a:spLocks noChangeArrowheads="1"/>
            </p:cNvSpPr>
            <p:nvPr/>
          </p:nvSpPr>
          <p:spPr bwMode="auto">
            <a:xfrm>
              <a:off x="672" y="672"/>
              <a:ext cx="28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PLA</a:t>
              </a:r>
              <a:r>
                <a:rPr lang="en-US" sz="1400" kern="1200" baseline="-250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51237" name="Rectangle 37"/>
            <p:cNvSpPr>
              <a:spLocks noChangeArrowheads="1"/>
            </p:cNvSpPr>
            <p:nvPr/>
          </p:nvSpPr>
          <p:spPr bwMode="auto">
            <a:xfrm>
              <a:off x="1104" y="672"/>
              <a:ext cx="28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PLA</a:t>
              </a:r>
              <a:r>
                <a:rPr lang="en-US" sz="1400" kern="1200" baseline="-250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51238" name="Rectangle 38"/>
            <p:cNvSpPr>
              <a:spLocks noChangeArrowheads="1"/>
            </p:cNvSpPr>
            <p:nvPr/>
          </p:nvSpPr>
          <p:spPr bwMode="auto">
            <a:xfrm>
              <a:off x="2400" y="672"/>
              <a:ext cx="288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12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PLA</a:t>
              </a:r>
              <a:r>
                <a:rPr lang="en-US" sz="1600" kern="1200" baseline="-25000">
                  <a:solidFill>
                    <a:srgbClr val="000000"/>
                  </a:solidFill>
                  <a:latin typeface="Times New Roman" pitchFamily="18" charset="0"/>
                  <a:ea typeface="+mn-ea"/>
                  <a:cs typeface="Arial" charset="0"/>
                </a:rPr>
                <a:t>K</a:t>
              </a:r>
            </a:p>
          </p:txBody>
        </p:sp>
      </p:grpSp>
      <p:sp>
        <p:nvSpPr>
          <p:cNvPr id="51247" name="Freeform 47"/>
          <p:cNvSpPr>
            <a:spLocks/>
          </p:cNvSpPr>
          <p:nvPr/>
        </p:nvSpPr>
        <p:spPr bwMode="auto">
          <a:xfrm>
            <a:off x="457200" y="1219200"/>
            <a:ext cx="3162300" cy="51816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288" y="528"/>
              </a:cxn>
              <a:cxn ang="0">
                <a:pos x="1824" y="1008"/>
              </a:cxn>
              <a:cxn ang="0">
                <a:pos x="1296" y="1488"/>
              </a:cxn>
              <a:cxn ang="0">
                <a:pos x="960" y="2208"/>
              </a:cxn>
              <a:cxn ang="0">
                <a:pos x="480" y="2688"/>
              </a:cxn>
              <a:cxn ang="0">
                <a:pos x="0" y="3264"/>
              </a:cxn>
            </a:cxnLst>
            <a:rect l="0" t="0" r="r" b="b"/>
            <a:pathLst>
              <a:path w="1992" h="3264">
                <a:moveTo>
                  <a:pt x="96" y="0"/>
                </a:moveTo>
                <a:cubicBezTo>
                  <a:pt x="48" y="180"/>
                  <a:pt x="0" y="360"/>
                  <a:pt x="288" y="528"/>
                </a:cubicBezTo>
                <a:cubicBezTo>
                  <a:pt x="576" y="696"/>
                  <a:pt x="1656" y="848"/>
                  <a:pt x="1824" y="1008"/>
                </a:cubicBezTo>
                <a:cubicBezTo>
                  <a:pt x="1992" y="1168"/>
                  <a:pt x="1440" y="1288"/>
                  <a:pt x="1296" y="1488"/>
                </a:cubicBezTo>
                <a:cubicBezTo>
                  <a:pt x="1152" y="1688"/>
                  <a:pt x="1096" y="2008"/>
                  <a:pt x="960" y="2208"/>
                </a:cubicBezTo>
                <a:cubicBezTo>
                  <a:pt x="824" y="2408"/>
                  <a:pt x="640" y="2512"/>
                  <a:pt x="480" y="2688"/>
                </a:cubicBezTo>
                <a:cubicBezTo>
                  <a:pt x="320" y="2864"/>
                  <a:pt x="80" y="3168"/>
                  <a:pt x="0" y="3264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1248" name="Freeform 48"/>
          <p:cNvSpPr>
            <a:spLocks/>
          </p:cNvSpPr>
          <p:nvPr/>
        </p:nvSpPr>
        <p:spPr bwMode="auto">
          <a:xfrm>
            <a:off x="635000" y="1295400"/>
            <a:ext cx="584200" cy="5105400"/>
          </a:xfrm>
          <a:custGeom>
            <a:avLst/>
            <a:gdLst/>
            <a:ahLst/>
            <a:cxnLst>
              <a:cxn ang="0">
                <a:pos x="416" y="0"/>
              </a:cxn>
              <a:cxn ang="0">
                <a:pos x="32" y="864"/>
              </a:cxn>
              <a:cxn ang="0">
                <a:pos x="224" y="1488"/>
              </a:cxn>
              <a:cxn ang="0">
                <a:pos x="320" y="3168"/>
              </a:cxn>
              <a:cxn ang="0">
                <a:pos x="320" y="3120"/>
              </a:cxn>
            </a:cxnLst>
            <a:rect l="0" t="0" r="r" b="b"/>
            <a:pathLst>
              <a:path w="416" h="3440">
                <a:moveTo>
                  <a:pt x="416" y="0"/>
                </a:moveTo>
                <a:cubicBezTo>
                  <a:pt x="240" y="308"/>
                  <a:pt x="64" y="616"/>
                  <a:pt x="32" y="864"/>
                </a:cubicBezTo>
                <a:cubicBezTo>
                  <a:pt x="0" y="1112"/>
                  <a:pt x="176" y="1104"/>
                  <a:pt x="224" y="1488"/>
                </a:cubicBezTo>
                <a:cubicBezTo>
                  <a:pt x="272" y="1872"/>
                  <a:pt x="304" y="2896"/>
                  <a:pt x="320" y="3168"/>
                </a:cubicBezTo>
                <a:cubicBezTo>
                  <a:pt x="336" y="3440"/>
                  <a:pt x="328" y="3280"/>
                  <a:pt x="320" y="312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1249" name="Freeform 49"/>
          <p:cNvSpPr>
            <a:spLocks/>
          </p:cNvSpPr>
          <p:nvPr/>
        </p:nvSpPr>
        <p:spPr bwMode="auto">
          <a:xfrm>
            <a:off x="1397000" y="1295400"/>
            <a:ext cx="2501900" cy="4953000"/>
          </a:xfrm>
          <a:custGeom>
            <a:avLst/>
            <a:gdLst/>
            <a:ahLst/>
            <a:cxnLst>
              <a:cxn ang="0">
                <a:pos x="368" y="0"/>
              </a:cxn>
              <a:cxn ang="0">
                <a:pos x="272" y="432"/>
              </a:cxn>
              <a:cxn ang="0">
                <a:pos x="176" y="912"/>
              </a:cxn>
              <a:cxn ang="0">
                <a:pos x="176" y="1488"/>
              </a:cxn>
              <a:cxn ang="0">
                <a:pos x="1232" y="2016"/>
              </a:cxn>
              <a:cxn ang="0">
                <a:pos x="1520" y="2640"/>
              </a:cxn>
              <a:cxn ang="0">
                <a:pos x="1568" y="3120"/>
              </a:cxn>
            </a:cxnLst>
            <a:rect l="0" t="0" r="r" b="b"/>
            <a:pathLst>
              <a:path w="1576" h="3120">
                <a:moveTo>
                  <a:pt x="368" y="0"/>
                </a:moveTo>
                <a:cubicBezTo>
                  <a:pt x="336" y="140"/>
                  <a:pt x="304" y="280"/>
                  <a:pt x="272" y="432"/>
                </a:cubicBezTo>
                <a:cubicBezTo>
                  <a:pt x="240" y="584"/>
                  <a:pt x="192" y="736"/>
                  <a:pt x="176" y="912"/>
                </a:cubicBezTo>
                <a:cubicBezTo>
                  <a:pt x="160" y="1088"/>
                  <a:pt x="0" y="1304"/>
                  <a:pt x="176" y="1488"/>
                </a:cubicBezTo>
                <a:cubicBezTo>
                  <a:pt x="352" y="1672"/>
                  <a:pt x="1008" y="1824"/>
                  <a:pt x="1232" y="2016"/>
                </a:cubicBezTo>
                <a:cubicBezTo>
                  <a:pt x="1456" y="2208"/>
                  <a:pt x="1464" y="2456"/>
                  <a:pt x="1520" y="2640"/>
                </a:cubicBezTo>
                <a:cubicBezTo>
                  <a:pt x="1576" y="2824"/>
                  <a:pt x="1572" y="2972"/>
                  <a:pt x="1568" y="312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1250" name="Freeform 50"/>
          <p:cNvSpPr>
            <a:spLocks/>
          </p:cNvSpPr>
          <p:nvPr/>
        </p:nvSpPr>
        <p:spPr bwMode="auto">
          <a:xfrm>
            <a:off x="1473200" y="1295400"/>
            <a:ext cx="2933700" cy="5029200"/>
          </a:xfrm>
          <a:custGeom>
            <a:avLst/>
            <a:gdLst/>
            <a:ahLst/>
            <a:cxnLst>
              <a:cxn ang="0">
                <a:pos x="1616" y="0"/>
              </a:cxn>
              <a:cxn ang="0">
                <a:pos x="1616" y="1488"/>
              </a:cxn>
              <a:cxn ang="0">
                <a:pos x="224" y="2640"/>
              </a:cxn>
              <a:cxn ang="0">
                <a:pos x="272" y="3168"/>
              </a:cxn>
            </a:cxnLst>
            <a:rect l="0" t="0" r="r" b="b"/>
            <a:pathLst>
              <a:path w="1848" h="3168">
                <a:moveTo>
                  <a:pt x="1616" y="0"/>
                </a:moveTo>
                <a:cubicBezTo>
                  <a:pt x="1732" y="524"/>
                  <a:pt x="1848" y="1048"/>
                  <a:pt x="1616" y="1488"/>
                </a:cubicBezTo>
                <a:cubicBezTo>
                  <a:pt x="1384" y="1928"/>
                  <a:pt x="448" y="2360"/>
                  <a:pt x="224" y="2640"/>
                </a:cubicBezTo>
                <a:cubicBezTo>
                  <a:pt x="0" y="2920"/>
                  <a:pt x="264" y="3080"/>
                  <a:pt x="272" y="3168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5019040" y="6457890"/>
            <a:ext cx="3566160" cy="40011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How do we achieve this?</a:t>
            </a:r>
            <a:endParaRPr lang="en-US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7" grpId="0" animBg="1"/>
      <p:bldP spid="51248" grpId="0" animBg="1"/>
      <p:bldP spid="51249" grpId="0" animBg="1"/>
      <p:bldP spid="51250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24200" y="6024880"/>
            <a:ext cx="2895600" cy="304800"/>
          </a:xfrm>
        </p:spPr>
        <p:txBody>
          <a:bodyPr/>
          <a:lstStyle/>
          <a:p>
            <a:fld id="{3FB63380-09F4-4938-9AE3-C0288C5C3ECC}" type="slidenum">
              <a:rPr lang="en-US"/>
              <a:pPr/>
              <a:t>6</a:t>
            </a:fld>
            <a:endParaRPr lang="en-US"/>
          </a:p>
        </p:txBody>
      </p:sp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01600"/>
            <a:ext cx="8575040" cy="381000"/>
          </a:xfrm>
        </p:spPr>
        <p:txBody>
          <a:bodyPr/>
          <a:lstStyle/>
          <a:p>
            <a:r>
              <a:rPr lang="en-US" dirty="0" smtClean="0"/>
              <a:t>Feature Perspective of Middleware (1/3)</a:t>
            </a:r>
            <a:endParaRPr lang="en-US" dirty="0"/>
          </a:p>
        </p:txBody>
      </p:sp>
      <p:pic>
        <p:nvPicPr>
          <p:cNvPr id="991236" name="Picture 4" descr="CIA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2463" y="984568"/>
            <a:ext cx="4699000" cy="5165725"/>
          </a:xfrm>
          <a:prstGeom prst="rect">
            <a:avLst/>
          </a:prstGeom>
          <a:noFill/>
        </p:spPr>
      </p:pic>
      <p:sp>
        <p:nvSpPr>
          <p:cNvPr id="991237" name="AutoShape 5"/>
          <p:cNvSpPr>
            <a:spLocks noChangeArrowheads="1"/>
          </p:cNvSpPr>
          <p:nvPr/>
        </p:nvSpPr>
        <p:spPr bwMode="auto">
          <a:xfrm flipH="1">
            <a:off x="7231063" y="538480"/>
            <a:ext cx="1836737" cy="908050"/>
          </a:xfrm>
          <a:prstGeom prst="wedgeRoundRectCallout">
            <a:avLst>
              <a:gd name="adj1" fmla="val 91398"/>
              <a:gd name="adj2" fmla="val 4019"/>
              <a:gd name="adj3" fmla="val 16667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11125" indent="-111125" algn="l" eaLnBrk="1" hangingPunct="1"/>
            <a:r>
              <a:rPr lang="en-US" sz="1600" dirty="0">
                <a:solidFill>
                  <a:srgbClr val="993300"/>
                </a:solidFill>
              </a:rPr>
              <a:t>Configuration of components &amp; assemblies</a:t>
            </a:r>
          </a:p>
        </p:txBody>
      </p:sp>
      <p:sp>
        <p:nvSpPr>
          <p:cNvPr id="991238" name="AutoShape 6"/>
          <p:cNvSpPr>
            <a:spLocks noChangeArrowheads="1"/>
          </p:cNvSpPr>
          <p:nvPr/>
        </p:nvSpPr>
        <p:spPr bwMode="auto">
          <a:xfrm flipH="1">
            <a:off x="7035800" y="5353368"/>
            <a:ext cx="2108200" cy="935037"/>
          </a:xfrm>
          <a:prstGeom prst="wedgeRoundRectCallout">
            <a:avLst>
              <a:gd name="adj1" fmla="val 27481"/>
              <a:gd name="adj2" fmla="val -155264"/>
              <a:gd name="adj3" fmla="val 16667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11125" indent="-111125" algn="l" eaLnBrk="1" hangingPunct="1"/>
            <a:r>
              <a:rPr lang="en-US" sz="1600" dirty="0">
                <a:solidFill>
                  <a:srgbClr val="993300"/>
                </a:solidFill>
              </a:rPr>
              <a:t>Configuration of component containers</a:t>
            </a:r>
          </a:p>
        </p:txBody>
      </p:sp>
      <p:sp>
        <p:nvSpPr>
          <p:cNvPr id="991239" name="AutoShape 7"/>
          <p:cNvSpPr>
            <a:spLocks noChangeArrowheads="1"/>
          </p:cNvSpPr>
          <p:nvPr/>
        </p:nvSpPr>
        <p:spPr bwMode="auto">
          <a:xfrm flipH="1">
            <a:off x="485775" y="5380355"/>
            <a:ext cx="2282825" cy="647700"/>
          </a:xfrm>
          <a:prstGeom prst="wedgeRoundRectCallout">
            <a:avLst>
              <a:gd name="adj1" fmla="val -137972"/>
              <a:gd name="adj2" fmla="val -6866"/>
              <a:gd name="adj3" fmla="val 16667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11125" indent="-111125" algn="l" eaLnBrk="1" hangingPunct="1"/>
            <a:r>
              <a:rPr lang="en-US" sz="1600" dirty="0">
                <a:solidFill>
                  <a:srgbClr val="993300"/>
                </a:solidFill>
              </a:rPr>
              <a:t>Configuration of the middleware bus </a:t>
            </a:r>
          </a:p>
        </p:txBody>
      </p:sp>
      <p:sp>
        <p:nvSpPr>
          <p:cNvPr id="991240" name="AutoShape 8"/>
          <p:cNvSpPr>
            <a:spLocks noChangeArrowheads="1"/>
          </p:cNvSpPr>
          <p:nvPr/>
        </p:nvSpPr>
        <p:spPr bwMode="auto">
          <a:xfrm flipH="1">
            <a:off x="6858000" y="2129155"/>
            <a:ext cx="2159000" cy="655638"/>
          </a:xfrm>
          <a:prstGeom prst="wedgeRoundRectCallout">
            <a:avLst>
              <a:gd name="adj1" fmla="val 91468"/>
              <a:gd name="adj2" fmla="val 208352"/>
              <a:gd name="adj3" fmla="val 16667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11125" indent="-111125" algn="l" eaLnBrk="1" hangingPunct="1"/>
            <a:r>
              <a:rPr lang="en-US" sz="1600" dirty="0">
                <a:solidFill>
                  <a:srgbClr val="993300"/>
                </a:solidFill>
              </a:rPr>
              <a:t>Configuration of component server</a:t>
            </a:r>
          </a:p>
        </p:txBody>
      </p:sp>
      <p:sp>
        <p:nvSpPr>
          <p:cNvPr id="991241" name="AutoShape 9"/>
          <p:cNvSpPr>
            <a:spLocks noChangeArrowheads="1"/>
          </p:cNvSpPr>
          <p:nvPr/>
        </p:nvSpPr>
        <p:spPr bwMode="auto">
          <a:xfrm flipH="1">
            <a:off x="307975" y="4396105"/>
            <a:ext cx="2159000" cy="674688"/>
          </a:xfrm>
          <a:prstGeom prst="wedgeRoundRectCallout">
            <a:avLst>
              <a:gd name="adj1" fmla="val -153384"/>
              <a:gd name="adj2" fmla="val 13528"/>
              <a:gd name="adj3" fmla="val 16667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11125" indent="-111125" algn="l" eaLnBrk="1" hangingPunct="1"/>
            <a:r>
              <a:rPr lang="en-US" sz="1600" dirty="0">
                <a:solidFill>
                  <a:srgbClr val="993300"/>
                </a:solidFill>
              </a:rPr>
              <a:t>Configuration of event </a:t>
            </a:r>
            <a:r>
              <a:rPr lang="en-US" sz="1600" dirty="0" err="1">
                <a:solidFill>
                  <a:srgbClr val="993300"/>
                </a:solidFill>
              </a:rPr>
              <a:t>notifiers</a:t>
            </a:r>
            <a:endParaRPr lang="en-US" sz="1600" dirty="0">
              <a:solidFill>
                <a:srgbClr val="993300"/>
              </a:solidFill>
            </a:endParaRPr>
          </a:p>
        </p:txBody>
      </p:sp>
      <p:sp>
        <p:nvSpPr>
          <p:cNvPr id="991242" name="Rectangle 10"/>
          <p:cNvSpPr>
            <a:spLocks noChangeArrowheads="1"/>
          </p:cNvSpPr>
          <p:nvPr/>
        </p:nvSpPr>
        <p:spPr bwMode="auto">
          <a:xfrm>
            <a:off x="18733" y="798195"/>
            <a:ext cx="3101975" cy="315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5888" indent="-115888" algn="l" eaLnBrk="1" hangingPunct="1">
              <a:spcBef>
                <a:spcPct val="20000"/>
              </a:spcBef>
              <a:buFontTx/>
              <a:buChar char="•"/>
            </a:pPr>
            <a:r>
              <a:rPr lang="en-US" sz="2000" b="0" dirty="0" smtClean="0"/>
              <a:t>COTS component middleware is highly configurable &amp; flexible </a:t>
            </a:r>
            <a:endParaRPr lang="en-US" sz="2000" b="0" dirty="0"/>
          </a:p>
          <a:p>
            <a:pPr marL="347663" lvl="1" indent="-115888" algn="l" eaLnBrk="1" hangingPunct="1">
              <a:spcBef>
                <a:spcPct val="20000"/>
              </a:spcBef>
              <a:buFontTx/>
              <a:buChar char="•"/>
            </a:pPr>
            <a:r>
              <a:rPr lang="en-US" i="1" dirty="0" smtClean="0"/>
              <a:t>At the level of </a:t>
            </a:r>
            <a:r>
              <a:rPr lang="en-US" sz="2000" b="0" dirty="0" smtClean="0"/>
              <a:t>application </a:t>
            </a:r>
            <a:r>
              <a:rPr lang="en-US" sz="2000" b="0" dirty="0"/>
              <a:t>components &amp; containers, component servers, &amp; middleware services &amp; </a:t>
            </a:r>
            <a:r>
              <a:rPr lang="en-US" sz="2000" b="0" dirty="0" smtClean="0"/>
              <a:t>infrastructure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066800" y="6380648"/>
            <a:ext cx="6929120" cy="40011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Let us treat these as features that can be manipulated</a:t>
            </a:r>
            <a:endParaRPr lang="en-US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237" grpId="0" animBg="1"/>
      <p:bldP spid="991238" grpId="0" animBg="1"/>
      <p:bldP spid="991239" grpId="0" animBg="1"/>
      <p:bldP spid="991240" grpId="0" animBg="1"/>
      <p:bldP spid="99124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545AC6-FE64-4B75-8A88-385AE5909221}" type="slidenum">
              <a:rPr lang="en-US"/>
              <a:pPr/>
              <a:t>7</a:t>
            </a:fld>
            <a:endParaRPr lang="en-US"/>
          </a:p>
        </p:txBody>
      </p:sp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85725"/>
            <a:ext cx="8288655" cy="381000"/>
          </a:xfrm>
        </p:spPr>
        <p:txBody>
          <a:bodyPr/>
          <a:lstStyle/>
          <a:p>
            <a:r>
              <a:rPr lang="en-US" dirty="0" smtClean="0"/>
              <a:t>Feature Perspective of Middleware (2/3)</a:t>
            </a:r>
            <a:endParaRPr lang="en-US" dirty="0"/>
          </a:p>
        </p:txBody>
      </p:sp>
      <p:sp>
        <p:nvSpPr>
          <p:cNvPr id="813077" name="Rectangle 21"/>
          <p:cNvSpPr>
            <a:spLocks noChangeArrowheads="1"/>
          </p:cNvSpPr>
          <p:nvPr/>
        </p:nvSpPr>
        <p:spPr bwMode="auto">
          <a:xfrm>
            <a:off x="508000" y="982663"/>
            <a:ext cx="7965440" cy="830997"/>
          </a:xfrm>
          <a:prstGeom prst="rect">
            <a:avLst/>
          </a:prstGeom>
          <a:solidFill>
            <a:srgbClr val="FFFF66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3038" indent="-173038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b="0" dirty="0"/>
              <a:t>Component middleware is characterized by a large </a:t>
            </a:r>
            <a:r>
              <a:rPr lang="en-US" sz="2000" b="0" i="1" dirty="0"/>
              <a:t>configuration space </a:t>
            </a:r>
            <a:r>
              <a:rPr lang="en-US" sz="2000" b="0" dirty="0"/>
              <a:t>that maps known variations in the application requirements space to known variations in the middleware solution space</a:t>
            </a:r>
          </a:p>
        </p:txBody>
      </p:sp>
      <p:pic>
        <p:nvPicPr>
          <p:cNvPr id="813085" name="Picture 29" descr="corbaopt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6113" y="2058988"/>
            <a:ext cx="4271962" cy="3794125"/>
          </a:xfrm>
          <a:prstGeom prst="rect">
            <a:avLst/>
          </a:prstGeom>
          <a:noFill/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84150" y="2228850"/>
            <a:ext cx="8826500" cy="4095750"/>
            <a:chOff x="0" y="1740"/>
            <a:chExt cx="5560" cy="2580"/>
          </a:xfrm>
        </p:grpSpPr>
        <p:pic>
          <p:nvPicPr>
            <p:cNvPr id="813087" name="Picture 31" descr="RT_Pluggable_Protocol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7" y="4072"/>
              <a:ext cx="3423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13088" name="AutoShape 32"/>
            <p:cNvSpPr>
              <a:spLocks noChangeArrowheads="1"/>
            </p:cNvSpPr>
            <p:nvPr/>
          </p:nvSpPr>
          <p:spPr bwMode="auto">
            <a:xfrm>
              <a:off x="4562" y="2736"/>
              <a:ext cx="998" cy="525"/>
            </a:xfrm>
            <a:prstGeom prst="wedgeRoundRectCallout">
              <a:avLst>
                <a:gd name="adj1" fmla="val -225194"/>
                <a:gd name="adj2" fmla="val 21204"/>
                <a:gd name="adj3" fmla="val 16667"/>
              </a:avLst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111125" indent="-111125" algn="l" eaLnBrk="1" hangingPunct="1"/>
              <a:r>
                <a:rPr lang="en-US" sz="1400" dirty="0" smtClean="0">
                  <a:solidFill>
                    <a:srgbClr val="990000"/>
                  </a:solidFill>
                </a:rPr>
                <a:t>Feature </a:t>
              </a:r>
              <a:r>
                <a:rPr lang="en-US" sz="1400" dirty="0">
                  <a:solidFill>
                    <a:srgbClr val="990000"/>
                  </a:solidFill>
                </a:rPr>
                <a:t>for the concurrency strategy</a:t>
              </a:r>
            </a:p>
          </p:txBody>
        </p:sp>
        <p:sp>
          <p:nvSpPr>
            <p:cNvPr id="813089" name="AutoShape 33"/>
            <p:cNvSpPr>
              <a:spLocks noChangeArrowheads="1"/>
            </p:cNvSpPr>
            <p:nvPr/>
          </p:nvSpPr>
          <p:spPr bwMode="auto">
            <a:xfrm>
              <a:off x="4269" y="1821"/>
              <a:ext cx="1183" cy="537"/>
            </a:xfrm>
            <a:prstGeom prst="wedgeRoundRectCallout">
              <a:avLst>
                <a:gd name="adj1" fmla="val -94323"/>
                <a:gd name="adj2" fmla="val 122553"/>
                <a:gd name="adj3" fmla="val 16667"/>
              </a:avLst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111125" indent="-111125" algn="l" eaLnBrk="1" hangingPunct="1"/>
              <a:r>
                <a:rPr lang="en-US" sz="1400" dirty="0" smtClean="0">
                  <a:solidFill>
                    <a:srgbClr val="990000"/>
                  </a:solidFill>
                </a:rPr>
                <a:t>Feature </a:t>
              </a:r>
              <a:r>
                <a:rPr lang="en-US" sz="1400" dirty="0">
                  <a:solidFill>
                    <a:srgbClr val="990000"/>
                  </a:solidFill>
                </a:rPr>
                <a:t>for the request </a:t>
              </a:r>
              <a:r>
                <a:rPr lang="en-US" sz="1400" dirty="0" err="1">
                  <a:solidFill>
                    <a:srgbClr val="990000"/>
                  </a:solidFill>
                </a:rPr>
                <a:t>demuxing</a:t>
              </a:r>
              <a:r>
                <a:rPr lang="en-US" sz="1400" dirty="0">
                  <a:solidFill>
                    <a:srgbClr val="990000"/>
                  </a:solidFill>
                </a:rPr>
                <a:t> strategy</a:t>
              </a:r>
            </a:p>
          </p:txBody>
        </p:sp>
        <p:sp>
          <p:nvSpPr>
            <p:cNvPr id="813090" name="AutoShape 34"/>
            <p:cNvSpPr>
              <a:spLocks noChangeArrowheads="1"/>
            </p:cNvSpPr>
            <p:nvPr/>
          </p:nvSpPr>
          <p:spPr bwMode="auto">
            <a:xfrm>
              <a:off x="99" y="1740"/>
              <a:ext cx="911" cy="529"/>
            </a:xfrm>
            <a:prstGeom prst="wedgeRoundRectCallout">
              <a:avLst>
                <a:gd name="adj1" fmla="val 112144"/>
                <a:gd name="adj2" fmla="val 123157"/>
                <a:gd name="adj3" fmla="val 16667"/>
              </a:avLst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111125" indent="-111125" algn="l" eaLnBrk="1" hangingPunct="1"/>
              <a:r>
                <a:rPr lang="en-US" sz="1400" dirty="0" smtClean="0">
                  <a:solidFill>
                    <a:srgbClr val="990000"/>
                  </a:solidFill>
                </a:rPr>
                <a:t>Feature </a:t>
              </a:r>
              <a:r>
                <a:rPr lang="en-US" sz="1400" dirty="0">
                  <a:solidFill>
                    <a:srgbClr val="990000"/>
                  </a:solidFill>
                </a:rPr>
                <a:t>for marshaling strategy</a:t>
              </a:r>
            </a:p>
          </p:txBody>
        </p:sp>
        <p:sp>
          <p:nvSpPr>
            <p:cNvPr id="813091" name="AutoShape 35"/>
            <p:cNvSpPr>
              <a:spLocks noChangeArrowheads="1"/>
            </p:cNvSpPr>
            <p:nvPr/>
          </p:nvSpPr>
          <p:spPr bwMode="auto">
            <a:xfrm>
              <a:off x="0" y="2673"/>
              <a:ext cx="1049" cy="684"/>
            </a:xfrm>
            <a:prstGeom prst="wedgeRoundRectCallout">
              <a:avLst>
                <a:gd name="adj1" fmla="val 97639"/>
                <a:gd name="adj2" fmla="val 19148"/>
                <a:gd name="adj3" fmla="val 16667"/>
              </a:avLst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111125" indent="-111125" algn="l" eaLnBrk="1" hangingPunct="1"/>
              <a:r>
                <a:rPr lang="en-US" sz="1400" dirty="0" smtClean="0">
                  <a:solidFill>
                    <a:srgbClr val="990000"/>
                  </a:solidFill>
                </a:rPr>
                <a:t>Feature </a:t>
              </a:r>
              <a:r>
                <a:rPr lang="en-US" sz="1400" dirty="0">
                  <a:solidFill>
                    <a:srgbClr val="990000"/>
                  </a:solidFill>
                </a:rPr>
                <a:t>for the connection management strategy</a:t>
              </a:r>
            </a:p>
          </p:txBody>
        </p:sp>
        <p:sp>
          <p:nvSpPr>
            <p:cNvPr id="813092" name="AutoShape 36"/>
            <p:cNvSpPr>
              <a:spLocks noChangeArrowheads="1"/>
            </p:cNvSpPr>
            <p:nvPr/>
          </p:nvSpPr>
          <p:spPr bwMode="auto">
            <a:xfrm>
              <a:off x="4550" y="3470"/>
              <a:ext cx="972" cy="651"/>
            </a:xfrm>
            <a:prstGeom prst="wedgeRoundRectCallout">
              <a:avLst>
                <a:gd name="adj1" fmla="val -186505"/>
                <a:gd name="adj2" fmla="val -62750"/>
                <a:gd name="adj3" fmla="val 16667"/>
              </a:avLst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111125" indent="-111125" algn="l" eaLnBrk="1" hangingPunct="1"/>
              <a:r>
                <a:rPr lang="en-US" sz="1400" dirty="0" smtClean="0">
                  <a:solidFill>
                    <a:srgbClr val="990000"/>
                  </a:solidFill>
                </a:rPr>
                <a:t>Feature </a:t>
              </a:r>
              <a:r>
                <a:rPr lang="en-US" sz="1400" dirty="0">
                  <a:solidFill>
                    <a:srgbClr val="990000"/>
                  </a:solidFill>
                </a:rPr>
                <a:t>for the underlying transport strategy</a:t>
              </a:r>
            </a:p>
          </p:txBody>
        </p:sp>
        <p:sp>
          <p:nvSpPr>
            <p:cNvPr id="813093" name="AutoShape 37"/>
            <p:cNvSpPr>
              <a:spLocks noChangeArrowheads="1"/>
            </p:cNvSpPr>
            <p:nvPr/>
          </p:nvSpPr>
          <p:spPr bwMode="auto">
            <a:xfrm>
              <a:off x="2331" y="1994"/>
              <a:ext cx="1130" cy="441"/>
            </a:xfrm>
            <a:prstGeom prst="wedgeRoundRectCallout">
              <a:avLst>
                <a:gd name="adj1" fmla="val -40459"/>
                <a:gd name="adj2" fmla="val 131528"/>
                <a:gd name="adj3" fmla="val 16667"/>
              </a:avLst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111125" indent="-111125" algn="l" eaLnBrk="1" hangingPunct="1"/>
              <a:r>
                <a:rPr lang="en-US" sz="1400" dirty="0" smtClean="0">
                  <a:solidFill>
                    <a:srgbClr val="990000"/>
                  </a:solidFill>
                </a:rPr>
                <a:t>Feature </a:t>
              </a:r>
              <a:r>
                <a:rPr lang="en-US" sz="1400" dirty="0">
                  <a:solidFill>
                    <a:srgbClr val="990000"/>
                  </a:solidFill>
                </a:rPr>
                <a:t>for the event </a:t>
              </a:r>
              <a:r>
                <a:rPr lang="en-US" sz="1400" dirty="0" err="1">
                  <a:solidFill>
                    <a:srgbClr val="990000"/>
                  </a:solidFill>
                </a:rPr>
                <a:t>demuxing</a:t>
              </a:r>
              <a:r>
                <a:rPr lang="en-US" sz="1400" dirty="0">
                  <a:solidFill>
                    <a:srgbClr val="990000"/>
                  </a:solidFill>
                </a:rPr>
                <a:t> strategy</a:t>
              </a:r>
            </a:p>
          </p:txBody>
        </p:sp>
        <p:sp>
          <p:nvSpPr>
            <p:cNvPr id="813094" name="AutoShape 38"/>
            <p:cNvSpPr>
              <a:spLocks noChangeAspect="1" noChangeArrowheads="1"/>
            </p:cNvSpPr>
            <p:nvPr/>
          </p:nvSpPr>
          <p:spPr bwMode="auto">
            <a:xfrm flipH="1" flipV="1">
              <a:off x="1285" y="2579"/>
              <a:ext cx="184" cy="256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13095" name="AutoShape 39"/>
            <p:cNvSpPr>
              <a:spLocks noChangeAspect="1" noChangeArrowheads="1"/>
            </p:cNvSpPr>
            <p:nvPr/>
          </p:nvSpPr>
          <p:spPr bwMode="auto">
            <a:xfrm flipH="1" flipV="1">
              <a:off x="1216" y="3056"/>
              <a:ext cx="184" cy="256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13096" name="AutoShape 40"/>
            <p:cNvSpPr>
              <a:spLocks noChangeAspect="1" noChangeArrowheads="1"/>
            </p:cNvSpPr>
            <p:nvPr/>
          </p:nvSpPr>
          <p:spPr bwMode="auto">
            <a:xfrm flipH="1" flipV="1">
              <a:off x="2697" y="3163"/>
              <a:ext cx="184" cy="256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13097" name="AutoShape 41"/>
            <p:cNvSpPr>
              <a:spLocks noChangeAspect="1" noChangeArrowheads="1"/>
            </p:cNvSpPr>
            <p:nvPr/>
          </p:nvSpPr>
          <p:spPr bwMode="auto">
            <a:xfrm flipH="1" flipV="1">
              <a:off x="3166" y="3163"/>
              <a:ext cx="184" cy="256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13098" name="AutoShape 42"/>
            <p:cNvSpPr>
              <a:spLocks noChangeAspect="1" noChangeArrowheads="1"/>
            </p:cNvSpPr>
            <p:nvPr/>
          </p:nvSpPr>
          <p:spPr bwMode="auto">
            <a:xfrm flipH="1" flipV="1">
              <a:off x="2902" y="2908"/>
              <a:ext cx="184" cy="256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13099" name="AutoShape 43"/>
            <p:cNvSpPr>
              <a:spLocks noChangeAspect="1" noChangeArrowheads="1"/>
            </p:cNvSpPr>
            <p:nvPr/>
          </p:nvSpPr>
          <p:spPr bwMode="auto">
            <a:xfrm flipH="1" flipV="1">
              <a:off x="3724" y="2660"/>
              <a:ext cx="184" cy="256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6DB941-DFC8-4287-A286-3B073472E351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90850" y="1447800"/>
            <a:ext cx="3181350" cy="5029200"/>
            <a:chOff x="1884" y="624"/>
            <a:chExt cx="2004" cy="3168"/>
          </a:xfrm>
        </p:grpSpPr>
        <p:pic>
          <p:nvPicPr>
            <p:cNvPr id="764931" name="Picture 3" descr="RTCORBA_Thread_Pool_with_buffer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84" y="624"/>
              <a:ext cx="2004" cy="316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64932" name="AutoShape 4"/>
            <p:cNvSpPr>
              <a:spLocks noChangeArrowheads="1"/>
            </p:cNvSpPr>
            <p:nvPr/>
          </p:nvSpPr>
          <p:spPr bwMode="auto">
            <a:xfrm>
              <a:off x="2256" y="2496"/>
              <a:ext cx="1440" cy="912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buNone/>
              </a:pPr>
              <a:r>
                <a:rPr lang="en-US" sz="1800" dirty="0"/>
                <a:t>server object </a:t>
              </a:r>
            </a:p>
            <a:p>
              <a:pPr algn="ctr" eaLnBrk="1" hangingPunct="1">
                <a:buNone/>
              </a:pPr>
              <a:r>
                <a:rPr lang="en-US" sz="1800" dirty="0"/>
                <a:t>management </a:t>
              </a:r>
            </a:p>
            <a:p>
              <a:pPr algn="ctr" eaLnBrk="1" hangingPunct="1">
                <a:buNone/>
              </a:pPr>
              <a:r>
                <a:rPr lang="en-US" sz="1800" dirty="0"/>
                <a:t>middleware</a:t>
              </a:r>
            </a:p>
          </p:txBody>
        </p:sp>
      </p:grpSp>
      <p:sp>
        <p:nvSpPr>
          <p:cNvPr id="764933" name="Rectangle 5"/>
          <p:cNvSpPr>
            <a:spLocks noGrp="1" noChangeArrowheads="1"/>
          </p:cNvSpPr>
          <p:nvPr>
            <p:ph type="title"/>
          </p:nvPr>
        </p:nvSpPr>
        <p:spPr>
          <a:xfrm>
            <a:off x="182880" y="76200"/>
            <a:ext cx="8321040" cy="553720"/>
          </a:xfrm>
        </p:spPr>
        <p:txBody>
          <a:bodyPr/>
          <a:lstStyle/>
          <a:p>
            <a:r>
              <a:rPr lang="en-US" dirty="0" smtClean="0"/>
              <a:t>Feature Perspective of Middleware (3/3)</a:t>
            </a:r>
            <a:endParaRPr lang="en-US" dirty="0"/>
          </a:p>
        </p:txBody>
      </p:sp>
      <p:sp>
        <p:nvSpPr>
          <p:cNvPr id="76493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294120" y="4800600"/>
            <a:ext cx="2768600" cy="1457960"/>
          </a:xfrm>
        </p:spPr>
        <p:txBody>
          <a:bodyPr/>
          <a:lstStyle/>
          <a:p>
            <a:pPr marL="109538" indent="-109538">
              <a:lnSpc>
                <a:spcPct val="90000"/>
              </a:lnSpc>
            </a:pPr>
            <a:r>
              <a:rPr lang="en-US" sz="1800" dirty="0" smtClean="0"/>
              <a:t>SPL developers </a:t>
            </a:r>
            <a:r>
              <a:rPr lang="en-US" sz="1800" dirty="0"/>
              <a:t>rely on </a:t>
            </a:r>
            <a:r>
              <a:rPr lang="en-US" sz="1800" i="1" dirty="0"/>
              <a:t>ad hoc</a:t>
            </a:r>
            <a:r>
              <a:rPr lang="en-US" sz="1800" dirty="0"/>
              <a:t> manual </a:t>
            </a:r>
            <a:r>
              <a:rPr lang="en-US" sz="1800" dirty="0" smtClean="0"/>
              <a:t>configurations, </a:t>
            </a:r>
            <a:r>
              <a:rPr lang="en-US" sz="1800" dirty="0"/>
              <a:t>e.g., CORBA server-side programming</a:t>
            </a:r>
          </a:p>
          <a:p>
            <a:pPr marL="109538" indent="-109538">
              <a:lnSpc>
                <a:spcPct val="90000"/>
              </a:lnSpc>
              <a:buFontTx/>
              <a:buNone/>
            </a:pPr>
            <a:endParaRPr lang="en-US" sz="1800" dirty="0"/>
          </a:p>
        </p:txBody>
      </p:sp>
      <p:sp>
        <p:nvSpPr>
          <p:cNvPr id="764936" name="AutoShape 8"/>
          <p:cNvSpPr>
            <a:spLocks noChangeArrowheads="1"/>
          </p:cNvSpPr>
          <p:nvPr/>
        </p:nvSpPr>
        <p:spPr bwMode="auto">
          <a:xfrm>
            <a:off x="5715000" y="3657600"/>
            <a:ext cx="3276600" cy="635000"/>
          </a:xfrm>
          <a:prstGeom prst="wedgeRoundRectCallout">
            <a:avLst>
              <a:gd name="adj1" fmla="val -72722"/>
              <a:gd name="adj2" fmla="val 154250"/>
              <a:gd name="adj3" fmla="val 16667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11125" indent="-111125" algn="l" eaLnBrk="1" hangingPunct="1"/>
            <a:r>
              <a:rPr lang="en-US" sz="1600" dirty="0">
                <a:solidFill>
                  <a:srgbClr val="993300"/>
                </a:solidFill>
              </a:rPr>
              <a:t>Determine the server object management policies</a:t>
            </a:r>
          </a:p>
        </p:txBody>
      </p:sp>
      <p:sp>
        <p:nvSpPr>
          <p:cNvPr id="764937" name="AutoShape 9"/>
          <p:cNvSpPr>
            <a:spLocks noChangeArrowheads="1"/>
          </p:cNvSpPr>
          <p:nvPr/>
        </p:nvSpPr>
        <p:spPr bwMode="auto">
          <a:xfrm>
            <a:off x="5791200" y="2819400"/>
            <a:ext cx="3276600" cy="417513"/>
          </a:xfrm>
          <a:prstGeom prst="wedgeRoundRectCallout">
            <a:avLst>
              <a:gd name="adj1" fmla="val -72722"/>
              <a:gd name="adj2" fmla="val 151139"/>
              <a:gd name="adj3" fmla="val 16667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11125" indent="-111125" algn="l" eaLnBrk="1" hangingPunct="1"/>
            <a:r>
              <a:rPr lang="en-US" sz="1600" dirty="0">
                <a:solidFill>
                  <a:srgbClr val="993300"/>
                </a:solidFill>
              </a:rPr>
              <a:t>Determine right buffer sizes</a:t>
            </a:r>
          </a:p>
        </p:txBody>
      </p:sp>
      <p:sp>
        <p:nvSpPr>
          <p:cNvPr id="764938" name="AutoShape 10"/>
          <p:cNvSpPr>
            <a:spLocks noChangeArrowheads="1"/>
          </p:cNvSpPr>
          <p:nvPr/>
        </p:nvSpPr>
        <p:spPr bwMode="auto">
          <a:xfrm>
            <a:off x="6176963" y="990600"/>
            <a:ext cx="2890837" cy="1447800"/>
          </a:xfrm>
          <a:prstGeom prst="wedgeRoundRectCallout">
            <a:avLst>
              <a:gd name="adj1" fmla="val -89097"/>
              <a:gd name="adj2" fmla="val 8005"/>
              <a:gd name="adj3" fmla="val 16667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11125" indent="-111125" algn="l" eaLnBrk="1" hangingPunct="1"/>
            <a:r>
              <a:rPr lang="en-US" sz="1600" dirty="0">
                <a:solidFill>
                  <a:srgbClr val="993300"/>
                </a:solidFill>
              </a:rPr>
              <a:t>Determine thread pool sizes; how are they shared; number of lanes and their priorities; if borrowing is enabled</a:t>
            </a:r>
          </a:p>
        </p:txBody>
      </p:sp>
      <p:sp>
        <p:nvSpPr>
          <p:cNvPr id="764939" name="AutoShape 11"/>
          <p:cNvSpPr>
            <a:spLocks noChangeArrowheads="1"/>
          </p:cNvSpPr>
          <p:nvPr/>
        </p:nvSpPr>
        <p:spPr bwMode="auto">
          <a:xfrm flipH="1">
            <a:off x="152400" y="990600"/>
            <a:ext cx="2566988" cy="1447800"/>
          </a:xfrm>
          <a:prstGeom prst="wedgeRoundRectCallout">
            <a:avLst>
              <a:gd name="adj1" fmla="val -67194"/>
              <a:gd name="adj2" fmla="val 77301"/>
              <a:gd name="adj3" fmla="val 16667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11125" indent="-111125" algn="l" eaLnBrk="1" hangingPunct="1"/>
            <a:r>
              <a:rPr lang="en-US" sz="1600" dirty="0">
                <a:solidFill>
                  <a:srgbClr val="993300"/>
                </a:solidFill>
              </a:rPr>
              <a:t>Determine various middleware policies for server objects e.g., security, lifetime, replication</a:t>
            </a:r>
          </a:p>
        </p:txBody>
      </p:sp>
      <p:sp>
        <p:nvSpPr>
          <p:cNvPr id="764940" name="Rectangle 12"/>
          <p:cNvSpPr>
            <a:spLocks noChangeArrowheads="1"/>
          </p:cNvSpPr>
          <p:nvPr/>
        </p:nvSpPr>
        <p:spPr bwMode="auto">
          <a:xfrm>
            <a:off x="50800" y="5715000"/>
            <a:ext cx="299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09538" indent="-109538" algn="l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b="0"/>
              <a:t>This “glue code” is traditionally handcrafted</a:t>
            </a:r>
          </a:p>
          <a:p>
            <a:pPr marL="109538" indent="-109538" algn="l" eaLnBrk="1" hangingPunct="1">
              <a:lnSpc>
                <a:spcPct val="90000"/>
              </a:lnSpc>
              <a:spcBef>
                <a:spcPct val="20000"/>
              </a:spcBef>
            </a:pPr>
            <a:endParaRPr lang="en-US" sz="1800" b="0"/>
          </a:p>
        </p:txBody>
      </p:sp>
      <p:sp>
        <p:nvSpPr>
          <p:cNvPr id="764941" name="AutoShape 13"/>
          <p:cNvSpPr>
            <a:spLocks noChangeArrowheads="1"/>
          </p:cNvSpPr>
          <p:nvPr/>
        </p:nvSpPr>
        <p:spPr bwMode="auto">
          <a:xfrm flipH="1">
            <a:off x="215900" y="4343400"/>
            <a:ext cx="2781300" cy="971550"/>
          </a:xfrm>
          <a:prstGeom prst="wedgeRoundRectCallout">
            <a:avLst>
              <a:gd name="adj1" fmla="val -57079"/>
              <a:gd name="adj2" fmla="val 96894"/>
              <a:gd name="adj3" fmla="val 16667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11125" indent="-111125" algn="l" eaLnBrk="1" hangingPunct="1"/>
            <a:r>
              <a:rPr lang="en-US" sz="1600" dirty="0">
                <a:solidFill>
                  <a:srgbClr val="993300"/>
                </a:solidFill>
              </a:rPr>
              <a:t>Ensure semantic compatibility among chosen configurations</a:t>
            </a:r>
          </a:p>
        </p:txBody>
      </p:sp>
      <p:sp>
        <p:nvSpPr>
          <p:cNvPr id="764942" name="AutoShape 14"/>
          <p:cNvSpPr>
            <a:spLocks noChangeArrowheads="1"/>
          </p:cNvSpPr>
          <p:nvPr/>
        </p:nvSpPr>
        <p:spPr bwMode="auto">
          <a:xfrm flipH="1">
            <a:off x="152400" y="2971800"/>
            <a:ext cx="2532063" cy="990600"/>
          </a:xfrm>
          <a:prstGeom prst="wedgeRoundRectCallout">
            <a:avLst>
              <a:gd name="adj1" fmla="val -70000"/>
              <a:gd name="adj2" fmla="val 81569"/>
              <a:gd name="adj3" fmla="val 16667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11125" indent="-111125" algn="l" eaLnBrk="1" hangingPunct="1"/>
            <a:r>
              <a:rPr lang="en-US" sz="1600" dirty="0">
                <a:solidFill>
                  <a:srgbClr val="993300"/>
                </a:solidFill>
              </a:rPr>
              <a:t>Determine end-to-end priority propagation model to use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34" grpId="0" build="p"/>
      <p:bldP spid="764936" grpId="0" animBg="1"/>
      <p:bldP spid="764937" grpId="0" animBg="1"/>
      <p:bldP spid="764938" grpId="0" animBg="1"/>
      <p:bldP spid="764939" grpId="0" animBg="1"/>
      <p:bldP spid="764940" grpId="0" build="p"/>
      <p:bldP spid="764941" grpId="0" animBg="1"/>
      <p:bldP spid="7649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0" y="871339"/>
          <a:ext cx="5629275" cy="4462661"/>
        </p:xfrm>
        <a:graphic>
          <a:graphicData uri="http://schemas.openxmlformats.org/presentationml/2006/ole">
            <p:oleObj spid="_x0000_s51202" name="Visio" r:id="rId4" imgW="6841007" imgH="5423440" progId="Visio.Drawing.11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11920" cy="762000"/>
          </a:xfrm>
        </p:spPr>
        <p:txBody>
          <a:bodyPr/>
          <a:lstStyle/>
          <a:p>
            <a:r>
              <a:rPr lang="en-US" sz="3200" b="1" dirty="0" smtClean="0"/>
              <a:t>Taxonomy of Middleware Specialization Techniques</a:t>
            </a:r>
            <a:endParaRPr lang="en-US" sz="3200" b="1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5334000" y="914400"/>
            <a:ext cx="3657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Based on literature survey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Overlapping dimensions share concepts, </a:t>
            </a:r>
            <a:r>
              <a:rPr lang="en-US" i="1" dirty="0" smtClean="0"/>
              <a:t>e.g. </a:t>
            </a:r>
            <a:r>
              <a:rPr lang="en-US" dirty="0" smtClean="0"/>
              <a:t>MDE/AOP includes both </a:t>
            </a:r>
            <a:r>
              <a:rPr lang="en-US" i="1" dirty="0" smtClean="0"/>
              <a:t>feature pruning </a:t>
            </a:r>
            <a:r>
              <a:rPr lang="en-US" dirty="0" smtClean="0"/>
              <a:t>&amp; </a:t>
            </a:r>
            <a:r>
              <a:rPr lang="en-US" i="1" dirty="0" smtClean="0"/>
              <a:t>augmentation </a:t>
            </a:r>
            <a:r>
              <a:rPr lang="en-US" dirty="0" smtClean="0"/>
              <a:t>and can be used for </a:t>
            </a:r>
            <a:r>
              <a:rPr lang="en-US" i="1" dirty="0" smtClean="0"/>
              <a:t>customization </a:t>
            </a:r>
            <a:r>
              <a:rPr lang="en-US" dirty="0" smtClean="0"/>
              <a:t>as well as </a:t>
            </a:r>
            <a:r>
              <a:rPr lang="en-US" i="1" dirty="0" smtClean="0"/>
              <a:t>tuning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Dimensions can be combined to produce new variants of specialization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Serves as a </a:t>
            </a:r>
            <a:r>
              <a:rPr lang="en-US" b="1" i="1" dirty="0" smtClean="0"/>
              <a:t>guideline</a:t>
            </a:r>
            <a:r>
              <a:rPr lang="en-US" dirty="0" smtClean="0"/>
              <a:t> for synthesis of tools for design, V&amp;V, analysis of specializations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52578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/>
          <a:p>
            <a:pPr marL="1200150" lvl="2" indent="-28575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§"/>
            </a:pPr>
            <a:endParaRPr lang="en-US" kern="0" dirty="0" smtClean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325070"/>
            <a:ext cx="3886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en-US" b="1" kern="0" dirty="0" smtClean="0">
                <a:solidFill>
                  <a:srgbClr val="000000"/>
                </a:solidFill>
              </a:rPr>
              <a:t>Three dimensional Taxonomy </a:t>
            </a:r>
          </a:p>
          <a:p>
            <a:pPr lvl="0" algn="ctr">
              <a:buNone/>
            </a:pPr>
            <a:r>
              <a:rPr lang="en-US" b="1" kern="0" dirty="0" smtClean="0">
                <a:solidFill>
                  <a:srgbClr val="000000"/>
                </a:solidFill>
              </a:rPr>
              <a:t>of </a:t>
            </a:r>
          </a:p>
          <a:p>
            <a:pPr lvl="0" algn="ctr">
              <a:buNone/>
            </a:pPr>
            <a:r>
              <a:rPr lang="en-US" b="1" kern="0" dirty="0" smtClean="0">
                <a:solidFill>
                  <a:srgbClr val="000000"/>
                </a:solidFill>
              </a:rPr>
              <a:t>Middleware Specializations</a:t>
            </a:r>
          </a:p>
          <a:p>
            <a:pPr algn="ctr"/>
            <a:endParaRPr lang="en-US" b="1" dirty="0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81000" y="1524000"/>
            <a:ext cx="10550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FF0000"/>
                </a:solidFill>
              </a:rPr>
              <a:t>How?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286000" y="4572000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FF0000"/>
                </a:solidFill>
              </a:rPr>
              <a:t>What?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371600" y="1066800"/>
            <a:ext cx="12309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FF0000"/>
                </a:solidFill>
              </a:rPr>
              <a:t>When?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5334000" y="6400800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ECECA-0147-4C03-B327-F60E27B824A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445760" y="5760888"/>
            <a:ext cx="3373120" cy="10156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How do we realize this taxonomy in tools for middleware specialization?</a:t>
            </a:r>
            <a:endParaRPr lang="en-US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DOC">
  <a:themeElements>
    <a:clrScheme name="DOC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O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174625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174625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O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Impact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flat-world</Template>
  <TotalTime>30272</TotalTime>
  <Words>998</Words>
  <Application>Microsoft PowerPoint</Application>
  <PresentationFormat>On-screen Show (4:3)</PresentationFormat>
  <Paragraphs>151</Paragraphs>
  <Slides>11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DOC</vt:lpstr>
      <vt:lpstr>Default Design</vt:lpstr>
      <vt:lpstr>Visio</vt:lpstr>
      <vt:lpstr>Towards a Holistic Approach for Integrating Middleware with Software Product Lines Research</vt:lpstr>
      <vt:lpstr>Next Generation of Applications &amp; Product Lines</vt:lpstr>
      <vt:lpstr>Middleware Structure &amp; Capabilities</vt:lpstr>
      <vt:lpstr>Technology Gaps in Middleware for SPLs</vt:lpstr>
      <vt:lpstr>Bridging the Technology Gap</vt:lpstr>
      <vt:lpstr>Feature Perspective of Middleware (1/3)</vt:lpstr>
      <vt:lpstr>Feature Perspective of Middleware (2/3)</vt:lpstr>
      <vt:lpstr>Feature Perspective of Middleware (3/3)</vt:lpstr>
      <vt:lpstr>Taxonomy of Middleware Specialization Techniques</vt:lpstr>
      <vt:lpstr>Enhancing Feature Algebra to Middleware</vt:lpstr>
      <vt:lpstr>Staged Approach to Middleware Specialization</vt:lpstr>
    </vt:vector>
  </TitlesOfParts>
  <Company>Vanderbilt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Model-Driven Component Middleware Optimizations</dc:title>
  <dc:creator>Krishnakumar B</dc:creator>
  <cp:lastModifiedBy>Aniruddha Gokhale</cp:lastModifiedBy>
  <cp:revision>1760</cp:revision>
  <dcterms:created xsi:type="dcterms:W3CDTF">2005-09-25T03:04:40Z</dcterms:created>
  <dcterms:modified xsi:type="dcterms:W3CDTF">2008-10-23T13:57:32Z</dcterms:modified>
</cp:coreProperties>
</file>