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826" r:id="rId2"/>
  </p:sldMasterIdLst>
  <p:notesMasterIdLst>
    <p:notesMasterId r:id="rId15"/>
  </p:notesMasterIdLst>
  <p:handoutMasterIdLst>
    <p:handoutMasterId r:id="rId16"/>
  </p:handoutMasterIdLst>
  <p:sldIdLst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5" r:id="rId11"/>
    <p:sldId id="296" r:id="rId12"/>
    <p:sldId id="294" r:id="rId13"/>
    <p:sldId id="297" r:id="rId14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3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ogh Kavimand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7DDF"/>
    <a:srgbClr val="FFFF99"/>
    <a:srgbClr val="000000"/>
    <a:srgbClr val="FF0000"/>
    <a:srgbClr val="500028"/>
    <a:srgbClr val="FFFF00"/>
    <a:srgbClr val="A80054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984" autoAdjust="0"/>
    <p:restoredTop sz="90428" autoAdjust="0"/>
  </p:normalViewPr>
  <p:slideViewPr>
    <p:cSldViewPr snapToGrid="0">
      <p:cViewPr>
        <p:scale>
          <a:sx n="75" d="100"/>
          <a:sy n="75" d="100"/>
        </p:scale>
        <p:origin x="-1061" y="-235"/>
      </p:cViewPr>
      <p:guideLst>
        <p:guide orient="horz" pos="240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-1980" y="-102"/>
      </p:cViewPr>
      <p:guideLst>
        <p:guide orient="horz" pos="2923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EAE8C52-CE0C-48DE-867E-2BCEE56D1F19}" type="datetime1">
              <a:rPr lang="en-US"/>
              <a:pPr>
                <a:defRPr/>
              </a:pPr>
              <a:t>6/22/2009</a:t>
            </a:fld>
            <a:endParaRPr lang="en-US" dirty="0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7" rIns="92913" bIns="46457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7" rIns="92913" bIns="46457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1014B2F-0B62-40EE-97B5-0C8BA146F2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CEFC9A9-7EB0-42B7-8C82-4365B9F4E53C}" type="datetime1">
              <a:rPr lang="en-US"/>
              <a:pPr>
                <a:defRPr/>
              </a:pPr>
              <a:t>6/22/2009</a:t>
            </a:fld>
            <a:endParaRPr lang="en-US" dirty="0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8488"/>
            <a:ext cx="51308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7" rIns="92913" bIns="46457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7" rIns="92913" bIns="46457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5085427-A19F-4AE4-AADF-D09CAAF02F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82D2999-3658-4EFF-9C5D-726823066808}" type="datetime1">
              <a:rPr lang="en-US" smtClean="0"/>
              <a:pPr/>
              <a:t>6/22/2009</a:t>
            </a:fld>
            <a:endParaRPr lang="en-US" dirty="0" smtClean="0"/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CD0F73-B608-402C-894A-5A5BF5D0425A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0584F4-49C5-4A5D-A071-5F0345CB4789}" type="slidenum">
              <a:rPr lang="en-US"/>
              <a:pPr/>
              <a:t>6</a:t>
            </a:fld>
            <a:endParaRPr lang="en-US"/>
          </a:p>
        </p:txBody>
      </p:sp>
      <p:sp>
        <p:nvSpPr>
          <p:cNvPr id="99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710" y="4410829"/>
            <a:ext cx="5132282" cy="4175839"/>
          </a:xfrm>
        </p:spPr>
        <p:txBody>
          <a:bodyPr/>
          <a:lstStyle/>
          <a:p>
            <a:r>
              <a:rPr lang="en-US"/>
              <a:t>This is the CCM Solution.   Don’t go into details here….  Just emphasize that components are just local interface implementations, as we will see later</a:t>
            </a:r>
          </a:p>
          <a:p>
            <a:endParaRPr lang="en-US"/>
          </a:p>
          <a:p>
            <a:r>
              <a:rPr lang="en-US"/>
              <a:t>Container mediated CORBA services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63066D-265B-4684-96EE-C8AB85D4D598}" type="slidenum">
              <a:rPr lang="en-US"/>
              <a:pPr/>
              <a:t>7</a:t>
            </a:fld>
            <a:endParaRPr lang="en-US"/>
          </a:p>
        </p:txBody>
      </p:sp>
      <p:sp>
        <p:nvSpPr>
          <p:cNvPr id="112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112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B1A14B-9B06-43B6-92F9-67F3911718FC}" type="slidenum">
              <a:rPr lang="en-US"/>
              <a:pPr/>
              <a:t>8</a:t>
            </a:fld>
            <a:endParaRPr lang="en-US"/>
          </a:p>
        </p:txBody>
      </p:sp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710" y="4410829"/>
            <a:ext cx="5132282" cy="4175839"/>
          </a:xfrm>
        </p:spPr>
        <p:txBody>
          <a:bodyPr/>
          <a:lstStyle/>
          <a:p>
            <a:r>
              <a:rPr lang="en-US"/>
              <a:t>This is the CCM Solution.   Don’t go into details here….  Just emphasize that components are just local interface implementations, as we will see later</a:t>
            </a:r>
          </a:p>
          <a:p>
            <a:endParaRPr lang="en-US"/>
          </a:p>
          <a:p>
            <a:r>
              <a:rPr lang="en-US"/>
              <a:t>Container mediated CORBA services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000" kern="0" dirty="0" smtClean="0"/>
              <a:t>Lets take a look at some of the approaches taken in the survey papers which do a good job of combining the various dimensions of the taxonomy. </a:t>
            </a:r>
            <a:endParaRPr lang="en-US" sz="2000" dirty="0" smtClean="0"/>
          </a:p>
          <a:p>
            <a:pPr marL="348866" indent="-348866">
              <a:spcBef>
                <a:spcPct val="20000"/>
              </a:spcBef>
              <a:buClr>
                <a:srgbClr val="CC3300"/>
              </a:buClr>
            </a:pPr>
            <a:endParaRPr lang="en-US" sz="20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8866" indent="-348866">
              <a:spcBef>
                <a:spcPct val="20000"/>
              </a:spcBef>
              <a:buClr>
                <a:srgbClr val="CC3300"/>
              </a:buClr>
            </a:pPr>
            <a:endParaRPr lang="en-US" sz="20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8866" indent="-348866">
              <a:spcBef>
                <a:spcPct val="20000"/>
              </a:spcBef>
              <a:buClr>
                <a:srgbClr val="CC3300"/>
              </a:buClr>
            </a:pPr>
            <a:endParaRPr lang="en-US" sz="20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8866" indent="-348866">
              <a:spcBef>
                <a:spcPct val="20000"/>
              </a:spcBef>
              <a:buClr>
                <a:srgbClr val="CC3300"/>
              </a:buClr>
            </a:pPr>
            <a:endParaRPr lang="en-US" sz="20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8866" indent="-348866">
              <a:spcBef>
                <a:spcPct val="20000"/>
              </a:spcBef>
              <a:buClr>
                <a:srgbClr val="CC3300"/>
              </a:buClr>
            </a:pPr>
            <a:endParaRPr lang="en-US" sz="20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8866" indent="-348866">
              <a:spcBef>
                <a:spcPct val="20000"/>
              </a:spcBef>
              <a:buClr>
                <a:srgbClr val="CC3300"/>
              </a:buClr>
            </a:pPr>
            <a:endParaRPr lang="en-US" sz="20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8866" indent="-348866">
              <a:spcBef>
                <a:spcPct val="20000"/>
              </a:spcBef>
              <a:buClr>
                <a:srgbClr val="CC3300"/>
              </a:buClr>
            </a:pPr>
            <a:r>
              <a:rPr lang="en-US" sz="20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Limitations of traditional middleware specialization techniques</a:t>
            </a:r>
          </a:p>
          <a:p>
            <a:pPr marL="290722" indent="-290722">
              <a:spcBef>
                <a:spcPct val="20000"/>
              </a:spcBef>
              <a:buClr>
                <a:srgbClr val="CC990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Focused on per-component basis</a:t>
            </a:r>
          </a:p>
          <a:p>
            <a:pPr marL="290722" indent="-290722">
              <a:spcBef>
                <a:spcPct val="20000"/>
              </a:spcBef>
              <a:buClr>
                <a:srgbClr val="CC990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Does not span all stages of development life cycle </a:t>
            </a:r>
          </a:p>
          <a:p>
            <a:pPr marL="290722" indent="-290722">
              <a:spcBef>
                <a:spcPct val="20000"/>
              </a:spcBef>
              <a:buClr>
                <a:srgbClr val="CC990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Does not support newer specialization techniques </a:t>
            </a:r>
            <a:r>
              <a:rPr lang="en-US" i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e.g. </a:t>
            </a:r>
            <a:r>
              <a:rPr lang="en-US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AOP, CBD, MDE, etc</a:t>
            </a:r>
          </a:p>
          <a:p>
            <a:pPr marL="290722" indent="-290722">
              <a:spcBef>
                <a:spcPct val="20000"/>
              </a:spcBef>
              <a:buClr>
                <a:srgbClr val="CC990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Not integrated to support testing and analysis</a:t>
            </a:r>
          </a:p>
          <a:p>
            <a:pPr marL="290722" indent="-290722">
              <a:spcBef>
                <a:spcPct val="20000"/>
              </a:spcBef>
              <a:buClr>
                <a:srgbClr val="CC990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Need for augmentation with new, existing approaches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144A6-8E21-4732-9021-A24B9C5169A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57200" y="6061075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7526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159750" y="6499543"/>
            <a:ext cx="984250" cy="338137"/>
          </a:xfrm>
        </p:spPr>
        <p:txBody>
          <a:bodyPr/>
          <a:lstStyle/>
          <a:p>
            <a:pPr>
              <a:defRPr/>
            </a:pPr>
            <a:fld id="{401BD727-DE58-49F5-B1CF-C96D7F901F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93A00-1ED3-457C-9329-F3873AFD15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4500" y="68263"/>
            <a:ext cx="2230438" cy="6329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188" y="68263"/>
            <a:ext cx="6538912" cy="6329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F7395-FAEA-4E8A-BE53-0AA69A87EC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8" y="68263"/>
            <a:ext cx="892175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85788" y="636588"/>
            <a:ext cx="3857625" cy="5761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636588"/>
            <a:ext cx="3857625" cy="5761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C1297-0F52-494C-A2FE-3B16CF66B7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8" y="68263"/>
            <a:ext cx="892175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85788" y="636588"/>
            <a:ext cx="3857625" cy="5761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95813" y="636588"/>
            <a:ext cx="3857625" cy="2803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95813" y="3592513"/>
            <a:ext cx="3857625" cy="2805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D2978-2E87-4415-9AAE-021543D86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8" y="68263"/>
            <a:ext cx="892175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5788" y="636588"/>
            <a:ext cx="7867650" cy="2803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788" y="3592513"/>
            <a:ext cx="7867650" cy="2805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554E6-0A50-478B-A256-575537850A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8" y="68263"/>
            <a:ext cx="892175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85788" y="636588"/>
            <a:ext cx="7867650" cy="2803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788" y="3592513"/>
            <a:ext cx="7867650" cy="2805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588BD-48B8-4C14-A60B-D277D8D4F8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458075" y="6469063"/>
            <a:ext cx="984250" cy="3381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F3B241-F487-4654-88B7-CCF5FF33BB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28F6A46-5F0B-4D4C-99D4-6498393ACB7D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2F0D671-E907-4824-BA7D-C03E1E4C8919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8C7BD76-B997-4964-9B7A-D95853DE9B8F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D3FDA-D2FA-4AFD-8DD5-E8E4DD76FE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3434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3434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5BA8F00-8464-4004-8EE5-398D513E3C29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1CDE65F-3E3F-4CAF-A041-FA41A99C0342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555A7A4-7EAF-45BF-AD6C-E6C2B3DC11B7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ABE10B5-FE48-4368-8246-BF0957A582D2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131CE3A-393A-49D0-A5C7-A9963FAEBD35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2DFA2EA-2055-4842-A594-BBA95721AF76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1903B2F-28A6-4FD7-A9FB-1AE9B1DA558C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76200"/>
            <a:ext cx="22098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4770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7AF10B8-581A-4B3D-9873-B7C519A99A11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4343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343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52400" y="3810000"/>
            <a:ext cx="88392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213600" y="64516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09B16A8-66BB-4E4B-AE89-3CF6A7C4CF50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066800"/>
            <a:ext cx="43434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3434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C72AA94-67C3-4FB9-8E65-1EB6F96D7FCE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9B903-7E6A-481E-BF0D-7DCA226FCF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3434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066800"/>
            <a:ext cx="43434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3A88736-05D2-4E93-AE8C-506D8AC59DF2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4343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52400" y="3810000"/>
            <a:ext cx="4343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066800"/>
            <a:ext cx="43434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9954F48-AE4B-4486-8CE6-503C7D5B89A8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4343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343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52400" y="3810000"/>
            <a:ext cx="4343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10000"/>
            <a:ext cx="4343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86DC150-D3A0-4F47-AA50-9E2303DA3483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050" y="166688"/>
            <a:ext cx="77724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77724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7724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04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00F209B-4C16-42A1-9E39-666ADF03B8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5788" y="636588"/>
            <a:ext cx="3857625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636588"/>
            <a:ext cx="3857625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E880B-2A05-4C99-9A5E-5247FA5474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D3402-4480-4185-B961-35CECB4090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F3FC8-D050-414F-99A8-685A132BE9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78CB0-349B-4A09-BDB9-C480C60918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0F153-946C-41BF-8319-AA5ED5629C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AC890-36F2-457A-A097-F665A10CFB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3188" y="68263"/>
            <a:ext cx="8921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5788" y="636588"/>
            <a:ext cx="786765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723900" y="539750"/>
            <a:ext cx="781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FontTx/>
              <a:buNone/>
              <a:defRPr/>
            </a:pPr>
            <a:endParaRPr lang="en-US" sz="1800" dirty="0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609600" y="6419850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FontTx/>
              <a:buNone/>
              <a:defRPr/>
            </a:pPr>
            <a:endParaRPr lang="en-US" sz="1800" dirty="0"/>
          </a:p>
        </p:txBody>
      </p:sp>
      <p:pic>
        <p:nvPicPr>
          <p:cNvPr id="2054" name="Picture 16" descr="doc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049713" y="6532563"/>
            <a:ext cx="103346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8075" y="6469063"/>
            <a:ext cx="984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fld id="{401BD727-DE58-49F5-B1CF-C96D7F901F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3" r:id="rId2"/>
    <p:sldLayoutId id="2147483822" r:id="rId3"/>
    <p:sldLayoutId id="2147483821" r:id="rId4"/>
    <p:sldLayoutId id="2147483820" r:id="rId5"/>
    <p:sldLayoutId id="2147483819" r:id="rId6"/>
    <p:sldLayoutId id="2147483818" r:id="rId7"/>
    <p:sldLayoutId id="2147483817" r:id="rId8"/>
    <p:sldLayoutId id="2147483816" r:id="rId9"/>
    <p:sldLayoutId id="2147483815" r:id="rId10"/>
    <p:sldLayoutId id="2147483814" r:id="rId11"/>
    <p:sldLayoutId id="2147483813" r:id="rId12"/>
    <p:sldLayoutId id="2147483812" r:id="rId13"/>
    <p:sldLayoutId id="2147483811" r:id="rId14"/>
    <p:sldLayoutId id="2147483810" r:id="rId15"/>
    <p:sldLayoutId id="2147483824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charset="0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66800"/>
            <a:ext cx="8839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0DCEA58F-4759-4C21-9E62-07703673A267}" type="slidenum">
              <a:rPr lang="en-US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Impact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Impact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Impact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Impact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Impact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Impact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Impact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Impact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re.vanderbilt.edu/~gokhale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8125"/>
            <a:ext cx="9144000" cy="1752600"/>
          </a:xfrm>
        </p:spPr>
        <p:txBody>
          <a:bodyPr/>
          <a:lstStyle/>
          <a:p>
            <a:pPr eaLnBrk="1" hangingPunct="1"/>
            <a:r>
              <a:rPr lang="en-US" sz="4000" b="0" dirty="0" smtClean="0">
                <a:latin typeface="Impact" pitchFamily="34" charset="0"/>
              </a:rPr>
              <a:t>An Approach to Middleware Specialization for Cyber Physical Systems</a:t>
            </a:r>
            <a:endParaRPr lang="en-US" sz="4000" b="0" dirty="0" smtClean="0"/>
          </a:p>
        </p:txBody>
      </p:sp>
      <p:pic>
        <p:nvPicPr>
          <p:cNvPr id="4099" name="Picture 1029" descr="do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2763" y="5986463"/>
            <a:ext cx="30384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035" descr="vsb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85063" y="4144963"/>
            <a:ext cx="1447800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037" descr="isi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4246563"/>
            <a:ext cx="17081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1049"/>
          <p:cNvSpPr>
            <a:spLocks noChangeArrowheads="1"/>
          </p:cNvSpPr>
          <p:nvPr/>
        </p:nvSpPr>
        <p:spPr bwMode="auto">
          <a:xfrm>
            <a:off x="2190750" y="4881245"/>
            <a:ext cx="47244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rgbClr val="336699"/>
                </a:solidFill>
                <a:latin typeface="Impact" pitchFamily="34" charset="0"/>
                <a:ea typeface="宋体" pitchFamily="2" charset="-122"/>
              </a:rPr>
              <a:t>Institute for Software Integrated Systems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rgbClr val="336699"/>
                </a:solidFill>
                <a:latin typeface="Impact" pitchFamily="34" charset="0"/>
                <a:ea typeface="宋体" pitchFamily="2" charset="-122"/>
              </a:rPr>
              <a:t>Dept of EECS, Vanderbilt University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rgbClr val="336699"/>
                </a:solidFill>
                <a:latin typeface="Impact" pitchFamily="34" charset="0"/>
                <a:ea typeface="宋体" pitchFamily="2" charset="-122"/>
              </a:rPr>
              <a:t>Nashville, TN, USA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640080" y="1952625"/>
            <a:ext cx="7691120" cy="138499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Impact" pitchFamily="34" charset="0"/>
                <a:ea typeface="宋体" pitchFamily="2" charset="-122"/>
              </a:rPr>
              <a:t> </a:t>
            </a:r>
            <a:r>
              <a:rPr lang="en-US" altLang="zh-CN" sz="2400" dirty="0" smtClean="0">
                <a:solidFill>
                  <a:srgbClr val="336699"/>
                </a:solidFill>
                <a:latin typeface="Impact" pitchFamily="34" charset="0"/>
                <a:ea typeface="宋体" pitchFamily="2" charset="-122"/>
              </a:rPr>
              <a:t>Akshay Dabholkar and 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Impact" pitchFamily="34" charset="0"/>
                <a:ea typeface="宋体" pitchFamily="2" charset="-122"/>
              </a:rPr>
              <a:t>Aniruddha Gokhale</a:t>
            </a:r>
            <a:endParaRPr lang="en-US" altLang="zh-CN" sz="2400" dirty="0">
              <a:solidFill>
                <a:schemeClr val="accent6">
                  <a:lumMod val="75000"/>
                </a:schemeClr>
              </a:solidFill>
              <a:latin typeface="Impact" pitchFamily="34" charset="0"/>
              <a:ea typeface="宋体" pitchFamily="2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u="sng" dirty="0">
                <a:solidFill>
                  <a:schemeClr val="accent6">
                    <a:lumMod val="75000"/>
                  </a:schemeClr>
                </a:solidFill>
                <a:latin typeface="Impact" pitchFamily="34" charset="0"/>
                <a:ea typeface="宋体" pitchFamily="2" charset="-122"/>
              </a:rPr>
              <a:t>a.gokhale@vanderbilt.edu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rgbClr val="336699"/>
                </a:solidFill>
                <a:latin typeface="Impact" pitchFamily="34" charset="0"/>
                <a:ea typeface="宋体" pitchFamily="2" charset="-122"/>
                <a:hlinkClick r:id="rId6"/>
              </a:rPr>
              <a:t>www.dre.vanderbilt.edu/~</a:t>
            </a:r>
            <a:r>
              <a:rPr lang="en-US" altLang="zh-CN" dirty="0" smtClean="0">
                <a:solidFill>
                  <a:srgbClr val="336699"/>
                </a:solidFill>
                <a:latin typeface="Impact" pitchFamily="34" charset="0"/>
                <a:ea typeface="宋体" pitchFamily="2" charset="-122"/>
                <a:hlinkClick r:id="rId6"/>
              </a:rPr>
              <a:t>gokhale</a:t>
            </a:r>
            <a:endParaRPr lang="en-US" altLang="zh-CN" dirty="0" smtClean="0">
              <a:solidFill>
                <a:srgbClr val="336699"/>
              </a:solidFill>
              <a:latin typeface="Impact" pitchFamily="34" charset="0"/>
              <a:ea typeface="宋体" pitchFamily="2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rgbClr val="336699"/>
                </a:solidFill>
                <a:latin typeface="Impact" pitchFamily="34" charset="0"/>
                <a:ea typeface="宋体" pitchFamily="2" charset="-122"/>
              </a:rPr>
              <a:t>	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1751648" y="3129598"/>
            <a:ext cx="5662612" cy="16312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CN" dirty="0" smtClean="0">
                <a:latin typeface="Impact" pitchFamily="34" charset="0"/>
                <a:ea typeface="宋体" pitchFamily="2" charset="-122"/>
              </a:rPr>
              <a:t>Presented at WCPS Workshop (ICDCS 2009)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dirty="0" smtClean="0">
                <a:latin typeface="Impact" pitchFamily="34" charset="0"/>
                <a:ea typeface="宋体" pitchFamily="2" charset="-122"/>
              </a:rPr>
              <a:t>Montreal, Canada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dirty="0" smtClean="0">
                <a:latin typeface="Impact" pitchFamily="34" charset="0"/>
                <a:ea typeface="宋体" pitchFamily="2" charset="-122"/>
              </a:rPr>
              <a:t>June 22nd, 2009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zh-CN" dirty="0" smtClean="0">
              <a:latin typeface="Impact" pitchFamily="34" charset="0"/>
              <a:ea typeface="宋体" pitchFamily="2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dirty="0" smtClean="0">
                <a:latin typeface="Impact" pitchFamily="34" charset="0"/>
                <a:ea typeface="宋体" pitchFamily="2" charset="-122"/>
              </a:rPr>
              <a:t>Research supported by NSF CAREER Award 0845789</a:t>
            </a:r>
            <a:endParaRPr lang="en-US" altLang="zh-CN" dirty="0">
              <a:latin typeface="Impact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Current Status: Build-time Specializations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3680" y="636588"/>
            <a:ext cx="4209733" cy="5761037"/>
          </a:xfrm>
        </p:spPr>
        <p:txBody>
          <a:bodyPr/>
          <a:lstStyle/>
          <a:p>
            <a:r>
              <a:rPr lang="en-US" dirty="0" smtClean="0"/>
              <a:t>CPS developer is provided an intuitive feature model for feature selection</a:t>
            </a:r>
          </a:p>
          <a:p>
            <a:r>
              <a:rPr lang="en-US" dirty="0" smtClean="0"/>
              <a:t>Map the selections to middleware-specific features</a:t>
            </a:r>
          </a:p>
          <a:p>
            <a:r>
              <a:rPr lang="en-US" dirty="0" smtClean="0"/>
              <a:t>Build-time specializations</a:t>
            </a:r>
          </a:p>
          <a:p>
            <a:pPr marL="911225" lvl="1" indent="-457200">
              <a:buFont typeface="+mj-lt"/>
              <a:buAutoNum type="arabicPeriod"/>
            </a:pPr>
            <a:r>
              <a:rPr lang="en-US" dirty="0" smtClean="0"/>
              <a:t>Source navigator collects info about middleware code</a:t>
            </a:r>
          </a:p>
          <a:p>
            <a:pPr marL="911225" lvl="1" indent="-457200">
              <a:buFont typeface="+mj-lt"/>
              <a:buAutoNum type="arabicPeriod"/>
            </a:pPr>
            <a:r>
              <a:rPr lang="en-US" dirty="0" smtClean="0"/>
              <a:t>User inputs used to find closure set of all functionality needed</a:t>
            </a:r>
          </a:p>
          <a:p>
            <a:pPr marL="911225" lvl="1" indent="-457200">
              <a:buFont typeface="+mj-lt"/>
              <a:buAutoNum type="arabicPeriod"/>
            </a:pPr>
            <a:r>
              <a:rPr lang="en-US" dirty="0" smtClean="0"/>
              <a:t>Closure set of features built</a:t>
            </a:r>
          </a:p>
          <a:p>
            <a:pPr marL="911225" lvl="1" indent="-457200">
              <a:buFont typeface="+mj-lt"/>
              <a:buAutoNum type="arabicPeriod"/>
            </a:pPr>
            <a:r>
              <a:rPr lang="en-US" dirty="0" smtClean="0"/>
              <a:t>Dependencies analyzed</a:t>
            </a:r>
          </a:p>
          <a:p>
            <a:pPr marL="911225" lvl="1" indent="-457200">
              <a:buFont typeface="+mj-lt"/>
              <a:buAutoNum type="arabicPeriod"/>
            </a:pPr>
            <a:r>
              <a:rPr lang="en-US" dirty="0" smtClean="0"/>
              <a:t>Run it thru project builders that </a:t>
            </a:r>
            <a:r>
              <a:rPr lang="en-US" dirty="0" smtClean="0"/>
              <a:t>synthesize </a:t>
            </a:r>
            <a:r>
              <a:rPr lang="en-US" dirty="0" err="1" smtClean="0"/>
              <a:t>Makefiles</a:t>
            </a:r>
            <a:r>
              <a:rPr lang="en-US" dirty="0" smtClean="0"/>
              <a:t> for just the needed features</a:t>
            </a:r>
          </a:p>
          <a:p>
            <a:pPr marL="457200" indent="-457200"/>
            <a:r>
              <a:rPr lang="en-US" dirty="0" smtClean="0"/>
              <a:t>Result is a specialized stack</a:t>
            </a:r>
            <a:endParaRPr lang="en-US" dirty="0"/>
          </a:p>
        </p:txBody>
      </p:sp>
      <p:pic>
        <p:nvPicPr>
          <p:cNvPr id="6" name="Content Placeholder 5" descr="build-specialization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95813" y="790804"/>
            <a:ext cx="3857625" cy="545260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5C1297-0F52-494C-A2FE-3B16CF66B7C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0" y="871339"/>
          <a:ext cx="5629275" cy="4462661"/>
        </p:xfrm>
        <a:graphic>
          <a:graphicData uri="http://schemas.openxmlformats.org/presentationml/2006/ole">
            <p:oleObj spid="_x0000_s51202" name="Visio" r:id="rId4" imgW="6841007" imgH="5423440" progId="Visio.Drawing.11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011920" cy="762000"/>
          </a:xfrm>
        </p:spPr>
        <p:txBody>
          <a:bodyPr/>
          <a:lstStyle/>
          <a:p>
            <a:r>
              <a:rPr lang="en-US" b="1" dirty="0" smtClean="0"/>
              <a:t>Longer-term Goals: Multiple Dimensions</a:t>
            </a:r>
            <a:endParaRPr lang="en-US" b="1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5334000" y="914400"/>
            <a:ext cx="3810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400" dirty="0" smtClean="0"/>
              <a:t>Overlapping dimensions share concepts</a:t>
            </a:r>
            <a:endParaRPr lang="en-US" sz="2400" i="1" dirty="0" smtClean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400" dirty="0" smtClean="0"/>
              <a:t>Dimensions can be combined to produce new variants of specialization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400" dirty="0" smtClean="0"/>
              <a:t>Serves as a </a:t>
            </a:r>
            <a:r>
              <a:rPr lang="en-US" sz="2400" b="1" i="1" dirty="0" smtClean="0"/>
              <a:t>guideline</a:t>
            </a:r>
            <a:r>
              <a:rPr lang="en-US" sz="2400" dirty="0" smtClean="0"/>
              <a:t> for synthesis of tools for design, V&amp;V, analysis of specializations, etc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400" dirty="0" smtClean="0"/>
              <a:t>Current focus on Intelligent Transportation Systems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52578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/>
          <a:p>
            <a:pPr marL="1200150" lvl="2" indent="-28575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§"/>
            </a:pPr>
            <a:endParaRPr lang="en-US" kern="0" dirty="0" smtClean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325070"/>
            <a:ext cx="3886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en-US" b="1" kern="0" dirty="0" smtClean="0">
                <a:solidFill>
                  <a:srgbClr val="000000"/>
                </a:solidFill>
              </a:rPr>
              <a:t>Three dimensional Taxonomy </a:t>
            </a:r>
          </a:p>
          <a:p>
            <a:pPr lvl="0" algn="ctr">
              <a:buNone/>
            </a:pPr>
            <a:r>
              <a:rPr lang="en-US" b="1" kern="0" dirty="0" smtClean="0">
                <a:solidFill>
                  <a:srgbClr val="000000"/>
                </a:solidFill>
              </a:rPr>
              <a:t>of </a:t>
            </a:r>
          </a:p>
          <a:p>
            <a:pPr lvl="0" algn="ctr">
              <a:buNone/>
            </a:pPr>
            <a:r>
              <a:rPr lang="en-US" b="1" kern="0" dirty="0" smtClean="0">
                <a:solidFill>
                  <a:srgbClr val="000000"/>
                </a:solidFill>
              </a:rPr>
              <a:t>Middleware Specializations</a:t>
            </a:r>
          </a:p>
          <a:p>
            <a:pPr algn="ctr"/>
            <a:endParaRPr lang="en-US" b="1" dirty="0"/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381000" y="1524000"/>
            <a:ext cx="10550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rgbClr val="FF0000"/>
                </a:solidFill>
              </a:rPr>
              <a:t>How?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286000" y="4572000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rgbClr val="FF0000"/>
                </a:solidFill>
              </a:rPr>
              <a:t>What?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1371600" y="1066800"/>
            <a:ext cx="12309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rgbClr val="FF0000"/>
                </a:solidFill>
              </a:rPr>
              <a:t>When?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5334000" y="6400800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ECECA-0147-4C03-B327-F60E27B824A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335280" y="640080"/>
            <a:ext cx="8514080" cy="2667000"/>
          </a:xfrm>
        </p:spPr>
        <p:txBody>
          <a:bodyPr/>
          <a:lstStyle/>
          <a:p>
            <a:r>
              <a:rPr lang="en-US" dirty="0" smtClean="0"/>
              <a:t>L</a:t>
            </a:r>
            <a:r>
              <a:rPr lang="en-US" dirty="0" smtClean="0"/>
              <a:t>everage </a:t>
            </a:r>
            <a:r>
              <a:rPr lang="en-US" dirty="0" smtClean="0"/>
              <a:t>the benefits of COTS middleware but specialize it for CPS applications [No reinvention of the wheel; Reuse]</a:t>
            </a:r>
          </a:p>
          <a:p>
            <a:r>
              <a:rPr lang="en-US" dirty="0" smtClean="0"/>
              <a:t>An approach to algebraic manipulations is most promising</a:t>
            </a:r>
          </a:p>
          <a:p>
            <a:r>
              <a:rPr lang="en-US" dirty="0" smtClean="0"/>
              <a:t>Current focus on build-time specializations</a:t>
            </a:r>
          </a:p>
          <a:p>
            <a:r>
              <a:rPr lang="en-US" dirty="0" smtClean="0"/>
              <a:t>Goal is to extend it to deployment and runtime</a:t>
            </a:r>
          </a:p>
          <a:p>
            <a:r>
              <a:rPr lang="en-US" dirty="0" smtClean="0"/>
              <a:t>Open source project called GAMMA (Generators and Aspects for Manipulation of Middleware Architectures)</a:t>
            </a:r>
          </a:p>
          <a:p>
            <a:r>
              <a:rPr lang="en-US" dirty="0" smtClean="0"/>
              <a:t>Research funded by NSF CAREER Award (March 2009)</a:t>
            </a:r>
            <a:endParaRPr lang="en-US" dirty="0"/>
          </a:p>
        </p:txBody>
      </p:sp>
      <p:pic>
        <p:nvPicPr>
          <p:cNvPr id="4" name="Content Placeholder 3" descr="gamma-arc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23015" y="3743960"/>
            <a:ext cx="7022683" cy="3063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5880"/>
            <a:ext cx="9144000" cy="533400"/>
          </a:xfrm>
        </p:spPr>
        <p:txBody>
          <a:bodyPr/>
          <a:lstStyle/>
          <a:p>
            <a:r>
              <a:rPr lang="en-US" dirty="0" smtClean="0"/>
              <a:t>Developing Services in Cyber Physical Systems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3449320"/>
            <a:ext cx="5709920" cy="2971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2000" dirty="0" smtClean="0"/>
              <a:t>Tight integration of cyber, networking &amp; physics</a:t>
            </a: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2000" dirty="0" smtClean="0"/>
              <a:t>Software controls the physics; physics impacts software</a:t>
            </a: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2000" dirty="0" smtClean="0"/>
              <a:t>Many services envisioned within a CPS domain</a:t>
            </a:r>
            <a:endParaRPr lang="en-US" sz="2000" dirty="0"/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sz="1800" dirty="0"/>
              <a:t>e.g., </a:t>
            </a:r>
            <a:r>
              <a:rPr lang="en-US" sz="1800" dirty="0" smtClean="0"/>
              <a:t>intelligent transportation systems have over 20+ services expected to be available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sz="1800" dirty="0" smtClean="0"/>
              <a:t>Services are essentially application product lines for that domain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sz="1600" dirty="0" smtClean="0"/>
              <a:t>Need </a:t>
            </a:r>
            <a:endParaRPr lang="en-US" sz="1600" dirty="0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84480" y="609600"/>
            <a:ext cx="857504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Cyber Physical Systems exist across multiple domains</a:t>
            </a:r>
          </a:p>
        </p:txBody>
      </p:sp>
      <p:pic>
        <p:nvPicPr>
          <p:cNvPr id="21520" name="Picture 16" descr="power-transmissio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91200" y="3524250"/>
            <a:ext cx="3225800" cy="2419350"/>
          </a:xfrm>
        </p:spPr>
      </p:pic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381000" y="6419850"/>
            <a:ext cx="8133080" cy="40011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Middleware 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provides the </a:t>
            </a:r>
            <a:r>
              <a:rPr lang="en-US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reusable functional/non functional capabilities </a:t>
            </a:r>
            <a:endParaRPr lang="en-US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2" name="Content Placeholder 11" descr="Industrial-Automation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94996" y="1046480"/>
            <a:ext cx="2841244" cy="2377025"/>
          </a:xfrm>
        </p:spPr>
      </p:pic>
      <p:pic>
        <p:nvPicPr>
          <p:cNvPr id="13" name="Picture 12" descr="ITS_index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7840" y="1122680"/>
            <a:ext cx="3352800" cy="2072640"/>
          </a:xfrm>
          <a:prstGeom prst="rect">
            <a:avLst/>
          </a:prstGeom>
        </p:spPr>
      </p:pic>
      <p:pic>
        <p:nvPicPr>
          <p:cNvPr id="14" name="Picture 13" descr="warehou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0640" y="1051261"/>
            <a:ext cx="2753360" cy="2822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  <p:bldP spid="215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-30480"/>
            <a:ext cx="8458200" cy="744220"/>
          </a:xfrm>
        </p:spPr>
        <p:txBody>
          <a:bodyPr/>
          <a:lstStyle/>
          <a:p>
            <a:r>
              <a:rPr lang="en-US" dirty="0"/>
              <a:t>Middleware Structure &amp; </a:t>
            </a:r>
            <a:r>
              <a:rPr lang="en-US" dirty="0" smtClean="0"/>
              <a:t>Capabilities</a:t>
            </a:r>
            <a:endParaRPr lang="en-US" dirty="0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4672013" y="685800"/>
            <a:ext cx="3695700" cy="9694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111125" indent="-111125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CPS </a:t>
            </a:r>
            <a:r>
              <a:rPr lang="en-US" sz="2000" b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product-lines need to be supported on different hardware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4672013" y="3581400"/>
            <a:ext cx="4471987" cy="30162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173038" indent="-173038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COTS </a:t>
            </a:r>
            <a:r>
              <a:rPr lang="en-US" sz="2000" b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middleware </a:t>
            </a:r>
            <a:r>
              <a:rPr lang="en-US" sz="2000" b="1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helps to:</a:t>
            </a:r>
            <a:endParaRPr lang="en-US" b="1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marL="457200" lvl="2" indent="-173038">
              <a:lnSpc>
                <a:spcPct val="95000"/>
              </a:lnSpc>
              <a:spcBef>
                <a:spcPct val="0"/>
              </a:spcBef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Control end-to-end resources &amp; QoS</a:t>
            </a:r>
          </a:p>
          <a:p>
            <a:pPr marL="457200" lvl="2" indent="-173038">
              <a:lnSpc>
                <a:spcPct val="95000"/>
              </a:lnSpc>
              <a:spcBef>
                <a:spcPct val="0"/>
              </a:spcBef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Leverage hardware &amp; software technology advances</a:t>
            </a:r>
          </a:p>
          <a:p>
            <a:pPr marL="457200" lvl="2" indent="-173038">
              <a:lnSpc>
                <a:spcPct val="95000"/>
              </a:lnSpc>
              <a:spcBef>
                <a:spcPct val="0"/>
              </a:spcBef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Evolve to new environments &amp; requirements</a:t>
            </a:r>
          </a:p>
          <a:p>
            <a:pPr marL="457200" lvl="2" indent="-173038">
              <a:lnSpc>
                <a:spcPct val="95000"/>
              </a:lnSpc>
              <a:spcBef>
                <a:spcPct val="0"/>
              </a:spcBef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Provide a wide array of reusable, off-the-shelf developer-oriented services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4916488" y="1617663"/>
            <a:ext cx="3957637" cy="9694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33363" indent="-233363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Problem - direct deployment is tedious, error-prone, &amp; costly over lifecycles</a:t>
            </a:r>
          </a:p>
        </p:txBody>
      </p:sp>
      <p:pic>
        <p:nvPicPr>
          <p:cNvPr id="49158" name="Picture 6" descr="mw-layers1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685800"/>
            <a:ext cx="4389438" cy="5751513"/>
          </a:xfrm>
          <a:prstGeom prst="rect">
            <a:avLst/>
          </a:prstGeom>
          <a:noFill/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0638" y="1239838"/>
            <a:ext cx="7934325" cy="4719638"/>
            <a:chOff x="13" y="963"/>
            <a:chExt cx="4998" cy="2973"/>
          </a:xfrm>
        </p:grpSpPr>
        <p:sp>
          <p:nvSpPr>
            <p:cNvPr id="49160" name="Rectangle 8"/>
            <p:cNvSpPr>
              <a:spLocks noChangeArrowheads="1"/>
            </p:cNvSpPr>
            <p:nvPr/>
          </p:nvSpPr>
          <p:spPr bwMode="auto">
            <a:xfrm>
              <a:off x="4504" y="963"/>
              <a:ext cx="507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kern="12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&amp; OS</a:t>
              </a:r>
            </a:p>
          </p:txBody>
        </p:sp>
        <p:pic>
          <p:nvPicPr>
            <p:cNvPr id="49161" name="Picture 9" descr="mw-layers2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" y="3327"/>
              <a:ext cx="2765" cy="609"/>
            </a:xfrm>
            <a:prstGeom prst="rect">
              <a:avLst/>
            </a:prstGeom>
            <a:noFill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-33338" y="1589088"/>
            <a:ext cx="4462463" cy="3516312"/>
            <a:chOff x="0" y="1166"/>
            <a:chExt cx="2811" cy="2215"/>
          </a:xfrm>
        </p:grpSpPr>
        <p:grpSp>
          <p:nvGrpSpPr>
            <p:cNvPr id="4" name="Group 11"/>
            <p:cNvGrpSpPr>
              <a:grpSpLocks noChangeAspect="1"/>
            </p:cNvGrpSpPr>
            <p:nvPr/>
          </p:nvGrpSpPr>
          <p:grpSpPr bwMode="auto">
            <a:xfrm>
              <a:off x="0" y="1166"/>
              <a:ext cx="2811" cy="654"/>
              <a:chOff x="1544" y="1525"/>
              <a:chExt cx="1960" cy="443"/>
            </a:xfrm>
          </p:grpSpPr>
          <p:pic>
            <p:nvPicPr>
              <p:cNvPr id="49164" name="Picture 12" descr="mw-layers6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544" y="1525"/>
                <a:ext cx="1960" cy="369"/>
              </a:xfrm>
              <a:prstGeom prst="rect">
                <a:avLst/>
              </a:prstGeom>
              <a:noFill/>
            </p:spPr>
          </p:pic>
          <p:sp>
            <p:nvSpPr>
              <p:cNvPr id="49165" name="Line 13"/>
              <p:cNvSpPr>
                <a:spLocks noChangeAspect="1" noChangeShapeType="1"/>
              </p:cNvSpPr>
              <p:nvPr/>
            </p:nvSpPr>
            <p:spPr bwMode="auto">
              <a:xfrm flipV="1">
                <a:off x="3270" y="1800"/>
                <a:ext cx="0" cy="1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rot="10800000"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pic>
          <p:nvPicPr>
            <p:cNvPr id="49166" name="Picture 14" descr="mw-layers5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" y="1715"/>
              <a:ext cx="2765" cy="565"/>
            </a:xfrm>
            <a:prstGeom prst="rect">
              <a:avLst/>
            </a:prstGeom>
            <a:noFill/>
          </p:spPr>
        </p:pic>
        <p:pic>
          <p:nvPicPr>
            <p:cNvPr id="49167" name="Picture 15" descr="mw-layers4"/>
            <p:cNvPicPr preferRelativeResize="0"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" y="2280"/>
              <a:ext cx="2765" cy="546"/>
            </a:xfrm>
            <a:prstGeom prst="rect">
              <a:avLst/>
            </a:prstGeom>
            <a:noFill/>
          </p:spPr>
        </p:pic>
        <p:pic>
          <p:nvPicPr>
            <p:cNvPr id="49168" name="Picture 16" descr="mw-layers3"/>
            <p:cNvPicPr preferRelativeResize="0"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" y="2835"/>
              <a:ext cx="2765" cy="546"/>
            </a:xfrm>
            <a:prstGeom prst="rect">
              <a:avLst/>
            </a:prstGeom>
            <a:noFill/>
          </p:spPr>
        </p:pic>
      </p:grp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4672013" y="2590800"/>
            <a:ext cx="4371975" cy="9694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173038" indent="-173038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There are layers of middleware, just like there are layers of networking protocols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57" grpId="0"/>
      <p:bldP spid="491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dirty="0" smtClean="0"/>
              <a:t>Challenges </a:t>
            </a:r>
            <a:r>
              <a:rPr lang="en-US" dirty="0"/>
              <a:t>in Middleware for </a:t>
            </a:r>
            <a:r>
              <a:rPr lang="en-US" dirty="0" smtClean="0"/>
              <a:t>CPS Product Lines</a:t>
            </a:r>
            <a:endParaRPr lang="en-US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762000"/>
            <a:ext cx="4953000" cy="5334000"/>
          </a:xfrm>
        </p:spPr>
        <p:txBody>
          <a:bodyPr/>
          <a:lstStyle/>
          <a:p>
            <a:r>
              <a:rPr lang="en-US" sz="2000" dirty="0" smtClean="0"/>
              <a:t>CPS product lines have </a:t>
            </a:r>
            <a:r>
              <a:rPr lang="en-US" sz="2000" dirty="0"/>
              <a:t>very </a:t>
            </a:r>
            <a:r>
              <a:rPr lang="en-US" sz="2000" b="1" i="1" dirty="0"/>
              <a:t>“focused but crosscutting”</a:t>
            </a:r>
            <a:r>
              <a:rPr lang="en-US" sz="2000" dirty="0"/>
              <a:t> requirements of </a:t>
            </a:r>
            <a:r>
              <a:rPr lang="en-US" sz="2000" dirty="0" smtClean="0"/>
              <a:t>the underlying </a:t>
            </a:r>
            <a:r>
              <a:rPr lang="en-US" sz="2000" dirty="0"/>
              <a:t>middleware infrastructure</a:t>
            </a:r>
          </a:p>
          <a:p>
            <a:pPr lvl="1"/>
            <a:r>
              <a:rPr lang="en-US" sz="1800" dirty="0"/>
              <a:t>Optimized for the platform</a:t>
            </a:r>
          </a:p>
          <a:p>
            <a:pPr lvl="1"/>
            <a:r>
              <a:rPr lang="en-US" sz="1800" dirty="0"/>
              <a:t>Lean footprint</a:t>
            </a:r>
          </a:p>
          <a:p>
            <a:pPr lvl="1"/>
            <a:r>
              <a:rPr lang="en-US" sz="1800" dirty="0" smtClean="0"/>
              <a:t>Support </a:t>
            </a:r>
            <a:r>
              <a:rPr lang="en-US" sz="1800" dirty="0"/>
              <a:t>run-time adaptations &amp; reconfigurations</a:t>
            </a:r>
          </a:p>
          <a:p>
            <a:r>
              <a:rPr lang="en-US" sz="2000" dirty="0" smtClean="0"/>
              <a:t>But, standards COTS middleware catered </a:t>
            </a:r>
            <a:r>
              <a:rPr lang="en-US" sz="2000" dirty="0"/>
              <a:t>to maintaining </a:t>
            </a:r>
            <a:r>
              <a:rPr lang="en-US" sz="2000" b="1" i="1" dirty="0"/>
              <a:t>“generality, wide applicability, portability &amp; reusability”</a:t>
            </a:r>
          </a:p>
          <a:p>
            <a:pPr lvl="1"/>
            <a:r>
              <a:rPr lang="en-US" sz="1800" i="1" dirty="0"/>
              <a:t>OS, compiler and hardware independent</a:t>
            </a:r>
          </a:p>
          <a:p>
            <a:r>
              <a:rPr lang="en-US" sz="2000" dirty="0" smtClean="0"/>
              <a:t>Cannot reinvent the wheel – Reuse !</a:t>
            </a:r>
          </a:p>
          <a:p>
            <a:pPr lvl="1"/>
            <a:r>
              <a:rPr lang="en-US" sz="1800" dirty="0" smtClean="0"/>
              <a:t>High development, maintenance costs</a:t>
            </a:r>
            <a:endParaRPr lang="en-US" sz="1800" dirty="0"/>
          </a:p>
        </p:txBody>
      </p:sp>
      <p:pic>
        <p:nvPicPr>
          <p:cNvPr id="22534" name="Picture 6" descr="forces-vert-view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762000"/>
            <a:ext cx="3306763" cy="5334000"/>
          </a:xfrm>
          <a:noFill/>
          <a:ln/>
        </p:spPr>
      </p:pic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152400" y="2971800"/>
            <a:ext cx="3657600" cy="3200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228600" y="2971800"/>
            <a:ext cx="36576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076960" y="6004560"/>
            <a:ext cx="7213600" cy="83099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Need new principles and techniques that reuse but specialize COTS middleware for CPS product lines</a:t>
            </a: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1" animBg="1"/>
      <p:bldP spid="22537" grpId="1" animBg="1"/>
      <p:bldP spid="225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" y="55880"/>
            <a:ext cx="9022080" cy="533400"/>
          </a:xfrm>
        </p:spPr>
        <p:txBody>
          <a:bodyPr/>
          <a:lstStyle/>
          <a:p>
            <a:r>
              <a:rPr lang="en-US" dirty="0" smtClean="0"/>
              <a:t>What is involved in Middleware Specialization?</a:t>
            </a:r>
            <a:endParaRPr lang="en-US" dirty="0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21200" y="553720"/>
            <a:ext cx="4622800" cy="6172200"/>
          </a:xfrm>
        </p:spPr>
        <p:txBody>
          <a:bodyPr/>
          <a:lstStyle/>
          <a:p>
            <a:r>
              <a:rPr lang="en-US" sz="2400" dirty="0" smtClean="0"/>
              <a:t>Need only certain capabilities at each layer</a:t>
            </a:r>
            <a:endParaRPr lang="en-US" sz="2400" dirty="0"/>
          </a:p>
          <a:p>
            <a:r>
              <a:rPr lang="en-US" sz="2400" dirty="0" smtClean="0"/>
              <a:t>How to identify these code paths?</a:t>
            </a:r>
          </a:p>
          <a:p>
            <a:r>
              <a:rPr lang="en-US" sz="2400" dirty="0" smtClean="0"/>
              <a:t>Need to optimize these paths for performance and memory footprint</a:t>
            </a:r>
          </a:p>
          <a:p>
            <a:r>
              <a:rPr lang="en-US" sz="2400" dirty="0" smtClean="0"/>
              <a:t>Optimal packing on resources</a:t>
            </a:r>
          </a:p>
          <a:p>
            <a:r>
              <a:rPr lang="en-US" sz="2400" dirty="0" smtClean="0"/>
              <a:t>Address endogenous &amp; exogenous systemic issues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3338" y="1546225"/>
            <a:ext cx="4462462" cy="3516313"/>
            <a:chOff x="0" y="1166"/>
            <a:chExt cx="2811" cy="2215"/>
          </a:xfrm>
        </p:grpSpPr>
        <p:grpSp>
          <p:nvGrpSpPr>
            <p:cNvPr id="3" name="Group 8"/>
            <p:cNvGrpSpPr>
              <a:grpSpLocks noChangeAspect="1"/>
            </p:cNvGrpSpPr>
            <p:nvPr/>
          </p:nvGrpSpPr>
          <p:grpSpPr bwMode="auto">
            <a:xfrm>
              <a:off x="0" y="1166"/>
              <a:ext cx="2811" cy="654"/>
              <a:chOff x="1544" y="1525"/>
              <a:chExt cx="1960" cy="443"/>
            </a:xfrm>
          </p:grpSpPr>
          <p:pic>
            <p:nvPicPr>
              <p:cNvPr id="51209" name="Picture 9" descr="mw-layers6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544" y="1525"/>
                <a:ext cx="1960" cy="369"/>
              </a:xfrm>
              <a:prstGeom prst="rect">
                <a:avLst/>
              </a:prstGeom>
              <a:noFill/>
            </p:spPr>
          </p:pic>
          <p:sp>
            <p:nvSpPr>
              <p:cNvPr id="51210" name="Line 10"/>
              <p:cNvSpPr>
                <a:spLocks noChangeAspect="1" noChangeShapeType="1"/>
              </p:cNvSpPr>
              <p:nvPr/>
            </p:nvSpPr>
            <p:spPr bwMode="auto">
              <a:xfrm flipV="1">
                <a:off x="3270" y="1800"/>
                <a:ext cx="0" cy="1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rot="10800000"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pic>
          <p:nvPicPr>
            <p:cNvPr id="51211" name="Picture 11" descr="mw-layers5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" y="1715"/>
              <a:ext cx="2765" cy="565"/>
            </a:xfrm>
            <a:prstGeom prst="rect">
              <a:avLst/>
            </a:prstGeom>
            <a:noFill/>
          </p:spPr>
        </p:pic>
        <p:pic>
          <p:nvPicPr>
            <p:cNvPr id="51212" name="Picture 12" descr="mw-layers4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" y="2280"/>
              <a:ext cx="2765" cy="546"/>
            </a:xfrm>
            <a:prstGeom prst="rect">
              <a:avLst/>
            </a:prstGeom>
            <a:noFill/>
          </p:spPr>
        </p:pic>
        <p:pic>
          <p:nvPicPr>
            <p:cNvPr id="51213" name="Picture 13" descr="mw-layers3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" y="2835"/>
              <a:ext cx="2765" cy="546"/>
            </a:xfrm>
            <a:prstGeom prst="rect">
              <a:avLst/>
            </a:prstGeom>
            <a:noFill/>
          </p:spPr>
        </p:pic>
      </p:grp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76200" y="5181600"/>
            <a:ext cx="4267200" cy="685800"/>
            <a:chOff x="48" y="3264"/>
            <a:chExt cx="2688" cy="432"/>
          </a:xfrm>
        </p:grpSpPr>
        <p:sp>
          <p:nvSpPr>
            <p:cNvPr id="51219" name="AutoShape 19"/>
            <p:cNvSpPr>
              <a:spLocks noChangeArrowheads="1"/>
            </p:cNvSpPr>
            <p:nvPr/>
          </p:nvSpPr>
          <p:spPr bwMode="auto">
            <a:xfrm>
              <a:off x="48" y="3264"/>
              <a:ext cx="2688" cy="43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51214" name="Rectangle 14"/>
            <p:cNvSpPr>
              <a:spLocks noChangeArrowheads="1"/>
            </p:cNvSpPr>
            <p:nvPr/>
          </p:nvSpPr>
          <p:spPr bwMode="auto">
            <a:xfrm>
              <a:off x="144" y="3312"/>
              <a:ext cx="288" cy="33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rPr>
                <a:t>OS</a:t>
              </a:r>
              <a:r>
                <a:rPr lang="en-US" sz="2000" kern="1200" baseline="-250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51220" name="Rectangle 20"/>
            <p:cNvSpPr>
              <a:spLocks noChangeArrowheads="1"/>
            </p:cNvSpPr>
            <p:nvPr/>
          </p:nvSpPr>
          <p:spPr bwMode="auto">
            <a:xfrm>
              <a:off x="576" y="3312"/>
              <a:ext cx="288" cy="33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rPr>
                <a:t>OS</a:t>
              </a:r>
              <a:r>
                <a:rPr lang="en-US" sz="2000" kern="1200" baseline="-250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51221" name="Rectangle 21"/>
            <p:cNvSpPr>
              <a:spLocks noChangeArrowheads="1"/>
            </p:cNvSpPr>
            <p:nvPr/>
          </p:nvSpPr>
          <p:spPr bwMode="auto">
            <a:xfrm>
              <a:off x="1008" y="3312"/>
              <a:ext cx="288" cy="33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rPr>
                <a:t>OS</a:t>
              </a:r>
              <a:r>
                <a:rPr lang="en-US" sz="2000" kern="1200" baseline="-250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51222" name="Rectangle 22"/>
            <p:cNvSpPr>
              <a:spLocks noChangeArrowheads="1"/>
            </p:cNvSpPr>
            <p:nvPr/>
          </p:nvSpPr>
          <p:spPr bwMode="auto">
            <a:xfrm>
              <a:off x="2304" y="3312"/>
              <a:ext cx="288" cy="33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rPr>
                <a:t>OS</a:t>
              </a:r>
              <a:r>
                <a:rPr lang="en-US" sz="2000" kern="1200" baseline="-250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rPr>
                <a:t>N</a:t>
              </a:r>
            </a:p>
          </p:txBody>
        </p:sp>
        <p:sp>
          <p:nvSpPr>
            <p:cNvPr id="51223" name="Line 23"/>
            <p:cNvSpPr>
              <a:spLocks noChangeShapeType="1"/>
            </p:cNvSpPr>
            <p:nvPr/>
          </p:nvSpPr>
          <p:spPr bwMode="auto">
            <a:xfrm>
              <a:off x="1536" y="3456"/>
              <a:ext cx="72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76200" y="5943600"/>
            <a:ext cx="4267200" cy="685800"/>
            <a:chOff x="48" y="3744"/>
            <a:chExt cx="2688" cy="432"/>
          </a:xfrm>
        </p:grpSpPr>
        <p:sp>
          <p:nvSpPr>
            <p:cNvPr id="51224" name="AutoShape 24"/>
            <p:cNvSpPr>
              <a:spLocks noChangeArrowheads="1"/>
            </p:cNvSpPr>
            <p:nvPr/>
          </p:nvSpPr>
          <p:spPr bwMode="auto">
            <a:xfrm>
              <a:off x="48" y="3744"/>
              <a:ext cx="2688" cy="432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51225" name="Rectangle 25"/>
            <p:cNvSpPr>
              <a:spLocks noChangeArrowheads="1"/>
            </p:cNvSpPr>
            <p:nvPr/>
          </p:nvSpPr>
          <p:spPr bwMode="auto">
            <a:xfrm>
              <a:off x="144" y="3792"/>
              <a:ext cx="288" cy="33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rPr>
                <a:t>HW</a:t>
              </a:r>
              <a:r>
                <a:rPr lang="en-US" sz="1600" kern="1200" baseline="-250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51226" name="Rectangle 26"/>
            <p:cNvSpPr>
              <a:spLocks noChangeArrowheads="1"/>
            </p:cNvSpPr>
            <p:nvPr/>
          </p:nvSpPr>
          <p:spPr bwMode="auto">
            <a:xfrm>
              <a:off x="576" y="3792"/>
              <a:ext cx="288" cy="33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rPr>
                <a:t>HW</a:t>
              </a:r>
              <a:r>
                <a:rPr lang="en-US" sz="1600" kern="1200" baseline="-250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51227" name="Rectangle 27"/>
            <p:cNvSpPr>
              <a:spLocks noChangeArrowheads="1"/>
            </p:cNvSpPr>
            <p:nvPr/>
          </p:nvSpPr>
          <p:spPr bwMode="auto">
            <a:xfrm>
              <a:off x="1008" y="3792"/>
              <a:ext cx="288" cy="33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rPr>
                <a:t>HW</a:t>
              </a:r>
              <a:r>
                <a:rPr lang="en-US" sz="1600" kern="1200" baseline="-250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51228" name="Rectangle 28"/>
            <p:cNvSpPr>
              <a:spLocks noChangeArrowheads="1"/>
            </p:cNvSpPr>
            <p:nvPr/>
          </p:nvSpPr>
          <p:spPr bwMode="auto">
            <a:xfrm>
              <a:off x="2304" y="3792"/>
              <a:ext cx="288" cy="33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rPr>
                <a:t>HW</a:t>
              </a:r>
              <a:r>
                <a:rPr lang="en-US" sz="1600" kern="1200" baseline="-250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rPr>
                <a:t>M</a:t>
              </a:r>
            </a:p>
          </p:txBody>
        </p:sp>
        <p:sp>
          <p:nvSpPr>
            <p:cNvPr id="51229" name="Line 29"/>
            <p:cNvSpPr>
              <a:spLocks noChangeShapeType="1"/>
            </p:cNvSpPr>
            <p:nvPr/>
          </p:nvSpPr>
          <p:spPr bwMode="auto">
            <a:xfrm>
              <a:off x="1536" y="3936"/>
              <a:ext cx="72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228600" y="685800"/>
            <a:ext cx="4267200" cy="838200"/>
            <a:chOff x="144" y="432"/>
            <a:chExt cx="2688" cy="528"/>
          </a:xfrm>
        </p:grpSpPr>
        <p:sp>
          <p:nvSpPr>
            <p:cNvPr id="51230" name="AutoShape 30"/>
            <p:cNvSpPr>
              <a:spLocks noChangeArrowheads="1"/>
            </p:cNvSpPr>
            <p:nvPr/>
          </p:nvSpPr>
          <p:spPr bwMode="auto">
            <a:xfrm>
              <a:off x="144" y="432"/>
              <a:ext cx="2688" cy="528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kern="1200" dirty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rPr>
                <a:t>Product-line architecture &amp; product variants</a:t>
              </a:r>
            </a:p>
          </p:txBody>
        </p:sp>
        <p:sp>
          <p:nvSpPr>
            <p:cNvPr id="51231" name="Rectangle 31"/>
            <p:cNvSpPr>
              <a:spLocks noChangeArrowheads="1"/>
            </p:cNvSpPr>
            <p:nvPr/>
          </p:nvSpPr>
          <p:spPr bwMode="auto">
            <a:xfrm>
              <a:off x="240" y="672"/>
              <a:ext cx="28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rPr>
                <a:t>PLA</a:t>
              </a:r>
              <a:r>
                <a:rPr lang="en-US" sz="1600" kern="1200" baseline="-250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51235" name="Line 35"/>
            <p:cNvSpPr>
              <a:spLocks noChangeShapeType="1"/>
            </p:cNvSpPr>
            <p:nvPr/>
          </p:nvSpPr>
          <p:spPr bwMode="auto">
            <a:xfrm>
              <a:off x="1632" y="720"/>
              <a:ext cx="72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51236" name="Rectangle 36"/>
            <p:cNvSpPr>
              <a:spLocks noChangeArrowheads="1"/>
            </p:cNvSpPr>
            <p:nvPr/>
          </p:nvSpPr>
          <p:spPr bwMode="auto">
            <a:xfrm>
              <a:off x="672" y="672"/>
              <a:ext cx="28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rPr>
                <a:t>PLA</a:t>
              </a:r>
              <a:r>
                <a:rPr lang="en-US" sz="1400" kern="1200" baseline="-250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51237" name="Rectangle 37"/>
            <p:cNvSpPr>
              <a:spLocks noChangeArrowheads="1"/>
            </p:cNvSpPr>
            <p:nvPr/>
          </p:nvSpPr>
          <p:spPr bwMode="auto">
            <a:xfrm>
              <a:off x="1104" y="672"/>
              <a:ext cx="28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rPr>
                <a:t>PLA</a:t>
              </a:r>
              <a:r>
                <a:rPr lang="en-US" sz="1400" kern="1200" baseline="-250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51238" name="Rectangle 38"/>
            <p:cNvSpPr>
              <a:spLocks noChangeArrowheads="1"/>
            </p:cNvSpPr>
            <p:nvPr/>
          </p:nvSpPr>
          <p:spPr bwMode="auto">
            <a:xfrm>
              <a:off x="2400" y="672"/>
              <a:ext cx="28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rPr>
                <a:t>PLA</a:t>
              </a:r>
              <a:r>
                <a:rPr lang="en-US" sz="1600" kern="1200" baseline="-250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rPr>
                <a:t>K</a:t>
              </a:r>
            </a:p>
          </p:txBody>
        </p:sp>
      </p:grpSp>
      <p:sp>
        <p:nvSpPr>
          <p:cNvPr id="51247" name="Freeform 47"/>
          <p:cNvSpPr>
            <a:spLocks/>
          </p:cNvSpPr>
          <p:nvPr/>
        </p:nvSpPr>
        <p:spPr bwMode="auto">
          <a:xfrm>
            <a:off x="457200" y="1219200"/>
            <a:ext cx="3162300" cy="51816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288" y="528"/>
              </a:cxn>
              <a:cxn ang="0">
                <a:pos x="1824" y="1008"/>
              </a:cxn>
              <a:cxn ang="0">
                <a:pos x="1296" y="1488"/>
              </a:cxn>
              <a:cxn ang="0">
                <a:pos x="960" y="2208"/>
              </a:cxn>
              <a:cxn ang="0">
                <a:pos x="480" y="2688"/>
              </a:cxn>
              <a:cxn ang="0">
                <a:pos x="0" y="3264"/>
              </a:cxn>
            </a:cxnLst>
            <a:rect l="0" t="0" r="r" b="b"/>
            <a:pathLst>
              <a:path w="1992" h="3264">
                <a:moveTo>
                  <a:pt x="96" y="0"/>
                </a:moveTo>
                <a:cubicBezTo>
                  <a:pt x="48" y="180"/>
                  <a:pt x="0" y="360"/>
                  <a:pt x="288" y="528"/>
                </a:cubicBezTo>
                <a:cubicBezTo>
                  <a:pt x="576" y="696"/>
                  <a:pt x="1656" y="848"/>
                  <a:pt x="1824" y="1008"/>
                </a:cubicBezTo>
                <a:cubicBezTo>
                  <a:pt x="1992" y="1168"/>
                  <a:pt x="1440" y="1288"/>
                  <a:pt x="1296" y="1488"/>
                </a:cubicBezTo>
                <a:cubicBezTo>
                  <a:pt x="1152" y="1688"/>
                  <a:pt x="1096" y="2008"/>
                  <a:pt x="960" y="2208"/>
                </a:cubicBezTo>
                <a:cubicBezTo>
                  <a:pt x="824" y="2408"/>
                  <a:pt x="640" y="2512"/>
                  <a:pt x="480" y="2688"/>
                </a:cubicBezTo>
                <a:cubicBezTo>
                  <a:pt x="320" y="2864"/>
                  <a:pt x="80" y="3168"/>
                  <a:pt x="0" y="3264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1248" name="Freeform 48"/>
          <p:cNvSpPr>
            <a:spLocks/>
          </p:cNvSpPr>
          <p:nvPr/>
        </p:nvSpPr>
        <p:spPr bwMode="auto">
          <a:xfrm>
            <a:off x="635000" y="1295400"/>
            <a:ext cx="584200" cy="5105400"/>
          </a:xfrm>
          <a:custGeom>
            <a:avLst/>
            <a:gdLst/>
            <a:ahLst/>
            <a:cxnLst>
              <a:cxn ang="0">
                <a:pos x="416" y="0"/>
              </a:cxn>
              <a:cxn ang="0">
                <a:pos x="32" y="864"/>
              </a:cxn>
              <a:cxn ang="0">
                <a:pos x="224" y="1488"/>
              </a:cxn>
              <a:cxn ang="0">
                <a:pos x="320" y="3168"/>
              </a:cxn>
              <a:cxn ang="0">
                <a:pos x="320" y="3120"/>
              </a:cxn>
            </a:cxnLst>
            <a:rect l="0" t="0" r="r" b="b"/>
            <a:pathLst>
              <a:path w="416" h="3440">
                <a:moveTo>
                  <a:pt x="416" y="0"/>
                </a:moveTo>
                <a:cubicBezTo>
                  <a:pt x="240" y="308"/>
                  <a:pt x="64" y="616"/>
                  <a:pt x="32" y="864"/>
                </a:cubicBezTo>
                <a:cubicBezTo>
                  <a:pt x="0" y="1112"/>
                  <a:pt x="176" y="1104"/>
                  <a:pt x="224" y="1488"/>
                </a:cubicBezTo>
                <a:cubicBezTo>
                  <a:pt x="272" y="1872"/>
                  <a:pt x="304" y="2896"/>
                  <a:pt x="320" y="3168"/>
                </a:cubicBezTo>
                <a:cubicBezTo>
                  <a:pt x="336" y="3440"/>
                  <a:pt x="328" y="3280"/>
                  <a:pt x="320" y="312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1249" name="Freeform 49"/>
          <p:cNvSpPr>
            <a:spLocks/>
          </p:cNvSpPr>
          <p:nvPr/>
        </p:nvSpPr>
        <p:spPr bwMode="auto">
          <a:xfrm>
            <a:off x="1397000" y="1295400"/>
            <a:ext cx="2501900" cy="4953000"/>
          </a:xfrm>
          <a:custGeom>
            <a:avLst/>
            <a:gdLst/>
            <a:ahLst/>
            <a:cxnLst>
              <a:cxn ang="0">
                <a:pos x="368" y="0"/>
              </a:cxn>
              <a:cxn ang="0">
                <a:pos x="272" y="432"/>
              </a:cxn>
              <a:cxn ang="0">
                <a:pos x="176" y="912"/>
              </a:cxn>
              <a:cxn ang="0">
                <a:pos x="176" y="1488"/>
              </a:cxn>
              <a:cxn ang="0">
                <a:pos x="1232" y="2016"/>
              </a:cxn>
              <a:cxn ang="0">
                <a:pos x="1520" y="2640"/>
              </a:cxn>
              <a:cxn ang="0">
                <a:pos x="1568" y="3120"/>
              </a:cxn>
            </a:cxnLst>
            <a:rect l="0" t="0" r="r" b="b"/>
            <a:pathLst>
              <a:path w="1576" h="3120">
                <a:moveTo>
                  <a:pt x="368" y="0"/>
                </a:moveTo>
                <a:cubicBezTo>
                  <a:pt x="336" y="140"/>
                  <a:pt x="304" y="280"/>
                  <a:pt x="272" y="432"/>
                </a:cubicBezTo>
                <a:cubicBezTo>
                  <a:pt x="240" y="584"/>
                  <a:pt x="192" y="736"/>
                  <a:pt x="176" y="912"/>
                </a:cubicBezTo>
                <a:cubicBezTo>
                  <a:pt x="160" y="1088"/>
                  <a:pt x="0" y="1304"/>
                  <a:pt x="176" y="1488"/>
                </a:cubicBezTo>
                <a:cubicBezTo>
                  <a:pt x="352" y="1672"/>
                  <a:pt x="1008" y="1824"/>
                  <a:pt x="1232" y="2016"/>
                </a:cubicBezTo>
                <a:cubicBezTo>
                  <a:pt x="1456" y="2208"/>
                  <a:pt x="1464" y="2456"/>
                  <a:pt x="1520" y="2640"/>
                </a:cubicBezTo>
                <a:cubicBezTo>
                  <a:pt x="1576" y="2824"/>
                  <a:pt x="1572" y="2972"/>
                  <a:pt x="1568" y="312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1250" name="Freeform 50"/>
          <p:cNvSpPr>
            <a:spLocks/>
          </p:cNvSpPr>
          <p:nvPr/>
        </p:nvSpPr>
        <p:spPr bwMode="auto">
          <a:xfrm>
            <a:off x="1473200" y="1295400"/>
            <a:ext cx="2933700" cy="5029200"/>
          </a:xfrm>
          <a:custGeom>
            <a:avLst/>
            <a:gdLst/>
            <a:ahLst/>
            <a:cxnLst>
              <a:cxn ang="0">
                <a:pos x="1616" y="0"/>
              </a:cxn>
              <a:cxn ang="0">
                <a:pos x="1616" y="1488"/>
              </a:cxn>
              <a:cxn ang="0">
                <a:pos x="224" y="2640"/>
              </a:cxn>
              <a:cxn ang="0">
                <a:pos x="272" y="3168"/>
              </a:cxn>
            </a:cxnLst>
            <a:rect l="0" t="0" r="r" b="b"/>
            <a:pathLst>
              <a:path w="1848" h="3168">
                <a:moveTo>
                  <a:pt x="1616" y="0"/>
                </a:moveTo>
                <a:cubicBezTo>
                  <a:pt x="1732" y="524"/>
                  <a:pt x="1848" y="1048"/>
                  <a:pt x="1616" y="1488"/>
                </a:cubicBezTo>
                <a:cubicBezTo>
                  <a:pt x="1384" y="1928"/>
                  <a:pt x="448" y="2360"/>
                  <a:pt x="224" y="2640"/>
                </a:cubicBezTo>
                <a:cubicBezTo>
                  <a:pt x="0" y="2920"/>
                  <a:pt x="264" y="3080"/>
                  <a:pt x="272" y="3168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4775200" y="4795520"/>
            <a:ext cx="4236720" cy="175432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3363" indent="-233363">
              <a:spcBef>
                <a:spcPct val="50000"/>
              </a:spcBef>
            </a:pP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A feature-oriented view of middleware lends itself well </a:t>
            </a:r>
          </a:p>
          <a:p>
            <a:pPr marL="233363" indent="-233363">
              <a:spcBef>
                <a:spcPct val="50000"/>
              </a:spcBef>
            </a:pP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Makes it amenable to algebraic manipulations </a:t>
            </a: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7" grpId="0" animBg="1"/>
      <p:bldP spid="51248" grpId="0" animBg="1"/>
      <p:bldP spid="51249" grpId="0" animBg="1"/>
      <p:bldP spid="51250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124200" y="6024880"/>
            <a:ext cx="2895600" cy="304800"/>
          </a:xfrm>
        </p:spPr>
        <p:txBody>
          <a:bodyPr/>
          <a:lstStyle/>
          <a:p>
            <a:fld id="{3FB63380-09F4-4938-9AE3-C0288C5C3ECC}" type="slidenum">
              <a:rPr lang="en-US"/>
              <a:pPr/>
              <a:t>6</a:t>
            </a:fld>
            <a:endParaRPr lang="en-US"/>
          </a:p>
        </p:txBody>
      </p:sp>
      <p:sp>
        <p:nvSpPr>
          <p:cNvPr id="99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01600"/>
            <a:ext cx="8575040" cy="381000"/>
          </a:xfrm>
        </p:spPr>
        <p:txBody>
          <a:bodyPr/>
          <a:lstStyle/>
          <a:p>
            <a:r>
              <a:rPr lang="en-US" dirty="0" smtClean="0"/>
              <a:t>Feature Perspective of Middleware (1/3)</a:t>
            </a:r>
            <a:endParaRPr lang="en-US" dirty="0"/>
          </a:p>
        </p:txBody>
      </p:sp>
      <p:pic>
        <p:nvPicPr>
          <p:cNvPr id="991236" name="Picture 4" descr="CIA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2463" y="984568"/>
            <a:ext cx="4699000" cy="5165725"/>
          </a:xfrm>
          <a:prstGeom prst="rect">
            <a:avLst/>
          </a:prstGeom>
          <a:noFill/>
        </p:spPr>
      </p:pic>
      <p:sp>
        <p:nvSpPr>
          <p:cNvPr id="991237" name="AutoShape 5"/>
          <p:cNvSpPr>
            <a:spLocks noChangeArrowheads="1"/>
          </p:cNvSpPr>
          <p:nvPr/>
        </p:nvSpPr>
        <p:spPr bwMode="auto">
          <a:xfrm flipH="1">
            <a:off x="7231063" y="538480"/>
            <a:ext cx="1836737" cy="908050"/>
          </a:xfrm>
          <a:prstGeom prst="wedgeRoundRectCallout">
            <a:avLst>
              <a:gd name="adj1" fmla="val 91398"/>
              <a:gd name="adj2" fmla="val 4019"/>
              <a:gd name="adj3" fmla="val 16667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11125" indent="-111125" algn="l" eaLnBrk="1" hangingPunct="1"/>
            <a:r>
              <a:rPr lang="en-US" sz="1600" dirty="0">
                <a:solidFill>
                  <a:srgbClr val="993300"/>
                </a:solidFill>
              </a:rPr>
              <a:t>Configuration of components &amp; assemblies</a:t>
            </a:r>
          </a:p>
        </p:txBody>
      </p:sp>
      <p:sp>
        <p:nvSpPr>
          <p:cNvPr id="991238" name="AutoShape 6"/>
          <p:cNvSpPr>
            <a:spLocks noChangeArrowheads="1"/>
          </p:cNvSpPr>
          <p:nvPr/>
        </p:nvSpPr>
        <p:spPr bwMode="auto">
          <a:xfrm flipH="1">
            <a:off x="7035800" y="5353368"/>
            <a:ext cx="2108200" cy="935037"/>
          </a:xfrm>
          <a:prstGeom prst="wedgeRoundRectCallout">
            <a:avLst>
              <a:gd name="adj1" fmla="val 27481"/>
              <a:gd name="adj2" fmla="val -155264"/>
              <a:gd name="adj3" fmla="val 16667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11125" indent="-111125" algn="l" eaLnBrk="1" hangingPunct="1"/>
            <a:r>
              <a:rPr lang="en-US" sz="1800" dirty="0">
                <a:solidFill>
                  <a:srgbClr val="993300"/>
                </a:solidFill>
              </a:rPr>
              <a:t>Configuration of component containers</a:t>
            </a:r>
          </a:p>
        </p:txBody>
      </p:sp>
      <p:sp>
        <p:nvSpPr>
          <p:cNvPr id="991239" name="AutoShape 7"/>
          <p:cNvSpPr>
            <a:spLocks noChangeArrowheads="1"/>
          </p:cNvSpPr>
          <p:nvPr/>
        </p:nvSpPr>
        <p:spPr bwMode="auto">
          <a:xfrm flipH="1">
            <a:off x="485774" y="5380354"/>
            <a:ext cx="2282825" cy="868045"/>
          </a:xfrm>
          <a:prstGeom prst="wedgeRoundRectCallout">
            <a:avLst>
              <a:gd name="adj1" fmla="val -137972"/>
              <a:gd name="adj2" fmla="val -6866"/>
              <a:gd name="adj3" fmla="val 16667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11125" indent="-111125" algn="l" eaLnBrk="1" hangingPunct="1"/>
            <a:r>
              <a:rPr lang="en-US" sz="1800" dirty="0">
                <a:solidFill>
                  <a:srgbClr val="993300"/>
                </a:solidFill>
              </a:rPr>
              <a:t>Configuration of the middleware bus </a:t>
            </a:r>
          </a:p>
        </p:txBody>
      </p:sp>
      <p:sp>
        <p:nvSpPr>
          <p:cNvPr id="991240" name="AutoShape 8"/>
          <p:cNvSpPr>
            <a:spLocks noChangeArrowheads="1"/>
          </p:cNvSpPr>
          <p:nvPr/>
        </p:nvSpPr>
        <p:spPr bwMode="auto">
          <a:xfrm flipH="1">
            <a:off x="6858000" y="2129155"/>
            <a:ext cx="2159000" cy="655638"/>
          </a:xfrm>
          <a:prstGeom prst="wedgeRoundRectCallout">
            <a:avLst>
              <a:gd name="adj1" fmla="val 91468"/>
              <a:gd name="adj2" fmla="val 208352"/>
              <a:gd name="adj3" fmla="val 16667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11125" indent="-111125" algn="l" eaLnBrk="1" hangingPunct="1"/>
            <a:r>
              <a:rPr lang="en-US" sz="1600" dirty="0">
                <a:solidFill>
                  <a:srgbClr val="993300"/>
                </a:solidFill>
              </a:rPr>
              <a:t>Configuration of </a:t>
            </a:r>
            <a:r>
              <a:rPr lang="en-US" sz="1800" dirty="0">
                <a:solidFill>
                  <a:srgbClr val="993300"/>
                </a:solidFill>
              </a:rPr>
              <a:t>component</a:t>
            </a:r>
            <a:r>
              <a:rPr lang="en-US" sz="1600" dirty="0">
                <a:solidFill>
                  <a:srgbClr val="993300"/>
                </a:solidFill>
              </a:rPr>
              <a:t> server</a:t>
            </a:r>
          </a:p>
        </p:txBody>
      </p:sp>
      <p:sp>
        <p:nvSpPr>
          <p:cNvPr id="991241" name="AutoShape 9"/>
          <p:cNvSpPr>
            <a:spLocks noChangeArrowheads="1"/>
          </p:cNvSpPr>
          <p:nvPr/>
        </p:nvSpPr>
        <p:spPr bwMode="auto">
          <a:xfrm flipH="1">
            <a:off x="307975" y="4396105"/>
            <a:ext cx="2159000" cy="674688"/>
          </a:xfrm>
          <a:prstGeom prst="wedgeRoundRectCallout">
            <a:avLst>
              <a:gd name="adj1" fmla="val -153384"/>
              <a:gd name="adj2" fmla="val 13528"/>
              <a:gd name="adj3" fmla="val 16667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11125" indent="-111125" algn="l" eaLnBrk="1" hangingPunct="1"/>
            <a:r>
              <a:rPr lang="en-US" sz="1800" dirty="0">
                <a:solidFill>
                  <a:srgbClr val="993300"/>
                </a:solidFill>
              </a:rPr>
              <a:t>Configuration of event </a:t>
            </a:r>
            <a:r>
              <a:rPr lang="en-US" sz="1800" dirty="0" err="1">
                <a:solidFill>
                  <a:srgbClr val="993300"/>
                </a:solidFill>
              </a:rPr>
              <a:t>notifiers</a:t>
            </a:r>
            <a:endParaRPr lang="en-US" sz="1800" dirty="0">
              <a:solidFill>
                <a:srgbClr val="993300"/>
              </a:solidFill>
            </a:endParaRPr>
          </a:p>
        </p:txBody>
      </p:sp>
      <p:sp>
        <p:nvSpPr>
          <p:cNvPr id="991242" name="Rectangle 10"/>
          <p:cNvSpPr>
            <a:spLocks noChangeArrowheads="1"/>
          </p:cNvSpPr>
          <p:nvPr/>
        </p:nvSpPr>
        <p:spPr bwMode="auto">
          <a:xfrm>
            <a:off x="18733" y="798195"/>
            <a:ext cx="3101975" cy="315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5888" indent="-115888" algn="l" eaLnBrk="1" hangingPunct="1">
              <a:spcBef>
                <a:spcPct val="20000"/>
              </a:spcBef>
              <a:buFontTx/>
              <a:buChar char="•"/>
            </a:pPr>
            <a:r>
              <a:rPr lang="en-US" sz="2400" b="0" dirty="0" smtClean="0"/>
              <a:t>Traditionally, features are OO classes</a:t>
            </a:r>
          </a:p>
          <a:p>
            <a:pPr marL="115888" indent="-115888" algn="l" eaLnBrk="1" hangingPunct="1">
              <a:spcBef>
                <a:spcPct val="20000"/>
              </a:spcBef>
              <a:buFontTx/>
              <a:buChar char="•"/>
            </a:pPr>
            <a:r>
              <a:rPr lang="en-US" sz="2400" b="0" dirty="0" smtClean="0"/>
              <a:t>COTS middleware is highly configurable and flexible</a:t>
            </a:r>
          </a:p>
          <a:p>
            <a:pPr marL="115888" indent="-115888" algn="l" eaLnBrk="1" hangingPunct="1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Configurability as an indicator of features</a:t>
            </a:r>
            <a:endParaRPr lang="en-US" sz="2400" b="0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0" y="6380648"/>
            <a:ext cx="9144000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Let us treat </a:t>
            </a: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configurability</a:t>
            </a: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as features that can be manipulated</a:t>
            </a: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1237" grpId="0" animBg="1"/>
      <p:bldP spid="991238" grpId="0" animBg="1"/>
      <p:bldP spid="991239" grpId="0" animBg="1"/>
      <p:bldP spid="991240" grpId="0" animBg="1"/>
      <p:bldP spid="99124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545AC6-FE64-4B75-8A88-385AE5909221}" type="slidenum">
              <a:rPr lang="en-US"/>
              <a:pPr/>
              <a:t>7</a:t>
            </a:fld>
            <a:endParaRPr lang="en-US"/>
          </a:p>
        </p:txBody>
      </p:sp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85725"/>
            <a:ext cx="8288655" cy="381000"/>
          </a:xfrm>
        </p:spPr>
        <p:txBody>
          <a:bodyPr/>
          <a:lstStyle/>
          <a:p>
            <a:r>
              <a:rPr lang="en-US" dirty="0" smtClean="0"/>
              <a:t>Feature Perspective of Middleware (2/3)</a:t>
            </a:r>
            <a:endParaRPr lang="en-US" dirty="0"/>
          </a:p>
        </p:txBody>
      </p:sp>
      <p:sp>
        <p:nvSpPr>
          <p:cNvPr id="813077" name="Rectangle 21"/>
          <p:cNvSpPr>
            <a:spLocks noChangeArrowheads="1"/>
          </p:cNvSpPr>
          <p:nvPr/>
        </p:nvSpPr>
        <p:spPr bwMode="auto">
          <a:xfrm>
            <a:off x="508000" y="647383"/>
            <a:ext cx="7965440" cy="1274195"/>
          </a:xfrm>
          <a:prstGeom prst="rect">
            <a:avLst/>
          </a:prstGeom>
          <a:solidFill>
            <a:srgbClr val="FFFF66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3038" indent="-173038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400" b="0" dirty="0"/>
              <a:t>Component middleware is characterized by a large </a:t>
            </a:r>
            <a:r>
              <a:rPr lang="en-US" sz="2400" b="0" i="1" dirty="0"/>
              <a:t>configuration space </a:t>
            </a:r>
            <a:r>
              <a:rPr lang="en-US" sz="2400" b="0" dirty="0"/>
              <a:t>that maps known variations in the application requirements space to known variations in the middleware solution space</a:t>
            </a:r>
          </a:p>
        </p:txBody>
      </p:sp>
      <p:pic>
        <p:nvPicPr>
          <p:cNvPr id="813085" name="Picture 29" descr="corbaopt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6113" y="2028508"/>
            <a:ext cx="4271962" cy="3794125"/>
          </a:xfrm>
          <a:prstGeom prst="rect">
            <a:avLst/>
          </a:prstGeom>
          <a:noFill/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53670" y="2239010"/>
            <a:ext cx="8826500" cy="4095750"/>
            <a:chOff x="0" y="1740"/>
            <a:chExt cx="5560" cy="2580"/>
          </a:xfrm>
        </p:grpSpPr>
        <p:pic>
          <p:nvPicPr>
            <p:cNvPr id="813087" name="Picture 31" descr="RT_Pluggable_Protocol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7" y="4072"/>
              <a:ext cx="3423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13088" name="AutoShape 32"/>
            <p:cNvSpPr>
              <a:spLocks noChangeArrowheads="1"/>
            </p:cNvSpPr>
            <p:nvPr/>
          </p:nvSpPr>
          <p:spPr bwMode="auto">
            <a:xfrm>
              <a:off x="4409" y="2736"/>
              <a:ext cx="1151" cy="320"/>
            </a:xfrm>
            <a:prstGeom prst="wedgeRoundRectCallout">
              <a:avLst>
                <a:gd name="adj1" fmla="val -216299"/>
                <a:gd name="adj2" fmla="val 73204"/>
                <a:gd name="adj3" fmla="val 16667"/>
              </a:avLst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111125" indent="-111125" algn="l" eaLnBrk="1" hangingPunct="1"/>
              <a:r>
                <a:rPr lang="en-US" dirty="0" smtClean="0">
                  <a:solidFill>
                    <a:srgbClr val="990000"/>
                  </a:solidFill>
                </a:rPr>
                <a:t>Concurrency</a:t>
              </a:r>
              <a:endParaRPr lang="en-US" dirty="0">
                <a:solidFill>
                  <a:srgbClr val="990000"/>
                </a:solidFill>
              </a:endParaRPr>
            </a:p>
          </p:txBody>
        </p:sp>
        <p:sp>
          <p:nvSpPr>
            <p:cNvPr id="813089" name="AutoShape 33"/>
            <p:cNvSpPr>
              <a:spLocks noChangeArrowheads="1"/>
            </p:cNvSpPr>
            <p:nvPr/>
          </p:nvSpPr>
          <p:spPr bwMode="auto">
            <a:xfrm>
              <a:off x="4269" y="1821"/>
              <a:ext cx="1049" cy="480"/>
            </a:xfrm>
            <a:prstGeom prst="wedgeRoundRectCallout">
              <a:avLst>
                <a:gd name="adj1" fmla="val -98408"/>
                <a:gd name="adj2" fmla="val 141931"/>
                <a:gd name="adj3" fmla="val 16667"/>
              </a:avLst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111125" indent="-111125" algn="l" eaLnBrk="1" hangingPunct="1"/>
              <a:r>
                <a:rPr lang="en-US" dirty="0" smtClean="0">
                  <a:solidFill>
                    <a:srgbClr val="990000"/>
                  </a:solidFill>
                </a:rPr>
                <a:t>Request </a:t>
              </a:r>
              <a:r>
                <a:rPr lang="en-US" dirty="0" err="1" smtClean="0">
                  <a:solidFill>
                    <a:srgbClr val="990000"/>
                  </a:solidFill>
                </a:rPr>
                <a:t>demuxing</a:t>
              </a:r>
              <a:endParaRPr lang="en-US" dirty="0">
                <a:solidFill>
                  <a:srgbClr val="990000"/>
                </a:solidFill>
              </a:endParaRPr>
            </a:p>
          </p:txBody>
        </p:sp>
        <p:sp>
          <p:nvSpPr>
            <p:cNvPr id="813090" name="AutoShape 34"/>
            <p:cNvSpPr>
              <a:spLocks noChangeArrowheads="1"/>
            </p:cNvSpPr>
            <p:nvPr/>
          </p:nvSpPr>
          <p:spPr bwMode="auto">
            <a:xfrm>
              <a:off x="99" y="1740"/>
              <a:ext cx="1078" cy="529"/>
            </a:xfrm>
            <a:prstGeom prst="wedgeRoundRectCallout">
              <a:avLst>
                <a:gd name="adj1" fmla="val 86017"/>
                <a:gd name="adj2" fmla="val 107429"/>
                <a:gd name="adj3" fmla="val 16667"/>
              </a:avLst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111125" indent="-111125" algn="l" eaLnBrk="1" hangingPunct="1"/>
              <a:r>
                <a:rPr lang="en-US" dirty="0" smtClean="0">
                  <a:solidFill>
                    <a:srgbClr val="990000"/>
                  </a:solidFill>
                </a:rPr>
                <a:t>marshaling </a:t>
              </a:r>
              <a:r>
                <a:rPr lang="en-US" dirty="0">
                  <a:solidFill>
                    <a:srgbClr val="990000"/>
                  </a:solidFill>
                </a:rPr>
                <a:t>strategy</a:t>
              </a:r>
            </a:p>
          </p:txBody>
        </p:sp>
        <p:sp>
          <p:nvSpPr>
            <p:cNvPr id="813091" name="AutoShape 35"/>
            <p:cNvSpPr>
              <a:spLocks noChangeArrowheads="1"/>
            </p:cNvSpPr>
            <p:nvPr/>
          </p:nvSpPr>
          <p:spPr bwMode="auto">
            <a:xfrm>
              <a:off x="0" y="2891"/>
              <a:ext cx="1190" cy="441"/>
            </a:xfrm>
            <a:prstGeom prst="wedgeRoundRectCallout">
              <a:avLst>
                <a:gd name="adj1" fmla="val 97639"/>
                <a:gd name="adj2" fmla="val 19148"/>
                <a:gd name="adj3" fmla="val 16667"/>
              </a:avLst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111125" indent="-111125" algn="l" eaLnBrk="1" hangingPunct="1"/>
              <a:r>
                <a:rPr lang="en-US" dirty="0" smtClean="0">
                  <a:solidFill>
                    <a:srgbClr val="990000"/>
                  </a:solidFill>
                </a:rPr>
                <a:t>Connection management</a:t>
              </a:r>
              <a:endParaRPr lang="en-US" dirty="0">
                <a:solidFill>
                  <a:srgbClr val="990000"/>
                </a:solidFill>
              </a:endParaRPr>
            </a:p>
          </p:txBody>
        </p:sp>
        <p:sp>
          <p:nvSpPr>
            <p:cNvPr id="813092" name="AutoShape 36"/>
            <p:cNvSpPr>
              <a:spLocks noChangeArrowheads="1"/>
            </p:cNvSpPr>
            <p:nvPr/>
          </p:nvSpPr>
          <p:spPr bwMode="auto">
            <a:xfrm>
              <a:off x="4255" y="3272"/>
              <a:ext cx="1018" cy="463"/>
            </a:xfrm>
            <a:prstGeom prst="wedgeRoundRectCallout">
              <a:avLst>
                <a:gd name="adj1" fmla="val -125511"/>
                <a:gd name="adj2" fmla="val -69661"/>
                <a:gd name="adj3" fmla="val 16667"/>
              </a:avLst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111125" indent="-111125" algn="l" eaLnBrk="1" hangingPunct="1"/>
              <a:r>
                <a:rPr lang="en-US" sz="1800" dirty="0" smtClean="0">
                  <a:solidFill>
                    <a:srgbClr val="990000"/>
                  </a:solidFill>
                </a:rPr>
                <a:t>Underlying transport</a:t>
              </a:r>
              <a:endParaRPr lang="en-US" sz="1800" dirty="0">
                <a:solidFill>
                  <a:srgbClr val="990000"/>
                </a:solidFill>
              </a:endParaRPr>
            </a:p>
          </p:txBody>
        </p:sp>
        <p:sp>
          <p:nvSpPr>
            <p:cNvPr id="813093" name="AutoShape 37"/>
            <p:cNvSpPr>
              <a:spLocks noChangeArrowheads="1"/>
            </p:cNvSpPr>
            <p:nvPr/>
          </p:nvSpPr>
          <p:spPr bwMode="auto">
            <a:xfrm>
              <a:off x="2331" y="2135"/>
              <a:ext cx="1457" cy="320"/>
            </a:xfrm>
            <a:prstGeom prst="wedgeRoundRectCallout">
              <a:avLst>
                <a:gd name="adj1" fmla="val -40459"/>
                <a:gd name="adj2" fmla="val 131528"/>
                <a:gd name="adj3" fmla="val 16667"/>
              </a:avLst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111125" indent="-111125" algn="l" eaLnBrk="1" hangingPunct="1"/>
              <a:r>
                <a:rPr lang="en-US" dirty="0" smtClean="0">
                  <a:solidFill>
                    <a:srgbClr val="990000"/>
                  </a:solidFill>
                </a:rPr>
                <a:t>Event </a:t>
              </a:r>
              <a:r>
                <a:rPr lang="en-US" dirty="0" err="1" smtClean="0">
                  <a:solidFill>
                    <a:srgbClr val="990000"/>
                  </a:solidFill>
                </a:rPr>
                <a:t>demuxing</a:t>
              </a:r>
              <a:endParaRPr lang="en-US" dirty="0">
                <a:solidFill>
                  <a:srgbClr val="990000"/>
                </a:solidFill>
              </a:endParaRPr>
            </a:p>
          </p:txBody>
        </p:sp>
        <p:sp>
          <p:nvSpPr>
            <p:cNvPr id="813094" name="AutoShape 38"/>
            <p:cNvSpPr>
              <a:spLocks noChangeAspect="1" noChangeArrowheads="1"/>
            </p:cNvSpPr>
            <p:nvPr/>
          </p:nvSpPr>
          <p:spPr bwMode="auto">
            <a:xfrm flipH="1" flipV="1">
              <a:off x="1285" y="2579"/>
              <a:ext cx="184" cy="256"/>
            </a:xfrm>
            <a:custGeom>
              <a:avLst/>
              <a:gdLst>
                <a:gd name="T0" fmla="*/ 9250 w 21600"/>
                <a:gd name="T1" fmla="*/ 0 h 21600"/>
                <a:gd name="T2" fmla="*/ 3055 w 21600"/>
                <a:gd name="T3" fmla="*/ 21600 h 21600"/>
                <a:gd name="T4" fmla="*/ 9725 w 21600"/>
                <a:gd name="T5" fmla="*/ 8310 h 21600"/>
                <a:gd name="T6" fmla="*/ 15662 w 21600"/>
                <a:gd name="T7" fmla="*/ 14285 h 21600"/>
                <a:gd name="T8" fmla="*/ 21600 w 21600"/>
                <a:gd name="T9" fmla="*/ 831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611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13095" name="AutoShape 39"/>
            <p:cNvSpPr>
              <a:spLocks noChangeAspect="1" noChangeArrowheads="1"/>
            </p:cNvSpPr>
            <p:nvPr/>
          </p:nvSpPr>
          <p:spPr bwMode="auto">
            <a:xfrm flipH="1" flipV="1">
              <a:off x="1216" y="3056"/>
              <a:ext cx="184" cy="256"/>
            </a:xfrm>
            <a:custGeom>
              <a:avLst/>
              <a:gdLst>
                <a:gd name="T0" fmla="*/ 9250 w 21600"/>
                <a:gd name="T1" fmla="*/ 0 h 21600"/>
                <a:gd name="T2" fmla="*/ 3055 w 21600"/>
                <a:gd name="T3" fmla="*/ 21600 h 21600"/>
                <a:gd name="T4" fmla="*/ 9725 w 21600"/>
                <a:gd name="T5" fmla="*/ 8310 h 21600"/>
                <a:gd name="T6" fmla="*/ 15662 w 21600"/>
                <a:gd name="T7" fmla="*/ 14285 h 21600"/>
                <a:gd name="T8" fmla="*/ 21600 w 21600"/>
                <a:gd name="T9" fmla="*/ 831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611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13096" name="AutoShape 40"/>
            <p:cNvSpPr>
              <a:spLocks noChangeAspect="1" noChangeArrowheads="1"/>
            </p:cNvSpPr>
            <p:nvPr/>
          </p:nvSpPr>
          <p:spPr bwMode="auto">
            <a:xfrm flipH="1" flipV="1">
              <a:off x="2697" y="3163"/>
              <a:ext cx="184" cy="256"/>
            </a:xfrm>
            <a:custGeom>
              <a:avLst/>
              <a:gdLst>
                <a:gd name="T0" fmla="*/ 9250 w 21600"/>
                <a:gd name="T1" fmla="*/ 0 h 21600"/>
                <a:gd name="T2" fmla="*/ 3055 w 21600"/>
                <a:gd name="T3" fmla="*/ 21600 h 21600"/>
                <a:gd name="T4" fmla="*/ 9725 w 21600"/>
                <a:gd name="T5" fmla="*/ 8310 h 21600"/>
                <a:gd name="T6" fmla="*/ 15662 w 21600"/>
                <a:gd name="T7" fmla="*/ 14285 h 21600"/>
                <a:gd name="T8" fmla="*/ 21600 w 21600"/>
                <a:gd name="T9" fmla="*/ 831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611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13097" name="AutoShape 41"/>
            <p:cNvSpPr>
              <a:spLocks noChangeAspect="1" noChangeArrowheads="1"/>
            </p:cNvSpPr>
            <p:nvPr/>
          </p:nvSpPr>
          <p:spPr bwMode="auto">
            <a:xfrm flipH="1" flipV="1">
              <a:off x="3166" y="3163"/>
              <a:ext cx="184" cy="256"/>
            </a:xfrm>
            <a:custGeom>
              <a:avLst/>
              <a:gdLst>
                <a:gd name="T0" fmla="*/ 9250 w 21600"/>
                <a:gd name="T1" fmla="*/ 0 h 21600"/>
                <a:gd name="T2" fmla="*/ 3055 w 21600"/>
                <a:gd name="T3" fmla="*/ 21600 h 21600"/>
                <a:gd name="T4" fmla="*/ 9725 w 21600"/>
                <a:gd name="T5" fmla="*/ 8310 h 21600"/>
                <a:gd name="T6" fmla="*/ 15662 w 21600"/>
                <a:gd name="T7" fmla="*/ 14285 h 21600"/>
                <a:gd name="T8" fmla="*/ 21600 w 21600"/>
                <a:gd name="T9" fmla="*/ 831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611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13098" name="AutoShape 42"/>
            <p:cNvSpPr>
              <a:spLocks noChangeAspect="1" noChangeArrowheads="1"/>
            </p:cNvSpPr>
            <p:nvPr/>
          </p:nvSpPr>
          <p:spPr bwMode="auto">
            <a:xfrm flipH="1" flipV="1">
              <a:off x="2902" y="2908"/>
              <a:ext cx="184" cy="256"/>
            </a:xfrm>
            <a:custGeom>
              <a:avLst/>
              <a:gdLst>
                <a:gd name="T0" fmla="*/ 9250 w 21600"/>
                <a:gd name="T1" fmla="*/ 0 h 21600"/>
                <a:gd name="T2" fmla="*/ 3055 w 21600"/>
                <a:gd name="T3" fmla="*/ 21600 h 21600"/>
                <a:gd name="T4" fmla="*/ 9725 w 21600"/>
                <a:gd name="T5" fmla="*/ 8310 h 21600"/>
                <a:gd name="T6" fmla="*/ 15662 w 21600"/>
                <a:gd name="T7" fmla="*/ 14285 h 21600"/>
                <a:gd name="T8" fmla="*/ 21600 w 21600"/>
                <a:gd name="T9" fmla="*/ 831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611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13099" name="AutoShape 43"/>
            <p:cNvSpPr>
              <a:spLocks noChangeAspect="1" noChangeArrowheads="1"/>
            </p:cNvSpPr>
            <p:nvPr/>
          </p:nvSpPr>
          <p:spPr bwMode="auto">
            <a:xfrm flipH="1" flipV="1">
              <a:off x="3724" y="2660"/>
              <a:ext cx="184" cy="256"/>
            </a:xfrm>
            <a:custGeom>
              <a:avLst/>
              <a:gdLst>
                <a:gd name="T0" fmla="*/ 9250 w 21600"/>
                <a:gd name="T1" fmla="*/ 0 h 21600"/>
                <a:gd name="T2" fmla="*/ 3055 w 21600"/>
                <a:gd name="T3" fmla="*/ 21600 h 21600"/>
                <a:gd name="T4" fmla="*/ 9725 w 21600"/>
                <a:gd name="T5" fmla="*/ 8310 h 21600"/>
                <a:gd name="T6" fmla="*/ 15662 w 21600"/>
                <a:gd name="T7" fmla="*/ 14285 h 21600"/>
                <a:gd name="T8" fmla="*/ 21600 w 21600"/>
                <a:gd name="T9" fmla="*/ 831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611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DB941-DFC8-4287-A286-3B073472E351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990850" y="1447800"/>
            <a:ext cx="3181350" cy="5029200"/>
            <a:chOff x="1884" y="624"/>
            <a:chExt cx="2004" cy="3168"/>
          </a:xfrm>
        </p:grpSpPr>
        <p:pic>
          <p:nvPicPr>
            <p:cNvPr id="764931" name="Picture 3" descr="RTCORBA_Thread_Pool_with_buffer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84" y="624"/>
              <a:ext cx="2004" cy="3168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764932" name="AutoShape 4"/>
            <p:cNvSpPr>
              <a:spLocks noChangeArrowheads="1"/>
            </p:cNvSpPr>
            <p:nvPr/>
          </p:nvSpPr>
          <p:spPr bwMode="auto">
            <a:xfrm>
              <a:off x="2256" y="2496"/>
              <a:ext cx="1440" cy="912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buNone/>
              </a:pPr>
              <a:r>
                <a:rPr lang="en-US" sz="1800" dirty="0"/>
                <a:t>server object </a:t>
              </a:r>
            </a:p>
            <a:p>
              <a:pPr algn="ctr" eaLnBrk="1" hangingPunct="1">
                <a:buNone/>
              </a:pPr>
              <a:r>
                <a:rPr lang="en-US" sz="1800" dirty="0"/>
                <a:t>management </a:t>
              </a:r>
            </a:p>
            <a:p>
              <a:pPr algn="ctr" eaLnBrk="1" hangingPunct="1">
                <a:buNone/>
              </a:pPr>
              <a:r>
                <a:rPr lang="en-US" sz="1800" dirty="0"/>
                <a:t>middleware</a:t>
              </a:r>
            </a:p>
          </p:txBody>
        </p:sp>
      </p:grpSp>
      <p:sp>
        <p:nvSpPr>
          <p:cNvPr id="764933" name="Rectangle 5"/>
          <p:cNvSpPr>
            <a:spLocks noGrp="1" noChangeArrowheads="1"/>
          </p:cNvSpPr>
          <p:nvPr>
            <p:ph type="title"/>
          </p:nvPr>
        </p:nvSpPr>
        <p:spPr>
          <a:xfrm>
            <a:off x="182880" y="76200"/>
            <a:ext cx="8321040" cy="553720"/>
          </a:xfrm>
        </p:spPr>
        <p:txBody>
          <a:bodyPr/>
          <a:lstStyle/>
          <a:p>
            <a:r>
              <a:rPr lang="en-US" dirty="0" smtClean="0"/>
              <a:t>Feature Perspective of Middleware (3/3)</a:t>
            </a:r>
            <a:endParaRPr lang="en-US" dirty="0"/>
          </a:p>
        </p:txBody>
      </p:sp>
      <p:sp>
        <p:nvSpPr>
          <p:cNvPr id="76493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6294120" y="4800600"/>
            <a:ext cx="2768600" cy="1457960"/>
          </a:xfrm>
        </p:spPr>
        <p:txBody>
          <a:bodyPr/>
          <a:lstStyle/>
          <a:p>
            <a:pPr marL="109538" indent="-109538">
              <a:lnSpc>
                <a:spcPct val="90000"/>
              </a:lnSpc>
            </a:pPr>
            <a:r>
              <a:rPr lang="en-US" sz="2400" dirty="0" smtClean="0"/>
              <a:t>Data structures and configuration parameters</a:t>
            </a:r>
          </a:p>
          <a:p>
            <a:pPr marL="109538" indent="-109538">
              <a:lnSpc>
                <a:spcPct val="90000"/>
              </a:lnSpc>
            </a:pPr>
            <a:r>
              <a:rPr lang="en-US" sz="2400" dirty="0" smtClean="0"/>
              <a:t>Policy sets</a:t>
            </a:r>
          </a:p>
        </p:txBody>
      </p:sp>
      <p:sp>
        <p:nvSpPr>
          <p:cNvPr id="764936" name="AutoShape 8"/>
          <p:cNvSpPr>
            <a:spLocks noChangeArrowheads="1"/>
          </p:cNvSpPr>
          <p:nvPr/>
        </p:nvSpPr>
        <p:spPr bwMode="auto">
          <a:xfrm>
            <a:off x="5715000" y="3657600"/>
            <a:ext cx="3276600" cy="635000"/>
          </a:xfrm>
          <a:prstGeom prst="wedgeRoundRectCallout">
            <a:avLst>
              <a:gd name="adj1" fmla="val -72722"/>
              <a:gd name="adj2" fmla="val 154250"/>
              <a:gd name="adj3" fmla="val 16667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11125" indent="-111125" algn="l" eaLnBrk="1" hangingPunct="1"/>
            <a:r>
              <a:rPr lang="en-US" sz="1800" dirty="0" smtClean="0">
                <a:solidFill>
                  <a:srgbClr val="993300"/>
                </a:solidFill>
              </a:rPr>
              <a:t>Server </a:t>
            </a:r>
            <a:r>
              <a:rPr lang="en-US" sz="1800" dirty="0">
                <a:solidFill>
                  <a:srgbClr val="993300"/>
                </a:solidFill>
              </a:rPr>
              <a:t>object management policies</a:t>
            </a:r>
          </a:p>
        </p:txBody>
      </p:sp>
      <p:sp>
        <p:nvSpPr>
          <p:cNvPr id="764937" name="AutoShape 9"/>
          <p:cNvSpPr>
            <a:spLocks noChangeArrowheads="1"/>
          </p:cNvSpPr>
          <p:nvPr/>
        </p:nvSpPr>
        <p:spPr bwMode="auto">
          <a:xfrm>
            <a:off x="6614160" y="2819400"/>
            <a:ext cx="2453640" cy="417513"/>
          </a:xfrm>
          <a:prstGeom prst="wedgeRoundRectCallout">
            <a:avLst>
              <a:gd name="adj1" fmla="val -90527"/>
              <a:gd name="adj2" fmla="val 61101"/>
              <a:gd name="adj3" fmla="val 16667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11125" indent="-111125" algn="l" eaLnBrk="1" hangingPunct="1"/>
            <a:r>
              <a:rPr lang="en-US" sz="1800" dirty="0" smtClean="0">
                <a:solidFill>
                  <a:srgbClr val="993300"/>
                </a:solidFill>
              </a:rPr>
              <a:t>Right </a:t>
            </a:r>
            <a:r>
              <a:rPr lang="en-US" sz="1800" dirty="0">
                <a:solidFill>
                  <a:srgbClr val="993300"/>
                </a:solidFill>
              </a:rPr>
              <a:t>buffer sizes</a:t>
            </a:r>
          </a:p>
        </p:txBody>
      </p:sp>
      <p:sp>
        <p:nvSpPr>
          <p:cNvPr id="764938" name="AutoShape 10"/>
          <p:cNvSpPr>
            <a:spLocks noChangeArrowheads="1"/>
          </p:cNvSpPr>
          <p:nvPr/>
        </p:nvSpPr>
        <p:spPr bwMode="auto">
          <a:xfrm>
            <a:off x="6176963" y="990600"/>
            <a:ext cx="2890837" cy="1539240"/>
          </a:xfrm>
          <a:prstGeom prst="wedgeRoundRectCallout">
            <a:avLst>
              <a:gd name="adj1" fmla="val -89097"/>
              <a:gd name="adj2" fmla="val 8005"/>
              <a:gd name="adj3" fmla="val 16667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11125" indent="-111125" algn="l" eaLnBrk="1" hangingPunct="1"/>
            <a:r>
              <a:rPr lang="en-US" sz="1800" dirty="0" smtClean="0">
                <a:solidFill>
                  <a:srgbClr val="993300"/>
                </a:solidFill>
              </a:rPr>
              <a:t>Thread </a:t>
            </a:r>
            <a:r>
              <a:rPr lang="en-US" sz="1800" dirty="0">
                <a:solidFill>
                  <a:srgbClr val="993300"/>
                </a:solidFill>
              </a:rPr>
              <a:t>pool sizes; how are they shared; number of lanes and their priorities; if borrowing is enabled</a:t>
            </a:r>
          </a:p>
        </p:txBody>
      </p:sp>
      <p:sp>
        <p:nvSpPr>
          <p:cNvPr id="764939" name="AutoShape 11"/>
          <p:cNvSpPr>
            <a:spLocks noChangeArrowheads="1"/>
          </p:cNvSpPr>
          <p:nvPr/>
        </p:nvSpPr>
        <p:spPr bwMode="auto">
          <a:xfrm flipH="1">
            <a:off x="152400" y="990600"/>
            <a:ext cx="2566988" cy="1447800"/>
          </a:xfrm>
          <a:prstGeom prst="wedgeRoundRectCallout">
            <a:avLst>
              <a:gd name="adj1" fmla="val -67194"/>
              <a:gd name="adj2" fmla="val 77301"/>
              <a:gd name="adj3" fmla="val 16667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11125" indent="-111125" algn="l" eaLnBrk="1" hangingPunct="1"/>
            <a:r>
              <a:rPr lang="en-US" sz="1800" dirty="0" smtClean="0">
                <a:solidFill>
                  <a:srgbClr val="993300"/>
                </a:solidFill>
              </a:rPr>
              <a:t>Various </a:t>
            </a:r>
            <a:r>
              <a:rPr lang="en-US" sz="1800" dirty="0">
                <a:solidFill>
                  <a:srgbClr val="993300"/>
                </a:solidFill>
              </a:rPr>
              <a:t>middleware policies for server objects e.g., security, lifetime, replication</a:t>
            </a:r>
          </a:p>
        </p:txBody>
      </p:sp>
      <p:sp>
        <p:nvSpPr>
          <p:cNvPr id="764940" name="Rectangle 12"/>
          <p:cNvSpPr>
            <a:spLocks noChangeArrowheads="1"/>
          </p:cNvSpPr>
          <p:nvPr/>
        </p:nvSpPr>
        <p:spPr bwMode="auto">
          <a:xfrm>
            <a:off x="50800" y="5715000"/>
            <a:ext cx="299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09538" indent="-109538" algn="l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0" dirty="0" smtClean="0"/>
              <a:t>Specialization can </a:t>
            </a:r>
            <a:r>
              <a:rPr lang="en-US" sz="2400" b="0" dirty="0" smtClean="0"/>
              <a:t>synthesize </a:t>
            </a:r>
            <a:r>
              <a:rPr lang="en-US" sz="2400" b="0" dirty="0" smtClean="0"/>
              <a:t>only the desired features</a:t>
            </a:r>
            <a:endParaRPr lang="en-US" sz="2400" b="0" dirty="0"/>
          </a:p>
        </p:txBody>
      </p:sp>
      <p:sp>
        <p:nvSpPr>
          <p:cNvPr id="764941" name="AutoShape 13"/>
          <p:cNvSpPr>
            <a:spLocks noChangeArrowheads="1"/>
          </p:cNvSpPr>
          <p:nvPr/>
        </p:nvSpPr>
        <p:spPr bwMode="auto">
          <a:xfrm flipH="1">
            <a:off x="215900" y="4343400"/>
            <a:ext cx="2781300" cy="971550"/>
          </a:xfrm>
          <a:prstGeom prst="wedgeRoundRectCallout">
            <a:avLst>
              <a:gd name="adj1" fmla="val -57079"/>
              <a:gd name="adj2" fmla="val 96894"/>
              <a:gd name="adj3" fmla="val 16667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11125" indent="-111125" algn="l" eaLnBrk="1" hangingPunct="1"/>
            <a:r>
              <a:rPr lang="en-US" sz="1600" dirty="0">
                <a:solidFill>
                  <a:srgbClr val="993300"/>
                </a:solidFill>
              </a:rPr>
              <a:t>Ensure semantic compatibility among chosen configurations</a:t>
            </a:r>
          </a:p>
        </p:txBody>
      </p:sp>
      <p:sp>
        <p:nvSpPr>
          <p:cNvPr id="764942" name="AutoShape 14"/>
          <p:cNvSpPr>
            <a:spLocks noChangeArrowheads="1"/>
          </p:cNvSpPr>
          <p:nvPr/>
        </p:nvSpPr>
        <p:spPr bwMode="auto">
          <a:xfrm flipH="1">
            <a:off x="152400" y="2971800"/>
            <a:ext cx="2532063" cy="990600"/>
          </a:xfrm>
          <a:prstGeom prst="wedgeRoundRectCallout">
            <a:avLst>
              <a:gd name="adj1" fmla="val -70000"/>
              <a:gd name="adj2" fmla="val 81569"/>
              <a:gd name="adj3" fmla="val 16667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11125" indent="-111125" algn="l" eaLnBrk="1" hangingPunct="1"/>
            <a:r>
              <a:rPr lang="en-US" sz="1800" dirty="0" smtClean="0">
                <a:solidFill>
                  <a:srgbClr val="993300"/>
                </a:solidFill>
              </a:rPr>
              <a:t>End-to-end </a:t>
            </a:r>
            <a:r>
              <a:rPr lang="en-US" sz="1800" dirty="0">
                <a:solidFill>
                  <a:srgbClr val="993300"/>
                </a:solidFill>
              </a:rPr>
              <a:t>priority propagation model to use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934" grpId="0" uiExpand="1" build="p"/>
      <p:bldP spid="764936" grpId="0" animBg="1"/>
      <p:bldP spid="764937" grpId="0" animBg="1"/>
      <p:bldP spid="764938" grpId="0" animBg="1"/>
      <p:bldP spid="764939" grpId="0" animBg="1"/>
      <p:bldP spid="764940" grpId="0" build="p"/>
      <p:bldP spid="764941" grpId="0" animBg="1"/>
      <p:bldP spid="7649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Impact" pitchFamily="34" charset="0"/>
              </a:rPr>
              <a:t>Algebraic Manipulations of Middleware</a:t>
            </a:r>
            <a:endParaRPr lang="en-US" sz="3600" dirty="0">
              <a:latin typeface="Impact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"/>
          </p:nvPr>
        </p:nvSpPr>
        <p:spPr>
          <a:xfrm>
            <a:off x="4287520" y="677229"/>
            <a:ext cx="4714240" cy="1497012"/>
          </a:xfrm>
        </p:spPr>
        <p:txBody>
          <a:bodyPr/>
          <a:lstStyle/>
          <a:p>
            <a:r>
              <a:rPr lang="en-US" sz="2400" dirty="0" smtClean="0"/>
              <a:t>Approach based on </a:t>
            </a:r>
            <a:r>
              <a:rPr lang="en-US" sz="2400" dirty="0" err="1" smtClean="0"/>
              <a:t>Batory’s</a:t>
            </a:r>
            <a:r>
              <a:rPr lang="en-US" sz="2400" dirty="0" smtClean="0"/>
              <a:t> work on </a:t>
            </a:r>
            <a:r>
              <a:rPr lang="en-US" sz="2400" dirty="0" err="1" smtClean="0"/>
              <a:t>GenVoca</a:t>
            </a:r>
            <a:r>
              <a:rPr lang="en-US" sz="2400" dirty="0" smtClean="0"/>
              <a:t> and AHEAD</a:t>
            </a:r>
          </a:p>
          <a:p>
            <a:r>
              <a:rPr lang="en-US" sz="2400" dirty="0" err="1" smtClean="0"/>
              <a:t>Apel</a:t>
            </a:r>
            <a:r>
              <a:rPr lang="en-US" sz="2400" dirty="0" smtClean="0"/>
              <a:t> et. al.’s Feature Algebra</a:t>
            </a:r>
            <a:endParaRPr lang="en-US" sz="24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97413" y="3674429"/>
            <a:ext cx="3857625" cy="511491"/>
          </a:xfrm>
        </p:spPr>
        <p:txBody>
          <a:bodyPr/>
          <a:lstStyle/>
          <a:p>
            <a:r>
              <a:rPr lang="en-US" dirty="0" smtClean="0"/>
              <a:t>Original Origami Matrix</a:t>
            </a:r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1785" y="2130108"/>
            <a:ext cx="4978750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7359" y="4147375"/>
            <a:ext cx="4855529" cy="155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ontent Placeholder 10"/>
          <p:cNvSpPr txBox="1">
            <a:spLocks/>
          </p:cNvSpPr>
          <p:nvPr/>
        </p:nvSpPr>
        <p:spPr bwMode="auto">
          <a:xfrm>
            <a:off x="4697413" y="5716589"/>
            <a:ext cx="3857625" cy="45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Folding of 3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4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column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72573"/>
            <a:ext cx="4307508" cy="278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277360" y="5740737"/>
            <a:ext cx="4724400" cy="70788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E</a:t>
            </a:r>
            <a:r>
              <a:rPr lang="en-US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nhance 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the algebra in the design, deployment and runtime dimensions</a:t>
            </a:r>
            <a:endParaRPr lang="en-US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4633" y="637540"/>
            <a:ext cx="3859847" cy="35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  <p:bldP spid="14" grpId="1" animBg="1"/>
    </p:bldLst>
  </p:timing>
</p:sld>
</file>

<file path=ppt/theme/theme1.xml><?xml version="1.0" encoding="utf-8"?>
<a:theme xmlns:a="http://schemas.openxmlformats.org/drawingml/2006/main" name="DOC">
  <a:themeElements>
    <a:clrScheme name="DOC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O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174625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174625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OC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Impact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flat-world</Template>
  <TotalTime>30523</TotalTime>
  <Words>917</Words>
  <Application>Microsoft Office PowerPoint</Application>
  <PresentationFormat>On-screen Show (4:3)</PresentationFormat>
  <Paragraphs>158</Paragraphs>
  <Slides>12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DOC</vt:lpstr>
      <vt:lpstr>Default Design</vt:lpstr>
      <vt:lpstr>Visio</vt:lpstr>
      <vt:lpstr>An Approach to Middleware Specialization for Cyber Physical Systems</vt:lpstr>
      <vt:lpstr>Developing Services in Cyber Physical Systems</vt:lpstr>
      <vt:lpstr>Middleware Structure &amp; Capabilities</vt:lpstr>
      <vt:lpstr>Challenges in Middleware for CPS Product Lines</vt:lpstr>
      <vt:lpstr>What is involved in Middleware Specialization?</vt:lpstr>
      <vt:lpstr>Feature Perspective of Middleware (1/3)</vt:lpstr>
      <vt:lpstr>Feature Perspective of Middleware (2/3)</vt:lpstr>
      <vt:lpstr>Feature Perspective of Middleware (3/3)</vt:lpstr>
      <vt:lpstr>Algebraic Manipulations of Middleware</vt:lpstr>
      <vt:lpstr>Current Status: Build-time Specializations</vt:lpstr>
      <vt:lpstr>Longer-term Goals: Multiple Dimensions</vt:lpstr>
      <vt:lpstr>Concluding Remarks</vt:lpstr>
    </vt:vector>
  </TitlesOfParts>
  <Company>Vanderbilt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Model-Driven Component Middleware Optimizations</dc:title>
  <dc:creator>Krishnakumar B</dc:creator>
  <cp:lastModifiedBy>Aniruddha Gokhale</cp:lastModifiedBy>
  <cp:revision>1811</cp:revision>
  <dcterms:created xsi:type="dcterms:W3CDTF">2005-09-25T03:04:40Z</dcterms:created>
  <dcterms:modified xsi:type="dcterms:W3CDTF">2009-06-22T19:53:21Z</dcterms:modified>
</cp:coreProperties>
</file>