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8"/>
  </p:notesMasterIdLst>
  <p:handoutMasterIdLst>
    <p:handoutMasterId r:id="rId39"/>
  </p:handoutMasterIdLst>
  <p:sldIdLst>
    <p:sldId id="285" r:id="rId2"/>
    <p:sldId id="722" r:id="rId3"/>
    <p:sldId id="721" r:id="rId4"/>
    <p:sldId id="723" r:id="rId5"/>
    <p:sldId id="724" r:id="rId6"/>
    <p:sldId id="580" r:id="rId7"/>
    <p:sldId id="697" r:id="rId8"/>
    <p:sldId id="716" r:id="rId9"/>
    <p:sldId id="717" r:id="rId10"/>
    <p:sldId id="681" r:id="rId11"/>
    <p:sldId id="725" r:id="rId12"/>
    <p:sldId id="665" r:id="rId13"/>
    <p:sldId id="726" r:id="rId14"/>
    <p:sldId id="727" r:id="rId15"/>
    <p:sldId id="728" r:id="rId16"/>
    <p:sldId id="729" r:id="rId17"/>
    <p:sldId id="682" r:id="rId18"/>
    <p:sldId id="730" r:id="rId19"/>
    <p:sldId id="669" r:id="rId20"/>
    <p:sldId id="731" r:id="rId21"/>
    <p:sldId id="700" r:id="rId22"/>
    <p:sldId id="671" r:id="rId23"/>
    <p:sldId id="744" r:id="rId24"/>
    <p:sldId id="732" r:id="rId25"/>
    <p:sldId id="672" r:id="rId26"/>
    <p:sldId id="733" r:id="rId27"/>
    <p:sldId id="734" r:id="rId28"/>
    <p:sldId id="735" r:id="rId29"/>
    <p:sldId id="736" r:id="rId30"/>
    <p:sldId id="737" r:id="rId31"/>
    <p:sldId id="738" r:id="rId32"/>
    <p:sldId id="739" r:id="rId33"/>
    <p:sldId id="740" r:id="rId34"/>
    <p:sldId id="741" r:id="rId35"/>
    <p:sldId id="742" r:id="rId36"/>
    <p:sldId id="743" r:id="rId37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3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00"/>
    <a:srgbClr val="FF0000"/>
    <a:srgbClr val="500028"/>
    <a:srgbClr val="FFFF00"/>
    <a:srgbClr val="B4B000"/>
    <a:srgbClr val="666633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859" autoAdjust="0"/>
    <p:restoredTop sz="92992" autoAdjust="0"/>
  </p:normalViewPr>
  <p:slideViewPr>
    <p:cSldViewPr snapToGrid="0">
      <p:cViewPr>
        <p:scale>
          <a:sx n="50" d="100"/>
          <a:sy n="50" d="100"/>
        </p:scale>
        <p:origin x="-139" y="-82"/>
      </p:cViewPr>
      <p:guideLst>
        <p:guide orient="horz" pos="240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6149"/>
    </p:cViewPr>
  </p:sorterViewPr>
  <p:notesViewPr>
    <p:cSldViewPr snapToGrid="0">
      <p:cViewPr varScale="1">
        <p:scale>
          <a:sx n="98" d="100"/>
          <a:sy n="98" d="100"/>
        </p:scale>
        <p:origin x="-1980" y="-102"/>
      </p:cViewPr>
      <p:guideLst>
        <p:guide orient="horz" pos="2923"/>
        <p:guide pos="22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1.emf"/><Relationship Id="rId6" Type="http://schemas.openxmlformats.org/officeDocument/2006/relationships/image" Target="../media/image19.emf"/><Relationship Id="rId5" Type="http://schemas.openxmlformats.org/officeDocument/2006/relationships/image" Target="../media/image12.emf"/><Relationship Id="rId4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1.emf"/><Relationship Id="rId6" Type="http://schemas.openxmlformats.org/officeDocument/2006/relationships/image" Target="../media/image19.emf"/><Relationship Id="rId5" Type="http://schemas.openxmlformats.org/officeDocument/2006/relationships/image" Target="../media/image12.emf"/><Relationship Id="rId4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3" tIns="46457" rIns="92913" bIns="46457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3" tIns="46457" rIns="92913" bIns="46457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12CF0CF-A8A2-43D8-B65E-E1D50545F125}" type="datetime1">
              <a:rPr lang="en-US"/>
              <a:pPr>
                <a:defRPr/>
              </a:pPr>
              <a:t>6/20/2011</a:t>
            </a:fld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3" tIns="46457" rIns="92913" bIns="46457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3" tIns="46457" rIns="92913" bIns="46457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170DA3C-CFBA-4B3B-8A81-766E5114E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3" tIns="46457" rIns="92913" bIns="46457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3" tIns="46457" rIns="92913" bIns="46457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64FF0DE-3EEF-4CA6-BC16-C9636C69119C}" type="datetime1">
              <a:rPr lang="en-US"/>
              <a:pPr>
                <a:defRPr/>
              </a:pPr>
              <a:t>6/20/2011</a:t>
            </a:fld>
            <a:endParaRPr lang="en-US"/>
          </a:p>
        </p:txBody>
      </p:sp>
      <p:sp>
        <p:nvSpPr>
          <p:cNvPr id="1116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6913"/>
            <a:ext cx="4640262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08488"/>
            <a:ext cx="51308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3" tIns="46457" rIns="92913" bIns="46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3" tIns="46457" rIns="92913" bIns="46457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3" tIns="46457" rIns="92913" bIns="46457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D985684-EBD2-4191-9166-B0FE2AAFC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E4BA181-F24F-4587-BAF9-E764A0FD9681}" type="datetime1">
              <a:rPr lang="en-US" smtClean="0"/>
              <a:pPr/>
              <a:t>6/20/2011</a:t>
            </a:fld>
            <a:endParaRPr lang="en-US" smtClean="0"/>
          </a:p>
        </p:txBody>
      </p:sp>
      <p:sp>
        <p:nvSpPr>
          <p:cNvPr id="1126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96DCDF-B4BB-4DE5-9057-8AE1C2C8708D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126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907" tIns="46454" rIns="92907" bIns="46454"/>
          <a:lstStyle/>
          <a:p>
            <a:endParaRPr lang="en-US" dirty="0" smtClean="0"/>
          </a:p>
        </p:txBody>
      </p:sp>
      <p:sp>
        <p:nvSpPr>
          <p:cNvPr id="160772" name="Date Placeholder 3"/>
          <p:cNvSpPr txBox="1">
            <a:spLocks noGrp="1"/>
          </p:cNvSpPr>
          <p:nvPr/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07" tIns="46454" rIns="92907" bIns="46454"/>
          <a:lstStyle/>
          <a:p>
            <a:pPr algn="r" defTabSz="928688" eaLnBrk="1" hangingPunct="1">
              <a:spcBef>
                <a:spcPct val="0"/>
              </a:spcBef>
              <a:buFontTx/>
              <a:buNone/>
            </a:pPr>
            <a:fld id="{9F1ED9A6-C1A2-4BD5-83F6-B540197974CB}" type="datetime1">
              <a:rPr lang="en-US" sz="1200">
                <a:latin typeface="Times New Roman" pitchFamily="18" charset="0"/>
              </a:rPr>
              <a:pPr algn="r" defTabSz="928688" eaLnBrk="1" hangingPunct="1">
                <a:spcBef>
                  <a:spcPct val="0"/>
                </a:spcBef>
                <a:buFontTx/>
                <a:buNone/>
              </a:pPr>
              <a:t>6/20/2011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60773" name="Slide Number Placeholder 4"/>
          <p:cNvSpPr txBox="1">
            <a:spLocks noGrp="1"/>
          </p:cNvSpPr>
          <p:nvPr/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07" tIns="46454" rIns="92907" bIns="46454" anchor="b"/>
          <a:lstStyle/>
          <a:p>
            <a:pPr algn="r" defTabSz="928688" eaLnBrk="1" hangingPunct="1">
              <a:spcBef>
                <a:spcPct val="0"/>
              </a:spcBef>
              <a:buFontTx/>
              <a:buNone/>
            </a:pPr>
            <a:fld id="{226D3DE8-4D28-463E-B0B9-1F31D7F24D5A}" type="slidenum">
              <a:rPr lang="en-US" sz="1200">
                <a:latin typeface="Times New Roman" pitchFamily="18" charset="0"/>
              </a:rPr>
              <a:pPr algn="r" defTabSz="928688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907" tIns="46454" rIns="92907" bIns="46454"/>
          <a:lstStyle/>
          <a:p>
            <a:endParaRPr lang="en-US" b="1" dirty="0" smtClean="0"/>
          </a:p>
        </p:txBody>
      </p:sp>
      <p:sp>
        <p:nvSpPr>
          <p:cNvPr id="167940" name="Date Placeholder 3"/>
          <p:cNvSpPr txBox="1">
            <a:spLocks noGrp="1"/>
          </p:cNvSpPr>
          <p:nvPr/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07" tIns="46454" rIns="92907" bIns="46454"/>
          <a:lstStyle/>
          <a:p>
            <a:pPr algn="r" defTabSz="928688" eaLnBrk="1" hangingPunct="1">
              <a:spcBef>
                <a:spcPct val="0"/>
              </a:spcBef>
              <a:buFontTx/>
              <a:buNone/>
            </a:pPr>
            <a:fld id="{8034EB7E-7FB6-4A62-9EB0-C40073C74523}" type="datetime1">
              <a:rPr lang="en-US" sz="1200">
                <a:latin typeface="Times New Roman" pitchFamily="18" charset="0"/>
              </a:rPr>
              <a:pPr algn="r" defTabSz="928688" eaLnBrk="1" hangingPunct="1">
                <a:spcBef>
                  <a:spcPct val="0"/>
                </a:spcBef>
                <a:buFontTx/>
                <a:buNone/>
              </a:pPr>
              <a:t>6/20/2011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67941" name="Slide Number Placeholder 4"/>
          <p:cNvSpPr txBox="1">
            <a:spLocks noGrp="1"/>
          </p:cNvSpPr>
          <p:nvPr/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07" tIns="46454" rIns="92907" bIns="46454" anchor="b"/>
          <a:lstStyle/>
          <a:p>
            <a:pPr algn="r" defTabSz="928688" eaLnBrk="1" hangingPunct="1">
              <a:spcBef>
                <a:spcPct val="0"/>
              </a:spcBef>
              <a:buFontTx/>
              <a:buNone/>
            </a:pPr>
            <a:fld id="{5C262222-E353-4B33-B5A6-CB00314E55BD}" type="slidenum">
              <a:rPr lang="en-US" sz="1200">
                <a:latin typeface="Times New Roman" pitchFamily="18" charset="0"/>
              </a:rPr>
              <a:pPr algn="r" defTabSz="928688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907" tIns="46454" rIns="92907" bIns="46454"/>
          <a:lstStyle/>
          <a:p>
            <a:endParaRPr lang="en-US" dirty="0" smtClean="0"/>
          </a:p>
        </p:txBody>
      </p:sp>
      <p:sp>
        <p:nvSpPr>
          <p:cNvPr id="169988" name="Date Placeholder 3"/>
          <p:cNvSpPr txBox="1">
            <a:spLocks noGrp="1"/>
          </p:cNvSpPr>
          <p:nvPr/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07" tIns="46454" rIns="92907" bIns="46454"/>
          <a:lstStyle/>
          <a:p>
            <a:pPr algn="r" defTabSz="928688" eaLnBrk="1" hangingPunct="1">
              <a:spcBef>
                <a:spcPct val="0"/>
              </a:spcBef>
              <a:buFontTx/>
              <a:buNone/>
            </a:pPr>
            <a:fld id="{E6B7BA5B-1D8A-41F3-8965-3F8297EF7D19}" type="datetime1">
              <a:rPr lang="en-US" sz="1200">
                <a:latin typeface="Times New Roman" pitchFamily="18" charset="0"/>
              </a:rPr>
              <a:pPr algn="r" defTabSz="928688" eaLnBrk="1" hangingPunct="1">
                <a:spcBef>
                  <a:spcPct val="0"/>
                </a:spcBef>
                <a:buFontTx/>
                <a:buNone/>
              </a:pPr>
              <a:t>6/20/2011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69989" name="Slide Number Placeholder 4"/>
          <p:cNvSpPr txBox="1">
            <a:spLocks noGrp="1"/>
          </p:cNvSpPr>
          <p:nvPr/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07" tIns="46454" rIns="92907" bIns="46454" anchor="b"/>
          <a:lstStyle/>
          <a:p>
            <a:pPr algn="r" defTabSz="928688" eaLnBrk="1" hangingPunct="1">
              <a:spcBef>
                <a:spcPct val="0"/>
              </a:spcBef>
              <a:buFontTx/>
              <a:buNone/>
            </a:pPr>
            <a:fld id="{35E13E30-67BE-4B5F-8FC0-912B6A220B62}" type="slidenum">
              <a:rPr lang="en-US" sz="1200">
                <a:latin typeface="Times New Roman" pitchFamily="18" charset="0"/>
              </a:rPr>
              <a:pPr algn="r" defTabSz="928688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907" tIns="46454" rIns="92907" bIns="46454"/>
          <a:lstStyle/>
          <a:p>
            <a:endParaRPr lang="en-US" dirty="0" smtClean="0"/>
          </a:p>
        </p:txBody>
      </p:sp>
      <p:sp>
        <p:nvSpPr>
          <p:cNvPr id="171012" name="Date Placeholder 3"/>
          <p:cNvSpPr txBox="1">
            <a:spLocks noGrp="1"/>
          </p:cNvSpPr>
          <p:nvPr/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07" tIns="46454" rIns="92907" bIns="46454"/>
          <a:lstStyle/>
          <a:p>
            <a:pPr algn="r" defTabSz="928688" eaLnBrk="1" hangingPunct="1">
              <a:spcBef>
                <a:spcPct val="0"/>
              </a:spcBef>
              <a:buFontTx/>
              <a:buNone/>
            </a:pPr>
            <a:fld id="{40FD8B02-EA44-4D15-99F8-9A3D1B4DF532}" type="datetime1">
              <a:rPr lang="en-US" sz="1200">
                <a:latin typeface="Times New Roman" pitchFamily="18" charset="0"/>
              </a:rPr>
              <a:pPr algn="r" defTabSz="928688" eaLnBrk="1" hangingPunct="1">
                <a:spcBef>
                  <a:spcPct val="0"/>
                </a:spcBef>
                <a:buFontTx/>
                <a:buNone/>
              </a:pPr>
              <a:t>6/20/2011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71013" name="Slide Number Placeholder 4"/>
          <p:cNvSpPr txBox="1">
            <a:spLocks noGrp="1"/>
          </p:cNvSpPr>
          <p:nvPr/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07" tIns="46454" rIns="92907" bIns="46454" anchor="b"/>
          <a:lstStyle/>
          <a:p>
            <a:pPr algn="r" defTabSz="928688" eaLnBrk="1" hangingPunct="1">
              <a:spcBef>
                <a:spcPct val="0"/>
              </a:spcBef>
              <a:buFontTx/>
              <a:buNone/>
            </a:pPr>
            <a:fld id="{F0174E46-088A-483C-83DA-5D25A2EF9647}" type="slidenum">
              <a:rPr lang="en-US" sz="1200">
                <a:latin typeface="Times New Roman" pitchFamily="18" charset="0"/>
              </a:rPr>
              <a:pPr algn="r" defTabSz="928688"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907" tIns="46454" rIns="92907" bIns="46454"/>
          <a:lstStyle/>
          <a:p>
            <a:r>
              <a:rPr lang="en-US" smtClean="0"/>
              <a:t>Step IV is…</a:t>
            </a:r>
          </a:p>
          <a:p>
            <a:endParaRPr lang="en-US" smtClean="0"/>
          </a:p>
          <a:p>
            <a:r>
              <a:rPr lang="en-US" smtClean="0"/>
              <a:t>In the last step we said we have created incomplete transformations – here we will put these back into the original Xformation to create variant-specific Xformation.</a:t>
            </a:r>
          </a:p>
          <a:p>
            <a:endParaRPr lang="en-US" smtClean="0"/>
          </a:p>
          <a:p>
            <a:r>
              <a:rPr lang="en-US" smtClean="0"/>
              <a:t>MTS defines another hot to do that – it adds </a:t>
            </a:r>
            <a:r>
              <a:rPr lang="en-US" b="1" smtClean="0"/>
              <a:t>temporary objects</a:t>
            </a:r>
            <a:r>
              <a:rPr lang="en-US" smtClean="0"/>
              <a:t> at appropriate points, these </a:t>
            </a:r>
            <a:r>
              <a:rPr lang="en-US" b="1" smtClean="0"/>
              <a:t>objects have pre-parsed the respective model objects</a:t>
            </a:r>
            <a:r>
              <a:rPr lang="en-US" smtClean="0"/>
              <a:t> from VMM model – ready to be used by the rule.</a:t>
            </a:r>
          </a:p>
          <a:p>
            <a:endParaRPr lang="en-US" smtClean="0"/>
          </a:p>
          <a:p>
            <a:r>
              <a:rPr lang="en-US" smtClean="0"/>
              <a:t>We will see this how…</a:t>
            </a:r>
          </a:p>
        </p:txBody>
      </p:sp>
      <p:sp>
        <p:nvSpPr>
          <p:cNvPr id="173060" name="Date Placeholder 3"/>
          <p:cNvSpPr txBox="1">
            <a:spLocks noGrp="1"/>
          </p:cNvSpPr>
          <p:nvPr/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07" tIns="46454" rIns="92907" bIns="46454"/>
          <a:lstStyle/>
          <a:p>
            <a:pPr algn="r" defTabSz="928688" eaLnBrk="1" hangingPunct="1">
              <a:spcBef>
                <a:spcPct val="0"/>
              </a:spcBef>
              <a:buFontTx/>
              <a:buNone/>
            </a:pPr>
            <a:fld id="{364B3634-FF41-45D1-8C91-FD165591A2A3}" type="datetime1">
              <a:rPr lang="en-US" sz="1200">
                <a:latin typeface="Times New Roman" pitchFamily="18" charset="0"/>
              </a:rPr>
              <a:pPr algn="r" defTabSz="928688" eaLnBrk="1" hangingPunct="1">
                <a:spcBef>
                  <a:spcPct val="0"/>
                </a:spcBef>
                <a:buFontTx/>
                <a:buNone/>
              </a:pPr>
              <a:t>6/21/2011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73061" name="Slide Number Placeholder 4"/>
          <p:cNvSpPr txBox="1">
            <a:spLocks noGrp="1"/>
          </p:cNvSpPr>
          <p:nvPr/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07" tIns="46454" rIns="92907" bIns="46454" anchor="b"/>
          <a:lstStyle/>
          <a:p>
            <a:pPr algn="r" defTabSz="928688" eaLnBrk="1" hangingPunct="1">
              <a:spcBef>
                <a:spcPct val="0"/>
              </a:spcBef>
              <a:buFontTx/>
              <a:buNone/>
            </a:pPr>
            <a:fld id="{DA4673A6-77A9-4A08-A390-4C89711E58F7}" type="slidenum">
              <a:rPr lang="en-US" sz="1200">
                <a:latin typeface="Times New Roman" pitchFamily="18" charset="0"/>
              </a:rPr>
              <a:pPr algn="r" defTabSz="928688"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907" tIns="46454" rIns="92907" bIns="46454"/>
          <a:lstStyle/>
          <a:p>
            <a:endParaRPr lang="en-US" smtClean="0"/>
          </a:p>
        </p:txBody>
      </p:sp>
      <p:sp>
        <p:nvSpPr>
          <p:cNvPr id="176132" name="Date Placeholder 3"/>
          <p:cNvSpPr txBox="1">
            <a:spLocks noGrp="1"/>
          </p:cNvSpPr>
          <p:nvPr/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07" tIns="46454" rIns="92907" bIns="46454"/>
          <a:lstStyle/>
          <a:p>
            <a:pPr algn="r" defTabSz="928688" eaLnBrk="1" hangingPunct="1">
              <a:spcBef>
                <a:spcPct val="0"/>
              </a:spcBef>
              <a:buFontTx/>
              <a:buNone/>
            </a:pPr>
            <a:fld id="{50C6351C-902E-4531-AEE6-DC4726548CA6}" type="datetime1">
              <a:rPr lang="en-US" sz="1200">
                <a:latin typeface="Times New Roman" pitchFamily="18" charset="0"/>
              </a:rPr>
              <a:pPr algn="r" defTabSz="928688" eaLnBrk="1" hangingPunct="1">
                <a:spcBef>
                  <a:spcPct val="0"/>
                </a:spcBef>
                <a:buFontTx/>
                <a:buNone/>
              </a:pPr>
              <a:t>6/21/2011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76133" name="Slide Number Placeholder 4"/>
          <p:cNvSpPr txBox="1">
            <a:spLocks noGrp="1"/>
          </p:cNvSpPr>
          <p:nvPr/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07" tIns="46454" rIns="92907" bIns="46454" anchor="b"/>
          <a:lstStyle/>
          <a:p>
            <a:pPr algn="r" defTabSz="928688" eaLnBrk="1" hangingPunct="1">
              <a:spcBef>
                <a:spcPct val="0"/>
              </a:spcBef>
              <a:buFontTx/>
              <a:buNone/>
            </a:pPr>
            <a:fld id="{341A76D1-03C1-48A0-A129-71088F8D25B4}" type="slidenum">
              <a:rPr lang="en-US" sz="1200">
                <a:latin typeface="Times New Roman" pitchFamily="18" charset="0"/>
              </a:rPr>
              <a:pPr algn="r" defTabSz="928688"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907" tIns="46454" rIns="92907" bIns="46454"/>
          <a:lstStyle/>
          <a:p>
            <a:endParaRPr lang="en-US" smtClean="0"/>
          </a:p>
        </p:txBody>
      </p:sp>
      <p:sp>
        <p:nvSpPr>
          <p:cNvPr id="177156" name="Date Placeholder 3"/>
          <p:cNvSpPr txBox="1">
            <a:spLocks noGrp="1"/>
          </p:cNvSpPr>
          <p:nvPr/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07" tIns="46454" rIns="92907" bIns="46454"/>
          <a:lstStyle/>
          <a:p>
            <a:pPr algn="r" defTabSz="928688" eaLnBrk="1" hangingPunct="1">
              <a:spcBef>
                <a:spcPct val="0"/>
              </a:spcBef>
              <a:buFontTx/>
              <a:buNone/>
            </a:pPr>
            <a:fld id="{3D0498A0-9183-484F-97DD-752BF73A367C}" type="datetime1">
              <a:rPr lang="en-US" sz="1200">
                <a:latin typeface="Times New Roman" pitchFamily="18" charset="0"/>
              </a:rPr>
              <a:pPr algn="r" defTabSz="928688" eaLnBrk="1" hangingPunct="1">
                <a:spcBef>
                  <a:spcPct val="0"/>
                </a:spcBef>
                <a:buFontTx/>
                <a:buNone/>
              </a:pPr>
              <a:t>6/21/2011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77157" name="Slide Number Placeholder 4"/>
          <p:cNvSpPr txBox="1">
            <a:spLocks noGrp="1"/>
          </p:cNvSpPr>
          <p:nvPr/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07" tIns="46454" rIns="92907" bIns="46454" anchor="b"/>
          <a:lstStyle/>
          <a:p>
            <a:pPr algn="r" defTabSz="928688" eaLnBrk="1" hangingPunct="1">
              <a:spcBef>
                <a:spcPct val="0"/>
              </a:spcBef>
              <a:buFontTx/>
              <a:buNone/>
            </a:pPr>
            <a:fld id="{B35C12FC-4A1D-4F2E-B165-A436A82C0FEC}" type="slidenum">
              <a:rPr lang="en-US" sz="1200">
                <a:latin typeface="Times New Roman" pitchFamily="18" charset="0"/>
              </a:rPr>
              <a:pPr algn="r" defTabSz="928688"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907" tIns="46454" rIns="92907" bIns="46454"/>
          <a:lstStyle/>
          <a:p>
            <a:endParaRPr lang="en-US" smtClean="0"/>
          </a:p>
        </p:txBody>
      </p:sp>
      <p:sp>
        <p:nvSpPr>
          <p:cNvPr id="178180" name="Date Placeholder 3"/>
          <p:cNvSpPr txBox="1">
            <a:spLocks noGrp="1"/>
          </p:cNvSpPr>
          <p:nvPr/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07" tIns="46454" rIns="92907" bIns="46454"/>
          <a:lstStyle/>
          <a:p>
            <a:pPr algn="r" defTabSz="928688" eaLnBrk="1" hangingPunct="1">
              <a:spcBef>
                <a:spcPct val="0"/>
              </a:spcBef>
              <a:buFontTx/>
              <a:buNone/>
            </a:pPr>
            <a:fld id="{A33F2341-7188-46F9-81B9-F8419FD3A918}" type="datetime1">
              <a:rPr lang="en-US" sz="1200">
                <a:latin typeface="Times New Roman" pitchFamily="18" charset="0"/>
              </a:rPr>
              <a:pPr algn="r" defTabSz="928688" eaLnBrk="1" hangingPunct="1">
                <a:spcBef>
                  <a:spcPct val="0"/>
                </a:spcBef>
                <a:buFontTx/>
                <a:buNone/>
              </a:pPr>
              <a:t>6/21/2011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78181" name="Slide Number Placeholder 4"/>
          <p:cNvSpPr txBox="1">
            <a:spLocks noGrp="1"/>
          </p:cNvSpPr>
          <p:nvPr/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07" tIns="46454" rIns="92907" bIns="46454" anchor="b"/>
          <a:lstStyle/>
          <a:p>
            <a:pPr algn="r" defTabSz="928688" eaLnBrk="1" hangingPunct="1">
              <a:spcBef>
                <a:spcPct val="0"/>
              </a:spcBef>
              <a:buFontTx/>
              <a:buNone/>
            </a:pPr>
            <a:fld id="{29B7B2C2-1810-43E5-957B-13009D66A178}" type="slidenum">
              <a:rPr lang="en-US" sz="1200">
                <a:latin typeface="Times New Roman" pitchFamily="18" charset="0"/>
              </a:rPr>
              <a:pPr algn="r" defTabSz="928688"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907" tIns="46454" rIns="92907" bIns="46454"/>
          <a:lstStyle/>
          <a:p>
            <a:endParaRPr lang="en-US" smtClean="0"/>
          </a:p>
        </p:txBody>
      </p:sp>
      <p:sp>
        <p:nvSpPr>
          <p:cNvPr id="179204" name="Date Placeholder 3"/>
          <p:cNvSpPr txBox="1">
            <a:spLocks noGrp="1"/>
          </p:cNvSpPr>
          <p:nvPr/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07" tIns="46454" rIns="92907" bIns="46454"/>
          <a:lstStyle/>
          <a:p>
            <a:pPr algn="r" defTabSz="928688" eaLnBrk="1" hangingPunct="1">
              <a:spcBef>
                <a:spcPct val="0"/>
              </a:spcBef>
              <a:buFontTx/>
              <a:buNone/>
            </a:pPr>
            <a:fld id="{A740A8D5-F365-4E59-8775-AFAD635CB8E4}" type="datetime1">
              <a:rPr lang="en-US" sz="1200">
                <a:latin typeface="Times New Roman" pitchFamily="18" charset="0"/>
              </a:rPr>
              <a:pPr algn="r" defTabSz="928688" eaLnBrk="1" hangingPunct="1">
                <a:spcBef>
                  <a:spcPct val="0"/>
                </a:spcBef>
                <a:buFontTx/>
                <a:buNone/>
              </a:pPr>
              <a:t>6/21/2011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79205" name="Slide Number Placeholder 4"/>
          <p:cNvSpPr txBox="1">
            <a:spLocks noGrp="1"/>
          </p:cNvSpPr>
          <p:nvPr/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07" tIns="46454" rIns="92907" bIns="46454" anchor="b"/>
          <a:lstStyle/>
          <a:p>
            <a:pPr algn="r" defTabSz="928688" eaLnBrk="1" hangingPunct="1">
              <a:spcBef>
                <a:spcPct val="0"/>
              </a:spcBef>
              <a:buFontTx/>
              <a:buNone/>
            </a:pPr>
            <a:fld id="{486F8768-7CE9-41A2-8BC3-BCF5454ED96A}" type="slidenum">
              <a:rPr lang="en-US" sz="1200">
                <a:latin typeface="Times New Roman" pitchFamily="18" charset="0"/>
              </a:rPr>
              <a:pPr algn="r" defTabSz="928688"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907" tIns="46454" rIns="92907" bIns="46454"/>
          <a:lstStyle/>
          <a:p>
            <a:r>
              <a:rPr lang="en-US" smtClean="0"/>
              <a:t>Amortized.</a:t>
            </a:r>
          </a:p>
          <a:p>
            <a:endParaRPr lang="en-US" smtClean="0"/>
          </a:p>
          <a:p>
            <a:r>
              <a:rPr lang="en-US" smtClean="0"/>
              <a:t>Add another figure of steps 1,2, 3…have diff. slide one for subsumed, one for with modifications to constraint notation.</a:t>
            </a:r>
          </a:p>
          <a:p>
            <a:endParaRPr lang="en-US" smtClean="0"/>
          </a:p>
          <a:p>
            <a:r>
              <a:rPr lang="en-US" smtClean="0"/>
              <a:t>Add another slide for I-1/I</a:t>
            </a:r>
          </a:p>
        </p:txBody>
      </p:sp>
      <p:sp>
        <p:nvSpPr>
          <p:cNvPr id="180228" name="Date Placeholder 3"/>
          <p:cNvSpPr txBox="1">
            <a:spLocks noGrp="1"/>
          </p:cNvSpPr>
          <p:nvPr/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07" tIns="46454" rIns="92907" bIns="46454"/>
          <a:lstStyle/>
          <a:p>
            <a:pPr algn="r" defTabSz="928688" eaLnBrk="1" hangingPunct="1">
              <a:spcBef>
                <a:spcPct val="0"/>
              </a:spcBef>
              <a:buFontTx/>
              <a:buNone/>
            </a:pPr>
            <a:fld id="{C4773211-CA91-4CF8-88F4-06CD568EC21A}" type="datetime1">
              <a:rPr lang="en-US" sz="1200">
                <a:latin typeface="Times New Roman" pitchFamily="18" charset="0"/>
              </a:rPr>
              <a:pPr algn="r" defTabSz="928688" eaLnBrk="1" hangingPunct="1">
                <a:spcBef>
                  <a:spcPct val="0"/>
                </a:spcBef>
                <a:buFontTx/>
                <a:buNone/>
              </a:pPr>
              <a:t>6/21/2011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0229" name="Slide Number Placeholder 4"/>
          <p:cNvSpPr txBox="1">
            <a:spLocks noGrp="1"/>
          </p:cNvSpPr>
          <p:nvPr/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07" tIns="46454" rIns="92907" bIns="46454" anchor="b"/>
          <a:lstStyle/>
          <a:p>
            <a:pPr algn="r" defTabSz="928688" eaLnBrk="1" hangingPunct="1">
              <a:spcBef>
                <a:spcPct val="0"/>
              </a:spcBef>
              <a:buFontTx/>
              <a:buNone/>
            </a:pPr>
            <a:fld id="{409ED63E-6759-448D-881C-E8EF902C1C25}" type="slidenum">
              <a:rPr lang="en-US" sz="1200">
                <a:latin typeface="Times New Roman" pitchFamily="18" charset="0"/>
              </a:rPr>
              <a:pPr algn="r" defTabSz="928688"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1A5CF5-A3B6-4CB5-8AEA-3A8F7EBCD68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7587" name="Rectangle 7"/>
          <p:cNvSpPr txBox="1">
            <a:spLocks noGrp="1" noChangeArrowheads="1"/>
          </p:cNvSpPr>
          <p:nvPr/>
        </p:nvSpPr>
        <p:spPr bwMode="auto">
          <a:xfrm>
            <a:off x="3963441" y="8818557"/>
            <a:ext cx="3032658" cy="463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29" tIns="46514" rIns="93029" bIns="46514" anchor="b"/>
          <a:lstStyle/>
          <a:p>
            <a:pPr algn="r" defTabSz="929532"/>
            <a:fld id="{CC4DD378-2D65-4473-A5EA-170846518839}" type="slidenum">
              <a:rPr lang="en-US" sz="1200">
                <a:latin typeface="Times New Roman" pitchFamily="18" charset="0"/>
              </a:rPr>
              <a:pPr algn="r" defTabSz="929532"/>
              <a:t>2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67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907" tIns="46454" rIns="92907" bIns="46454"/>
          <a:lstStyle/>
          <a:p>
            <a:r>
              <a:rPr lang="en-US" smtClean="0"/>
              <a:t>Amortized.</a:t>
            </a:r>
          </a:p>
          <a:p>
            <a:endParaRPr lang="en-US" smtClean="0"/>
          </a:p>
          <a:p>
            <a:r>
              <a:rPr lang="en-US" smtClean="0"/>
              <a:t>Add another figure of steps 1,2, 3…have diff. slide one for subsumed, one for with modifications to constraint notation.</a:t>
            </a:r>
          </a:p>
          <a:p>
            <a:endParaRPr lang="en-US" smtClean="0"/>
          </a:p>
          <a:p>
            <a:r>
              <a:rPr lang="en-US" smtClean="0"/>
              <a:t>Add another slide for I-1/I</a:t>
            </a:r>
          </a:p>
        </p:txBody>
      </p:sp>
      <p:sp>
        <p:nvSpPr>
          <p:cNvPr id="181252" name="Date Placeholder 3"/>
          <p:cNvSpPr txBox="1">
            <a:spLocks noGrp="1"/>
          </p:cNvSpPr>
          <p:nvPr/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07" tIns="46454" rIns="92907" bIns="46454"/>
          <a:lstStyle/>
          <a:p>
            <a:pPr algn="r" defTabSz="928688" eaLnBrk="1" hangingPunct="1">
              <a:spcBef>
                <a:spcPct val="0"/>
              </a:spcBef>
              <a:buFontTx/>
              <a:buNone/>
            </a:pPr>
            <a:fld id="{262A42E6-0516-40F4-8518-3D331B7CE3C7}" type="datetime1">
              <a:rPr lang="en-US" sz="1200">
                <a:latin typeface="Times New Roman" pitchFamily="18" charset="0"/>
              </a:rPr>
              <a:pPr algn="r" defTabSz="928688" eaLnBrk="1" hangingPunct="1">
                <a:spcBef>
                  <a:spcPct val="0"/>
                </a:spcBef>
                <a:buFontTx/>
                <a:buNone/>
              </a:pPr>
              <a:t>6/21/2011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1253" name="Slide Number Placeholder 4"/>
          <p:cNvSpPr txBox="1">
            <a:spLocks noGrp="1"/>
          </p:cNvSpPr>
          <p:nvPr/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07" tIns="46454" rIns="92907" bIns="46454" anchor="b"/>
          <a:lstStyle/>
          <a:p>
            <a:pPr algn="r" defTabSz="928688" eaLnBrk="1" hangingPunct="1">
              <a:spcBef>
                <a:spcPct val="0"/>
              </a:spcBef>
              <a:buFontTx/>
              <a:buNone/>
            </a:pPr>
            <a:fld id="{BC8A06FB-7568-4635-8289-427B8450F342}" type="slidenum">
              <a:rPr lang="en-US" sz="1200">
                <a:latin typeface="Times New Roman" pitchFamily="18" charset="0"/>
              </a:rPr>
              <a:pPr algn="r" defTabSz="928688"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907" tIns="46454" rIns="92907" bIns="46454"/>
          <a:lstStyle/>
          <a:p>
            <a:r>
              <a:rPr lang="en-US" smtClean="0"/>
              <a:t>Amortized.</a:t>
            </a:r>
          </a:p>
          <a:p>
            <a:endParaRPr lang="en-US" smtClean="0"/>
          </a:p>
          <a:p>
            <a:r>
              <a:rPr lang="en-US" smtClean="0"/>
              <a:t>Add another figure of steps 1,2, 3…have diff. slide one for subsumed, one for with modifications to constraint notation.</a:t>
            </a:r>
          </a:p>
          <a:p>
            <a:endParaRPr lang="en-US" smtClean="0"/>
          </a:p>
          <a:p>
            <a:r>
              <a:rPr lang="en-US" smtClean="0"/>
              <a:t>Add another slide for I-1/I</a:t>
            </a:r>
          </a:p>
        </p:txBody>
      </p:sp>
      <p:sp>
        <p:nvSpPr>
          <p:cNvPr id="182276" name="Date Placeholder 3"/>
          <p:cNvSpPr txBox="1">
            <a:spLocks noGrp="1"/>
          </p:cNvSpPr>
          <p:nvPr/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07" tIns="46454" rIns="92907" bIns="46454"/>
          <a:lstStyle/>
          <a:p>
            <a:pPr algn="r" defTabSz="928688" eaLnBrk="1" hangingPunct="1">
              <a:spcBef>
                <a:spcPct val="0"/>
              </a:spcBef>
              <a:buFontTx/>
              <a:buNone/>
            </a:pPr>
            <a:fld id="{7D5B465C-4BA5-4487-9AAC-E8B1FA7B3DE9}" type="datetime1">
              <a:rPr lang="en-US" sz="1200">
                <a:latin typeface="Times New Roman" pitchFamily="18" charset="0"/>
              </a:rPr>
              <a:pPr algn="r" defTabSz="928688" eaLnBrk="1" hangingPunct="1">
                <a:spcBef>
                  <a:spcPct val="0"/>
                </a:spcBef>
                <a:buFontTx/>
                <a:buNone/>
              </a:pPr>
              <a:t>6/21/2011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2277" name="Slide Number Placeholder 4"/>
          <p:cNvSpPr txBox="1">
            <a:spLocks noGrp="1"/>
          </p:cNvSpPr>
          <p:nvPr/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07" tIns="46454" rIns="92907" bIns="46454" anchor="b"/>
          <a:lstStyle/>
          <a:p>
            <a:pPr algn="r" defTabSz="928688" eaLnBrk="1" hangingPunct="1">
              <a:spcBef>
                <a:spcPct val="0"/>
              </a:spcBef>
              <a:buFontTx/>
              <a:buNone/>
            </a:pPr>
            <a:fld id="{4A93CBBD-C629-4418-ADAB-15FF83604F34}" type="slidenum">
              <a:rPr lang="en-US" sz="1200">
                <a:latin typeface="Times New Roman" pitchFamily="18" charset="0"/>
              </a:rPr>
              <a:pPr algn="r" defTabSz="928688"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907" tIns="46454" rIns="92907" bIns="46454"/>
          <a:lstStyle/>
          <a:p>
            <a:endParaRPr lang="en-US" smtClean="0"/>
          </a:p>
        </p:txBody>
      </p:sp>
      <p:sp>
        <p:nvSpPr>
          <p:cNvPr id="183300" name="Date Placeholder 3"/>
          <p:cNvSpPr txBox="1">
            <a:spLocks noGrp="1"/>
          </p:cNvSpPr>
          <p:nvPr/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07" tIns="46454" rIns="92907" bIns="46454"/>
          <a:lstStyle/>
          <a:p>
            <a:pPr algn="r" defTabSz="928688" eaLnBrk="1" hangingPunct="1">
              <a:spcBef>
                <a:spcPct val="0"/>
              </a:spcBef>
              <a:buFontTx/>
              <a:buNone/>
            </a:pPr>
            <a:fld id="{7D7F19F2-0CD9-4CE7-A694-EE0BDD203640}" type="datetime1">
              <a:rPr lang="en-US" sz="1200">
                <a:latin typeface="Times New Roman" pitchFamily="18" charset="0"/>
              </a:rPr>
              <a:pPr algn="r" defTabSz="928688" eaLnBrk="1" hangingPunct="1">
                <a:spcBef>
                  <a:spcPct val="0"/>
                </a:spcBef>
                <a:buFontTx/>
                <a:buNone/>
              </a:pPr>
              <a:t>6/21/2011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3301" name="Slide Number Placeholder 4"/>
          <p:cNvSpPr txBox="1">
            <a:spLocks noGrp="1"/>
          </p:cNvSpPr>
          <p:nvPr/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07" tIns="46454" rIns="92907" bIns="46454" anchor="b"/>
          <a:lstStyle/>
          <a:p>
            <a:pPr algn="r" defTabSz="928688" eaLnBrk="1" hangingPunct="1">
              <a:spcBef>
                <a:spcPct val="0"/>
              </a:spcBef>
              <a:buFontTx/>
              <a:buNone/>
            </a:pPr>
            <a:fld id="{97D43072-969C-46B8-BEE7-87F6D4931A54}" type="slidenum">
              <a:rPr lang="en-US" sz="1200">
                <a:latin typeface="Times New Roman" pitchFamily="18" charset="0"/>
              </a:rPr>
              <a:pPr algn="r" defTabSz="928688"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907" tIns="46454" rIns="92907" bIns="46454"/>
          <a:lstStyle/>
          <a:p>
            <a:endParaRPr lang="en-US" smtClean="0"/>
          </a:p>
        </p:txBody>
      </p:sp>
      <p:sp>
        <p:nvSpPr>
          <p:cNvPr id="184324" name="Date Placeholder 3"/>
          <p:cNvSpPr txBox="1">
            <a:spLocks noGrp="1"/>
          </p:cNvSpPr>
          <p:nvPr/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07" tIns="46454" rIns="92907" bIns="46454"/>
          <a:lstStyle/>
          <a:p>
            <a:pPr algn="r" defTabSz="928688" eaLnBrk="1" hangingPunct="1">
              <a:spcBef>
                <a:spcPct val="0"/>
              </a:spcBef>
              <a:buFontTx/>
              <a:buNone/>
            </a:pPr>
            <a:fld id="{5150D589-358A-4CCA-B918-5B8D222C586E}" type="datetime1">
              <a:rPr lang="en-US" sz="1200">
                <a:latin typeface="Times New Roman" pitchFamily="18" charset="0"/>
              </a:rPr>
              <a:pPr algn="r" defTabSz="928688" eaLnBrk="1" hangingPunct="1">
                <a:spcBef>
                  <a:spcPct val="0"/>
                </a:spcBef>
                <a:buFontTx/>
                <a:buNone/>
              </a:pPr>
              <a:t>6/21/2011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4325" name="Slide Number Placeholder 4"/>
          <p:cNvSpPr txBox="1">
            <a:spLocks noGrp="1"/>
          </p:cNvSpPr>
          <p:nvPr/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07" tIns="46454" rIns="92907" bIns="46454" anchor="b"/>
          <a:lstStyle/>
          <a:p>
            <a:pPr algn="r" defTabSz="928688" eaLnBrk="1" hangingPunct="1">
              <a:spcBef>
                <a:spcPct val="0"/>
              </a:spcBef>
              <a:buFontTx/>
              <a:buNone/>
            </a:pPr>
            <a:fld id="{5038533C-C1F2-48A1-8694-B3B76FA409E2}" type="slidenum">
              <a:rPr lang="en-US" sz="1200">
                <a:latin typeface="Times New Roman" pitchFamily="18" charset="0"/>
              </a:rPr>
              <a:pPr algn="r" defTabSz="928688"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907" tIns="46454" rIns="92907" bIns="46454"/>
          <a:lstStyle/>
          <a:p>
            <a:r>
              <a:rPr lang="en-US" smtClean="0"/>
              <a:t>Algorithm 1 was observed to be generally more sensitive to variations in structural variabilities for constant # of quantitative variabilities</a:t>
            </a:r>
          </a:p>
        </p:txBody>
      </p:sp>
      <p:sp>
        <p:nvSpPr>
          <p:cNvPr id="185348" name="Date Placeholder 3"/>
          <p:cNvSpPr txBox="1">
            <a:spLocks noGrp="1"/>
          </p:cNvSpPr>
          <p:nvPr/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07" tIns="46454" rIns="92907" bIns="46454"/>
          <a:lstStyle/>
          <a:p>
            <a:pPr algn="r" defTabSz="928688" eaLnBrk="1" hangingPunct="1">
              <a:spcBef>
                <a:spcPct val="0"/>
              </a:spcBef>
              <a:buFontTx/>
              <a:buNone/>
            </a:pPr>
            <a:fld id="{2E853F09-5D41-4CDF-9306-45ED62C9019B}" type="datetime1">
              <a:rPr lang="en-US" sz="1200">
                <a:latin typeface="Times New Roman" pitchFamily="18" charset="0"/>
              </a:rPr>
              <a:pPr algn="r" defTabSz="928688" eaLnBrk="1" hangingPunct="1">
                <a:spcBef>
                  <a:spcPct val="0"/>
                </a:spcBef>
                <a:buFontTx/>
                <a:buNone/>
              </a:pPr>
              <a:t>6/21/2011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5349" name="Slide Number Placeholder 4"/>
          <p:cNvSpPr txBox="1">
            <a:spLocks noGrp="1"/>
          </p:cNvSpPr>
          <p:nvPr/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07" tIns="46454" rIns="92907" bIns="46454" anchor="b"/>
          <a:lstStyle/>
          <a:p>
            <a:pPr algn="r" defTabSz="928688" eaLnBrk="1" hangingPunct="1">
              <a:spcBef>
                <a:spcPct val="0"/>
              </a:spcBef>
              <a:buFontTx/>
              <a:buNone/>
            </a:pPr>
            <a:fld id="{0D5C3533-B0F6-4A18-B335-FBE29F962F87}" type="slidenum">
              <a:rPr lang="en-US" sz="1200">
                <a:latin typeface="Times New Roman" pitchFamily="18" charset="0"/>
              </a:rPr>
              <a:pPr algn="r" defTabSz="928688"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6C726-2A46-4B7E-8A8A-7377D64250C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47460" name="Date Placeholder 3"/>
          <p:cNvSpPr txBox="1">
            <a:spLocks noGrp="1"/>
          </p:cNvSpPr>
          <p:nvPr/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13" tIns="46457" rIns="92913" bIns="46457"/>
          <a:lstStyle/>
          <a:p>
            <a:pPr algn="r" defTabSz="928688" eaLnBrk="1" hangingPunct="1">
              <a:spcBef>
                <a:spcPct val="0"/>
              </a:spcBef>
              <a:buFontTx/>
              <a:buNone/>
            </a:pPr>
            <a:fld id="{46E58891-BD71-4CD8-97BA-32608CE199DF}" type="datetime1">
              <a:rPr lang="en-US" sz="1200">
                <a:latin typeface="Times New Roman" pitchFamily="18" charset="0"/>
              </a:rPr>
              <a:pPr algn="r" defTabSz="928688" eaLnBrk="1" hangingPunct="1">
                <a:spcBef>
                  <a:spcPct val="0"/>
                </a:spcBef>
                <a:buFontTx/>
                <a:buNone/>
              </a:pPr>
              <a:t>6/20/2011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7461" name="Slide Number Placeholder 4"/>
          <p:cNvSpPr txBox="1">
            <a:spLocks noGrp="1"/>
          </p:cNvSpPr>
          <p:nvPr/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13" tIns="46457" rIns="92913" bIns="46457" anchor="b"/>
          <a:lstStyle/>
          <a:p>
            <a:pPr algn="r" defTabSz="928688" eaLnBrk="1" hangingPunct="1">
              <a:spcBef>
                <a:spcPct val="0"/>
              </a:spcBef>
              <a:buFontTx/>
              <a:buNone/>
            </a:pPr>
            <a:fld id="{58D57AD4-3E28-4D21-ACF9-241C632EDBEC}" type="slidenum">
              <a:rPr lang="en-US" sz="1200">
                <a:latin typeface="Times New Roman" pitchFamily="18" charset="0"/>
              </a:rPr>
              <a:pPr algn="r" defTabSz="928688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endParaRPr lang="en-US" dirty="0" smtClean="0"/>
          </a:p>
        </p:txBody>
      </p:sp>
      <p:sp>
        <p:nvSpPr>
          <p:cNvPr id="148484" name="Date Placeholder 3"/>
          <p:cNvSpPr txBox="1">
            <a:spLocks noGrp="1"/>
          </p:cNvSpPr>
          <p:nvPr/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13" tIns="46457" rIns="92913" bIns="46457"/>
          <a:lstStyle/>
          <a:p>
            <a:pPr algn="r" defTabSz="928688" eaLnBrk="1" hangingPunct="1">
              <a:spcBef>
                <a:spcPct val="0"/>
              </a:spcBef>
              <a:buFontTx/>
              <a:buNone/>
            </a:pPr>
            <a:fld id="{35A0C02B-B3C4-4E65-A9EB-E3A9C0DB7963}" type="datetime1">
              <a:rPr lang="en-US" sz="1200">
                <a:latin typeface="Times New Roman" pitchFamily="18" charset="0"/>
              </a:rPr>
              <a:pPr algn="r" defTabSz="928688" eaLnBrk="1" hangingPunct="1">
                <a:spcBef>
                  <a:spcPct val="0"/>
                </a:spcBef>
                <a:buFontTx/>
                <a:buNone/>
              </a:pPr>
              <a:t>6/20/2011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8485" name="Slide Number Placeholder 4"/>
          <p:cNvSpPr txBox="1">
            <a:spLocks noGrp="1"/>
          </p:cNvSpPr>
          <p:nvPr/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13" tIns="46457" rIns="92913" bIns="46457" anchor="b"/>
          <a:lstStyle/>
          <a:p>
            <a:pPr algn="r" defTabSz="928688" eaLnBrk="1" hangingPunct="1">
              <a:spcBef>
                <a:spcPct val="0"/>
              </a:spcBef>
              <a:buFontTx/>
              <a:buNone/>
            </a:pPr>
            <a:fld id="{51FF4C5A-3B8D-4EC9-9187-F2FFE3A40579}" type="slidenum">
              <a:rPr lang="en-US" sz="1200">
                <a:latin typeface="Times New Roman" pitchFamily="18" charset="0"/>
              </a:rPr>
              <a:pPr algn="r" defTabSz="928688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907" tIns="46454" rIns="92907" bIns="46454"/>
          <a:lstStyle/>
          <a:p>
            <a:endParaRPr lang="en-US" smtClean="0"/>
          </a:p>
        </p:txBody>
      </p:sp>
      <p:sp>
        <p:nvSpPr>
          <p:cNvPr id="153604" name="Date Placeholder 3"/>
          <p:cNvSpPr txBox="1">
            <a:spLocks noGrp="1"/>
          </p:cNvSpPr>
          <p:nvPr/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07" tIns="46454" rIns="92907" bIns="46454"/>
          <a:lstStyle/>
          <a:p>
            <a:pPr algn="r" defTabSz="928688" eaLnBrk="1" hangingPunct="1">
              <a:spcBef>
                <a:spcPct val="0"/>
              </a:spcBef>
              <a:buFontTx/>
              <a:buNone/>
            </a:pPr>
            <a:fld id="{A0C85DDD-FFF5-47BA-8AB8-0996C8690F0F}" type="datetime1">
              <a:rPr lang="en-US" sz="1200">
                <a:latin typeface="Times New Roman" pitchFamily="18" charset="0"/>
              </a:rPr>
              <a:pPr algn="r" defTabSz="928688" eaLnBrk="1" hangingPunct="1">
                <a:spcBef>
                  <a:spcPct val="0"/>
                </a:spcBef>
                <a:buFontTx/>
                <a:buNone/>
              </a:pPr>
              <a:t>6/20/2011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3605" name="Slide Number Placeholder 4"/>
          <p:cNvSpPr txBox="1">
            <a:spLocks noGrp="1"/>
          </p:cNvSpPr>
          <p:nvPr/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07" tIns="46454" rIns="92907" bIns="46454" anchor="b"/>
          <a:lstStyle/>
          <a:p>
            <a:pPr algn="r" defTabSz="928688" eaLnBrk="1" hangingPunct="1">
              <a:spcBef>
                <a:spcPct val="0"/>
              </a:spcBef>
              <a:buFontTx/>
              <a:buNone/>
            </a:pPr>
            <a:fld id="{969ED72A-4091-47D5-9C16-81821BF18A3E}" type="slidenum">
              <a:rPr lang="en-US" sz="1200">
                <a:latin typeface="Times New Roman" pitchFamily="18" charset="0"/>
              </a:rPr>
              <a:pPr algn="r" defTabSz="928688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907" tIns="46454" rIns="92907" bIns="46454"/>
          <a:lstStyle/>
          <a:p>
            <a:endParaRPr lang="en-US" smtClean="0"/>
          </a:p>
        </p:txBody>
      </p:sp>
      <p:sp>
        <p:nvSpPr>
          <p:cNvPr id="154628" name="Date Placeholder 3"/>
          <p:cNvSpPr txBox="1">
            <a:spLocks noGrp="1"/>
          </p:cNvSpPr>
          <p:nvPr/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07" tIns="46454" rIns="92907" bIns="46454"/>
          <a:lstStyle/>
          <a:p>
            <a:pPr algn="r" defTabSz="928688" eaLnBrk="1" hangingPunct="1">
              <a:spcBef>
                <a:spcPct val="0"/>
              </a:spcBef>
              <a:buFontTx/>
              <a:buNone/>
            </a:pPr>
            <a:fld id="{95C31251-745F-42D8-B1FD-37A4D5841AEF}" type="datetime1">
              <a:rPr lang="en-US" sz="1200">
                <a:latin typeface="Times New Roman" pitchFamily="18" charset="0"/>
              </a:rPr>
              <a:pPr algn="r" defTabSz="928688" eaLnBrk="1" hangingPunct="1">
                <a:spcBef>
                  <a:spcPct val="0"/>
                </a:spcBef>
                <a:buFontTx/>
                <a:buNone/>
              </a:pPr>
              <a:t>6/20/2011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4629" name="Slide Number Placeholder 4"/>
          <p:cNvSpPr txBox="1">
            <a:spLocks noGrp="1"/>
          </p:cNvSpPr>
          <p:nvPr/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07" tIns="46454" rIns="92907" bIns="46454" anchor="b"/>
          <a:lstStyle/>
          <a:p>
            <a:pPr algn="r" defTabSz="928688" eaLnBrk="1" hangingPunct="1">
              <a:spcBef>
                <a:spcPct val="0"/>
              </a:spcBef>
              <a:buFontTx/>
              <a:buNone/>
            </a:pPr>
            <a:fld id="{C80ADA9A-F496-4545-A5C0-5924C0F119D2}" type="slidenum">
              <a:rPr lang="en-US" sz="1200">
                <a:latin typeface="Times New Roman" pitchFamily="18" charset="0"/>
              </a:rPr>
              <a:pPr algn="r" defTabSz="928688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endParaRPr lang="en-US" dirty="0" smtClean="0"/>
          </a:p>
        </p:txBody>
      </p:sp>
      <p:sp>
        <p:nvSpPr>
          <p:cNvPr id="152580" name="Date Placeholder 3"/>
          <p:cNvSpPr txBox="1">
            <a:spLocks noGrp="1"/>
          </p:cNvSpPr>
          <p:nvPr/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13" tIns="46457" rIns="92913" bIns="46457"/>
          <a:lstStyle/>
          <a:p>
            <a:pPr algn="r" defTabSz="928688" eaLnBrk="1" hangingPunct="1">
              <a:spcBef>
                <a:spcPct val="0"/>
              </a:spcBef>
              <a:buFontTx/>
              <a:buNone/>
            </a:pPr>
            <a:fld id="{A867F836-F527-4A31-8A9E-D492DC9DBFB1}" type="datetime1">
              <a:rPr lang="en-US" sz="1200">
                <a:latin typeface="Times New Roman" pitchFamily="18" charset="0"/>
              </a:rPr>
              <a:pPr algn="r" defTabSz="928688" eaLnBrk="1" hangingPunct="1">
                <a:spcBef>
                  <a:spcPct val="0"/>
                </a:spcBef>
                <a:buFontTx/>
                <a:buNone/>
              </a:pPr>
              <a:t>6/20/2011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2581" name="Slide Number Placeholder 4"/>
          <p:cNvSpPr txBox="1">
            <a:spLocks noGrp="1"/>
          </p:cNvSpPr>
          <p:nvPr/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13" tIns="46457" rIns="92913" bIns="46457" anchor="b"/>
          <a:lstStyle/>
          <a:p>
            <a:pPr algn="r" defTabSz="928688" eaLnBrk="1" hangingPunct="1">
              <a:spcBef>
                <a:spcPct val="0"/>
              </a:spcBef>
              <a:buFontTx/>
              <a:buNone/>
            </a:pPr>
            <a:fld id="{A81E1096-3CEF-4698-9C28-719A53A8A3D5}" type="slidenum">
              <a:rPr lang="en-US" sz="1200">
                <a:latin typeface="Times New Roman" pitchFamily="18" charset="0"/>
              </a:rPr>
              <a:pPr algn="r" defTabSz="928688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907" tIns="46454" rIns="92907" bIns="46454"/>
          <a:lstStyle/>
          <a:p>
            <a:endParaRPr lang="en-US" dirty="0" smtClean="0"/>
          </a:p>
        </p:txBody>
      </p:sp>
      <p:sp>
        <p:nvSpPr>
          <p:cNvPr id="157700" name="Date Placeholder 3"/>
          <p:cNvSpPr txBox="1">
            <a:spLocks noGrp="1"/>
          </p:cNvSpPr>
          <p:nvPr/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07" tIns="46454" rIns="92907" bIns="46454"/>
          <a:lstStyle/>
          <a:p>
            <a:pPr algn="r" defTabSz="928688" eaLnBrk="1" hangingPunct="1">
              <a:spcBef>
                <a:spcPct val="0"/>
              </a:spcBef>
              <a:buFontTx/>
              <a:buNone/>
            </a:pPr>
            <a:fld id="{9FF73B06-4726-430F-9937-14330241BCCF}" type="datetime1">
              <a:rPr lang="en-US" sz="1200">
                <a:latin typeface="Times New Roman" pitchFamily="18" charset="0"/>
              </a:rPr>
              <a:pPr algn="r" defTabSz="928688" eaLnBrk="1" hangingPunct="1">
                <a:spcBef>
                  <a:spcPct val="0"/>
                </a:spcBef>
                <a:buFontTx/>
                <a:buNone/>
              </a:pPr>
              <a:t>6/20/2011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7701" name="Slide Number Placeholder 4"/>
          <p:cNvSpPr txBox="1">
            <a:spLocks noGrp="1"/>
          </p:cNvSpPr>
          <p:nvPr/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07" tIns="46454" rIns="92907" bIns="46454" anchor="b"/>
          <a:lstStyle/>
          <a:p>
            <a:pPr algn="r" defTabSz="928688" eaLnBrk="1" hangingPunct="1">
              <a:spcBef>
                <a:spcPct val="0"/>
              </a:spcBef>
              <a:buFontTx/>
              <a:buNone/>
            </a:pPr>
            <a:fld id="{F49E1E65-E215-44AD-99B6-1E50C28D6E10}" type="slidenum">
              <a:rPr lang="en-US" sz="1200">
                <a:latin typeface="Times New Roman" pitchFamily="18" charset="0"/>
              </a:rPr>
              <a:pPr algn="r" defTabSz="928688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57200" y="6061075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7526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79734-4321-4093-BC53-F8C01F6F0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4500" y="68263"/>
            <a:ext cx="2230438" cy="6329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188" y="68263"/>
            <a:ext cx="6538912" cy="6329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496C1-5FA5-4305-BA64-D2484D054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88" y="68263"/>
            <a:ext cx="892175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85788" y="636588"/>
            <a:ext cx="3857625" cy="57610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636588"/>
            <a:ext cx="3857625" cy="57610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27F6C-A999-43F6-B735-78C54329C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88" y="68263"/>
            <a:ext cx="892175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85788" y="636588"/>
            <a:ext cx="3857625" cy="57610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95813" y="636588"/>
            <a:ext cx="3857625" cy="2803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95813" y="3592513"/>
            <a:ext cx="3857625" cy="2805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C7FEC-3B43-4F17-92F3-895837632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88" y="68263"/>
            <a:ext cx="892175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5788" y="636588"/>
            <a:ext cx="7867650" cy="2803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5788" y="3592513"/>
            <a:ext cx="7867650" cy="2805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70216-0AF5-4920-92C5-AE1F45895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88" y="68263"/>
            <a:ext cx="892175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85788" y="636588"/>
            <a:ext cx="7867650" cy="2803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788" y="3592513"/>
            <a:ext cx="7867650" cy="2805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66BFD-F7F8-4ADC-97BB-84644F41C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-77788"/>
            <a:ext cx="7772400" cy="554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39624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762000"/>
            <a:ext cx="39624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0" y="3505200"/>
            <a:ext cx="39624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76200" y="63246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BFED6-8A18-43C2-8A75-8EE07040878A}" type="datetime1">
              <a:rPr lang="en-US"/>
              <a:pPr>
                <a:defRPr/>
              </a:pPr>
              <a:t>6/20/2011</a:t>
            </a:fld>
            <a:endParaRPr lang="en-US" alt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A51B9-1E76-42F4-8B16-7FFFD7B2CA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12418-F04D-4910-BA07-B1990FB14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C81A2-E7E1-4507-8C9E-0DCAC0A6B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5788" y="636588"/>
            <a:ext cx="3857625" cy="576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636588"/>
            <a:ext cx="3857625" cy="576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782E1-7B94-4993-986F-A85E8C102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D1148-0CCE-4993-A42C-20A443D5C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307D6-B395-47DB-98C7-CEAC8D77D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5CD34-84B5-43B5-BA42-76076A21B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AC7C7-9993-48A1-BE33-76DC14036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D4161-1B42-4DAA-AFCF-F80240CA9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3188" y="68263"/>
            <a:ext cx="8921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5788" y="636588"/>
            <a:ext cx="7867650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723900" y="539750"/>
            <a:ext cx="781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FontTx/>
              <a:buNone/>
              <a:defRPr/>
            </a:pPr>
            <a:endParaRPr lang="en-US" sz="1800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609600" y="6419850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FontTx/>
              <a:buNone/>
              <a:defRPr/>
            </a:pPr>
            <a:endParaRPr lang="en-US" sz="1800"/>
          </a:p>
        </p:txBody>
      </p:sp>
      <p:pic>
        <p:nvPicPr>
          <p:cNvPr id="36870" name="Picture 16" descr="doc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049713" y="6532563"/>
            <a:ext cx="103346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5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8075" y="6469063"/>
            <a:ext cx="984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fld id="{4C1E15AB-7550-440E-B3E8-F65D69309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7" r:id="rId2"/>
    <p:sldLayoutId id="2147483886" r:id="rId3"/>
    <p:sldLayoutId id="2147483885" r:id="rId4"/>
    <p:sldLayoutId id="2147483884" r:id="rId5"/>
    <p:sldLayoutId id="2147483883" r:id="rId6"/>
    <p:sldLayoutId id="2147483882" r:id="rId7"/>
    <p:sldLayoutId id="2147483881" r:id="rId8"/>
    <p:sldLayoutId id="2147483880" r:id="rId9"/>
    <p:sldLayoutId id="2147483879" r:id="rId10"/>
    <p:sldLayoutId id="2147483878" r:id="rId11"/>
    <p:sldLayoutId id="2147483877" r:id="rId12"/>
    <p:sldLayoutId id="2147483876" r:id="rId13"/>
    <p:sldLayoutId id="2147483875" r:id="rId14"/>
    <p:sldLayoutId id="2147483874" r:id="rId15"/>
    <p:sldLayoutId id="2147483889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 b="1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 b="1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 b="1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 b="1">
          <a:solidFill>
            <a:srgbClr val="FF0000"/>
          </a:solidFill>
          <a:latin typeface="Arial" charset="0"/>
        </a:defRPr>
      </a:lvl9pPr>
    </p:titleStyle>
    <p:bodyStyle>
      <a:lvl1pPr marL="230188" indent="-2301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enterthemindfield.files.wordpress.com/2010/11/alabama_logo2.jpg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10" Type="http://schemas.openxmlformats.org/officeDocument/2006/relationships/oleObject" Target="../embeddings/oleObject29.bin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8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http://www.globalsecurity.org/military/systems/ship/dd-x-design.ht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3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openxmlformats.org/officeDocument/2006/relationships/image" Target="../media/image13.wmf"/><Relationship Id="rId9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oleObject" Target="../embeddings/oleObject13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oleObject" Target="../embeddings/oleObject23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7.bin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30188"/>
            <a:ext cx="9144000" cy="1752600"/>
          </a:xfrm>
        </p:spPr>
        <p:txBody>
          <a:bodyPr/>
          <a:lstStyle/>
          <a:p>
            <a:pPr eaLnBrk="1" hangingPunct="1"/>
            <a:r>
              <a:rPr lang="en-US" sz="3600" b="0" dirty="0" smtClean="0">
                <a:latin typeface="Impact" pitchFamily="34" charset="0"/>
              </a:rPr>
              <a:t>Managing the Quality of Software Product Lines Through Reusable Model Transformations</a:t>
            </a:r>
            <a:r>
              <a:rPr lang="en-US" sz="3000" b="0" dirty="0" smtClean="0">
                <a:latin typeface="Impact" pitchFamily="34" charset="0"/>
              </a:rPr>
              <a:t/>
            </a:r>
            <a:br>
              <a:rPr lang="en-US" sz="3000" b="0" dirty="0" smtClean="0">
                <a:latin typeface="Impact" pitchFamily="34" charset="0"/>
              </a:rPr>
            </a:br>
            <a:endParaRPr lang="en-US" sz="3000" b="0" dirty="0" smtClean="0">
              <a:latin typeface="Impact" pitchFamily="34" charset="0"/>
            </a:endParaRPr>
          </a:p>
        </p:txBody>
      </p:sp>
      <p:pic>
        <p:nvPicPr>
          <p:cNvPr id="38916" name="Picture 1035" descr="vsb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783" y="3459163"/>
            <a:ext cx="1447800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1" name="Rectangle 1048"/>
          <p:cNvSpPr>
            <a:spLocks noChangeArrowheads="1"/>
          </p:cNvSpPr>
          <p:nvPr/>
        </p:nvSpPr>
        <p:spPr bwMode="auto">
          <a:xfrm>
            <a:off x="2255520" y="4601845"/>
            <a:ext cx="4724400" cy="8617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zh-CN" dirty="0">
                <a:solidFill>
                  <a:srgbClr val="336699"/>
                </a:solidFill>
                <a:latin typeface="Impact" pitchFamily="34" charset="0"/>
                <a:ea typeface="宋体" pitchFamily="2" charset="-122"/>
              </a:rPr>
              <a:t>Vanderbilt </a:t>
            </a:r>
            <a:r>
              <a:rPr lang="en-US" altLang="zh-CN" dirty="0" smtClean="0">
                <a:solidFill>
                  <a:srgbClr val="336699"/>
                </a:solidFill>
                <a:latin typeface="Impact" pitchFamily="34" charset="0"/>
                <a:ea typeface="宋体" pitchFamily="2" charset="-122"/>
              </a:rPr>
              <a:t>University &amp; </a:t>
            </a:r>
            <a:r>
              <a:rPr lang="en-US" altLang="zh-CN" dirty="0" err="1" smtClean="0">
                <a:solidFill>
                  <a:srgbClr val="336699"/>
                </a:solidFill>
                <a:latin typeface="Impact" pitchFamily="34" charset="0"/>
                <a:ea typeface="宋体" pitchFamily="2" charset="-122"/>
              </a:rPr>
              <a:t>Univ</a:t>
            </a:r>
            <a:r>
              <a:rPr lang="en-US" altLang="zh-CN" dirty="0" smtClean="0">
                <a:solidFill>
                  <a:srgbClr val="336699"/>
                </a:solidFill>
                <a:latin typeface="Impact" pitchFamily="34" charset="0"/>
                <a:ea typeface="宋体" pitchFamily="2" charset="-122"/>
              </a:rPr>
              <a:t> of Alabama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zh-CN" dirty="0" smtClean="0">
                <a:solidFill>
                  <a:srgbClr val="336699"/>
                </a:solidFill>
                <a:latin typeface="Impact" pitchFamily="34" charset="0"/>
                <a:ea typeface="宋体" pitchFamily="2" charset="-122"/>
              </a:rPr>
              <a:t>R&amp;D supported by NSF CAREER Awards</a:t>
            </a:r>
            <a:endParaRPr lang="en-US" altLang="zh-CN" dirty="0" smtClean="0">
              <a:solidFill>
                <a:srgbClr val="336699"/>
              </a:solidFill>
              <a:latin typeface="Impact" pitchFamily="34" charset="0"/>
              <a:ea typeface="宋体" pitchFamily="2" charset="-122"/>
            </a:endParaRPr>
          </a:p>
        </p:txBody>
      </p:sp>
      <p:sp>
        <p:nvSpPr>
          <p:cNvPr id="38919" name="Text Box 11"/>
          <p:cNvSpPr txBox="1">
            <a:spLocks noChangeArrowheads="1"/>
          </p:cNvSpPr>
          <p:nvPr/>
        </p:nvSpPr>
        <p:spPr bwMode="auto">
          <a:xfrm>
            <a:off x="1417320" y="2314575"/>
            <a:ext cx="6248400" cy="9541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800" dirty="0" err="1">
                <a:solidFill>
                  <a:srgbClr val="336699"/>
                </a:solidFill>
                <a:latin typeface="Impact" pitchFamily="34" charset="0"/>
                <a:ea typeface="宋体" pitchFamily="2" charset="-122"/>
              </a:rPr>
              <a:t>Amogh</a:t>
            </a:r>
            <a:r>
              <a:rPr lang="en-US" altLang="zh-CN" sz="2800" dirty="0">
                <a:solidFill>
                  <a:srgbClr val="336699"/>
                </a:solidFill>
                <a:latin typeface="Impact" pitchFamily="34" charset="0"/>
                <a:ea typeface="宋体" pitchFamily="2" charset="-122"/>
              </a:rPr>
              <a:t> </a:t>
            </a:r>
            <a:r>
              <a:rPr lang="en-US" altLang="zh-CN" sz="2800" dirty="0" err="1" smtClean="0">
                <a:solidFill>
                  <a:srgbClr val="336699"/>
                </a:solidFill>
                <a:latin typeface="Impact" pitchFamily="34" charset="0"/>
                <a:ea typeface="宋体" pitchFamily="2" charset="-122"/>
              </a:rPr>
              <a:t>Kavimandan</a:t>
            </a:r>
            <a:r>
              <a:rPr lang="en-US" altLang="zh-CN" sz="2800" dirty="0" smtClean="0">
                <a:solidFill>
                  <a:srgbClr val="336699"/>
                </a:solidFill>
                <a:latin typeface="Impact" pitchFamily="34" charset="0"/>
                <a:ea typeface="宋体" pitchFamily="2" charset="-122"/>
              </a:rPr>
              <a:t>, </a:t>
            </a:r>
            <a:r>
              <a:rPr lang="en-US" altLang="zh-CN" sz="2800" b="1" u="sng" dirty="0" smtClean="0">
                <a:solidFill>
                  <a:srgbClr val="336699"/>
                </a:solidFill>
                <a:latin typeface="Impact" pitchFamily="34" charset="0"/>
                <a:ea typeface="宋体" pitchFamily="2" charset="-122"/>
              </a:rPr>
              <a:t>Aniruddha Gokhale</a:t>
            </a:r>
            <a:r>
              <a:rPr lang="en-US" altLang="zh-CN" sz="2800" dirty="0" smtClean="0">
                <a:solidFill>
                  <a:srgbClr val="336699"/>
                </a:solidFill>
                <a:latin typeface="Impact" pitchFamily="34" charset="0"/>
                <a:ea typeface="宋体" pitchFamily="2" charset="-122"/>
              </a:rPr>
              <a:t>, Gabor </a:t>
            </a:r>
            <a:r>
              <a:rPr lang="en-US" altLang="zh-CN" sz="2800" dirty="0" err="1" smtClean="0">
                <a:solidFill>
                  <a:srgbClr val="336699"/>
                </a:solidFill>
                <a:latin typeface="Impact" pitchFamily="34" charset="0"/>
                <a:ea typeface="宋体" pitchFamily="2" charset="-122"/>
              </a:rPr>
              <a:t>Karsai</a:t>
            </a:r>
            <a:r>
              <a:rPr lang="en-US" altLang="zh-CN" sz="2800" dirty="0" smtClean="0">
                <a:solidFill>
                  <a:srgbClr val="336699"/>
                </a:solidFill>
                <a:latin typeface="Impact" pitchFamily="34" charset="0"/>
                <a:ea typeface="宋体" pitchFamily="2" charset="-122"/>
              </a:rPr>
              <a:t> &amp; Jeff </a:t>
            </a:r>
            <a:r>
              <a:rPr lang="en-US" altLang="zh-CN" sz="2800" dirty="0" smtClean="0">
                <a:solidFill>
                  <a:srgbClr val="336699"/>
                </a:solidFill>
                <a:latin typeface="Impact" pitchFamily="34" charset="0"/>
                <a:ea typeface="宋体" pitchFamily="2" charset="-122"/>
              </a:rPr>
              <a:t>Gray</a:t>
            </a:r>
            <a:endParaRPr lang="en-US" altLang="zh-CN" sz="2800" dirty="0">
              <a:solidFill>
                <a:srgbClr val="336699"/>
              </a:solidFill>
              <a:latin typeface="Impact" pitchFamily="34" charset="0"/>
              <a:ea typeface="宋体" pitchFamily="2" charset="-122"/>
            </a:endParaRPr>
          </a:p>
        </p:txBody>
      </p:sp>
      <p:sp>
        <p:nvSpPr>
          <p:cNvPr id="38920" name="Text Box 12"/>
          <p:cNvSpPr txBox="1">
            <a:spLocks noChangeArrowheads="1"/>
          </p:cNvSpPr>
          <p:nvPr/>
        </p:nvSpPr>
        <p:spPr bwMode="auto">
          <a:xfrm>
            <a:off x="2009775" y="3469005"/>
            <a:ext cx="5168900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  <a:latin typeface="Impact" pitchFamily="34" charset="0"/>
                <a:ea typeface="宋体" pitchFamily="2" charset="-122"/>
              </a:rPr>
              <a:t>Presented at </a:t>
            </a:r>
            <a:r>
              <a:rPr lang="en-US" altLang="zh-CN" dirty="0" err="1" smtClean="0">
                <a:solidFill>
                  <a:schemeClr val="accent1">
                    <a:lumMod val="50000"/>
                  </a:schemeClr>
                </a:solidFill>
                <a:latin typeface="Impact" pitchFamily="34" charset="0"/>
                <a:ea typeface="宋体" pitchFamily="2" charset="-122"/>
              </a:rPr>
              <a:t>QoSA</a:t>
            </a:r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  <a:latin typeface="Impact" pitchFamily="34" charset="0"/>
                <a:ea typeface="宋体" pitchFamily="2" charset="-122"/>
              </a:rPr>
              <a:t> 2011, Boulder, CO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  <a:latin typeface="Impact" pitchFamily="34" charset="0"/>
                <a:ea typeface="宋体" pitchFamily="2" charset="-122"/>
              </a:rPr>
              <a:t>June 21, 2011</a:t>
            </a:r>
            <a:endParaRPr lang="en-US" altLang="zh-CN" dirty="0">
              <a:solidFill>
                <a:schemeClr val="accent1">
                  <a:lumMod val="50000"/>
                </a:schemeClr>
              </a:solidFill>
              <a:latin typeface="Impact" pitchFamily="34" charset="0"/>
              <a:ea typeface="宋体" pitchFamily="2" charset="-122"/>
            </a:endParaRPr>
          </a:p>
        </p:txBody>
      </p:sp>
      <p:pic>
        <p:nvPicPr>
          <p:cNvPr id="63492" name="Picture 4" descr="http://enterthemindfield.files.wordpress.com/2010/11/alabama_logo2.jpg?w=214&amp;h=23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5079" y="3368040"/>
            <a:ext cx="1636365" cy="18275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Slide Number Placeholder 4"/>
          <p:cNvSpPr txBox="1">
            <a:spLocks noGrp="1"/>
          </p:cNvSpPr>
          <p:nvPr/>
        </p:nvSpPr>
        <p:spPr bwMode="auto">
          <a:xfrm>
            <a:off x="7458075" y="6469063"/>
            <a:ext cx="984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0"/>
              </a:spcBef>
              <a:buFontTx/>
              <a:buNone/>
            </a:pPr>
            <a:fld id="{08DDDDAB-99E4-4383-94D4-ABE66378A394}" type="slidenum">
              <a:rPr lang="en-US" sz="1400"/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sz="1400"/>
          </a:p>
        </p:txBody>
      </p:sp>
      <p:sp>
        <p:nvSpPr>
          <p:cNvPr id="22537" name="Rectangle 3"/>
          <p:cNvSpPr>
            <a:spLocks noChangeArrowheads="1"/>
          </p:cNvSpPr>
          <p:nvPr/>
        </p:nvSpPr>
        <p:spPr bwMode="auto">
          <a:xfrm>
            <a:off x="22225" y="558800"/>
            <a:ext cx="3602038" cy="589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8925" indent="-288925" eaLnBrk="1" hangingPunct="1"/>
            <a:endParaRPr lang="en-US"/>
          </a:p>
        </p:txBody>
      </p:sp>
      <p:sp>
        <p:nvSpPr>
          <p:cNvPr id="22538" name="Rectangle 2"/>
          <p:cNvSpPr>
            <a:spLocks noChangeArrowheads="1"/>
          </p:cNvSpPr>
          <p:nvPr/>
        </p:nvSpPr>
        <p:spPr bwMode="auto">
          <a:xfrm>
            <a:off x="-152400" y="92075"/>
            <a:ext cx="94678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3000" b="1" dirty="0" smtClean="0">
                <a:solidFill>
                  <a:srgbClr val="FF0000"/>
                </a:solidFill>
                <a:latin typeface="Arial Narrow" pitchFamily="34" charset="0"/>
              </a:rPr>
              <a:t>Reuse</a:t>
            </a:r>
            <a:r>
              <a:rPr lang="en-US" sz="3000" b="1" dirty="0">
                <a:solidFill>
                  <a:srgbClr val="FF0000"/>
                </a:solidFill>
                <a:latin typeface="Arial Narrow" pitchFamily="34" charset="0"/>
              </a:rPr>
              <a:t>: Desired Properties and Constraints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9524" y="579438"/>
            <a:ext cx="4288155" cy="5278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9863" indent="-169863" eaLnBrk="1" hangingPunct="1">
              <a:defRPr/>
            </a:pPr>
            <a:r>
              <a:rPr lang="en-US" dirty="0" smtClean="0"/>
              <a:t>D</a:t>
            </a:r>
            <a:r>
              <a:rPr lang="en-US" dirty="0" smtClean="0"/>
              <a:t>esired </a:t>
            </a:r>
            <a:r>
              <a:rPr lang="en-US" dirty="0"/>
              <a:t>properties and </a:t>
            </a:r>
            <a:r>
              <a:rPr lang="en-US" dirty="0" smtClean="0"/>
              <a:t>constraints on Reuse Capabilities:</a:t>
            </a:r>
            <a:endParaRPr lang="en-US" dirty="0"/>
          </a:p>
          <a:p>
            <a:pPr marL="692150" lvl="1" indent="-352425" eaLnBrk="1" hangingPunct="1">
              <a:buFont typeface="+mj-lt"/>
              <a:buAutoNum type="arabicPeriod"/>
              <a:defRPr/>
            </a:pPr>
            <a:r>
              <a:rPr lang="en-US" dirty="0"/>
              <a:t>How can the commonalities be factored out &amp; decoupled from transformations?</a:t>
            </a:r>
          </a:p>
          <a:p>
            <a:pPr marL="692150" lvl="1" indent="-352425" eaLnBrk="1" hangingPunct="1">
              <a:buFont typeface="+mj-lt"/>
              <a:buAutoNum type="arabicPeriod"/>
              <a:defRPr/>
            </a:pPr>
            <a:r>
              <a:rPr lang="en-US" dirty="0"/>
              <a:t>How can existing transformations be applied to new variants with minimal invasive changes?</a:t>
            </a:r>
          </a:p>
          <a:p>
            <a:pPr marL="692150" lvl="1" indent="-352425" eaLnBrk="1" hangingPunct="1">
              <a:buFont typeface="+mj-lt"/>
              <a:buAutoNum type="arabicPeriod"/>
              <a:defRPr/>
            </a:pPr>
            <a:r>
              <a:rPr lang="en-US" dirty="0"/>
              <a:t>How can support for reuse be built within existing transformation tool chains with none to minimal modifications to the tool chains?</a:t>
            </a:r>
          </a:p>
          <a:p>
            <a:pPr marL="517525" lvl="1" indent="-176213" eaLnBrk="1" hangingPunct="1">
              <a:defRPr/>
            </a:pPr>
            <a:endParaRPr lang="en-US" dirty="0"/>
          </a:p>
        </p:txBody>
      </p:sp>
      <p:pic>
        <p:nvPicPr>
          <p:cNvPr id="22540" name="Picture 6" descr="multiple-mapp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0513" y="344488"/>
            <a:ext cx="4991100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4567" name="Object 7"/>
          <p:cNvGraphicFramePr>
            <a:graphicFrameLocks noChangeAspect="1"/>
          </p:cNvGraphicFramePr>
          <p:nvPr/>
        </p:nvGraphicFramePr>
        <p:xfrm>
          <a:off x="4330700" y="3171825"/>
          <a:ext cx="1487488" cy="490538"/>
        </p:xfrm>
        <a:graphic>
          <a:graphicData uri="http://schemas.openxmlformats.org/presentationml/2006/ole">
            <p:oleObj spid="_x0000_s22530" name="Visio" r:id="rId5" imgW="2614741" imgH="861841" progId="Visio.Drawing.11">
              <p:embed/>
            </p:oleObj>
          </a:graphicData>
        </a:graphic>
      </p:graphicFrame>
      <p:graphicFrame>
        <p:nvGraphicFramePr>
          <p:cNvPr id="194568" name="Object 8"/>
          <p:cNvGraphicFramePr>
            <a:graphicFrameLocks noChangeAspect="1"/>
          </p:cNvGraphicFramePr>
          <p:nvPr/>
        </p:nvGraphicFramePr>
        <p:xfrm>
          <a:off x="5875338" y="3186113"/>
          <a:ext cx="1487487" cy="490537"/>
        </p:xfrm>
        <a:graphic>
          <a:graphicData uri="http://schemas.openxmlformats.org/presentationml/2006/ole">
            <p:oleObj spid="_x0000_s22531" name="Visio" r:id="rId6" imgW="2614741" imgH="861841" progId="Visio.Drawing.11">
              <p:embed/>
            </p:oleObj>
          </a:graphicData>
        </a:graphic>
      </p:graphicFrame>
      <p:graphicFrame>
        <p:nvGraphicFramePr>
          <p:cNvPr id="194569" name="Object 9"/>
          <p:cNvGraphicFramePr>
            <a:graphicFrameLocks noChangeAspect="1"/>
          </p:cNvGraphicFramePr>
          <p:nvPr/>
        </p:nvGraphicFramePr>
        <p:xfrm>
          <a:off x="7453313" y="3186113"/>
          <a:ext cx="1487487" cy="490537"/>
        </p:xfrm>
        <a:graphic>
          <a:graphicData uri="http://schemas.openxmlformats.org/presentationml/2006/ole">
            <p:oleObj spid="_x0000_s22532" name="Visio" r:id="rId7" imgW="2614741" imgH="861841" progId="Visio.Drawing.11">
              <p:embed/>
            </p:oleObj>
          </a:graphicData>
        </a:graphic>
      </p:graphicFrame>
      <p:sp>
        <p:nvSpPr>
          <p:cNvPr id="22541" name="AutoShape 10"/>
          <p:cNvSpPr>
            <a:spLocks noChangeArrowheads="1"/>
          </p:cNvSpPr>
          <p:nvPr/>
        </p:nvSpPr>
        <p:spPr bwMode="auto">
          <a:xfrm>
            <a:off x="8153400" y="3019425"/>
            <a:ext cx="387350" cy="801688"/>
          </a:xfrm>
          <a:prstGeom prst="downArrow">
            <a:avLst>
              <a:gd name="adj1" fmla="val 50000"/>
              <a:gd name="adj2" fmla="val 51742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AutoShape 11"/>
          <p:cNvSpPr>
            <a:spLocks noChangeArrowheads="1"/>
          </p:cNvSpPr>
          <p:nvPr/>
        </p:nvSpPr>
        <p:spPr bwMode="auto">
          <a:xfrm>
            <a:off x="6400800" y="3006725"/>
            <a:ext cx="387350" cy="801688"/>
          </a:xfrm>
          <a:prstGeom prst="downArrow">
            <a:avLst>
              <a:gd name="adj1" fmla="val 50000"/>
              <a:gd name="adj2" fmla="val 51742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AutoShape 12"/>
          <p:cNvSpPr>
            <a:spLocks noChangeArrowheads="1"/>
          </p:cNvSpPr>
          <p:nvPr/>
        </p:nvSpPr>
        <p:spPr bwMode="auto">
          <a:xfrm>
            <a:off x="4902200" y="3006725"/>
            <a:ext cx="387350" cy="801688"/>
          </a:xfrm>
          <a:prstGeom prst="downArrow">
            <a:avLst>
              <a:gd name="adj1" fmla="val 50000"/>
              <a:gd name="adj2" fmla="val 51742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4573" name="Object 13"/>
          <p:cNvGraphicFramePr>
            <a:graphicFrameLocks noChangeAspect="1"/>
          </p:cNvGraphicFramePr>
          <p:nvPr/>
        </p:nvGraphicFramePr>
        <p:xfrm>
          <a:off x="5216525" y="2112963"/>
          <a:ext cx="2700338" cy="890587"/>
        </p:xfrm>
        <a:graphic>
          <a:graphicData uri="http://schemas.openxmlformats.org/presentationml/2006/ole">
            <p:oleObj spid="_x0000_s22533" name="Visio" r:id="rId8" imgW="2614741" imgH="861841" progId="Visio.Drawing.11">
              <p:embed/>
            </p:oleObj>
          </a:graphicData>
        </a:graphic>
      </p:graphicFrame>
      <p:sp>
        <p:nvSpPr>
          <p:cNvPr id="194574" name="Line 14"/>
          <p:cNvSpPr>
            <a:spLocks noChangeShapeType="1"/>
          </p:cNvSpPr>
          <p:nvPr/>
        </p:nvSpPr>
        <p:spPr bwMode="auto">
          <a:xfrm flipV="1">
            <a:off x="4497388" y="2154238"/>
            <a:ext cx="1027112" cy="1039812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575" name="Line 15"/>
          <p:cNvSpPr>
            <a:spLocks noChangeShapeType="1"/>
          </p:cNvSpPr>
          <p:nvPr/>
        </p:nvSpPr>
        <p:spPr bwMode="auto">
          <a:xfrm flipH="1" flipV="1">
            <a:off x="7594600" y="2154238"/>
            <a:ext cx="1150938" cy="9906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94577" name="Object 17"/>
          <p:cNvGraphicFramePr>
            <a:graphicFrameLocks noChangeAspect="1"/>
          </p:cNvGraphicFramePr>
          <p:nvPr/>
        </p:nvGraphicFramePr>
        <p:xfrm>
          <a:off x="4641850" y="1265238"/>
          <a:ext cx="1414463" cy="747712"/>
        </p:xfrm>
        <a:graphic>
          <a:graphicData uri="http://schemas.openxmlformats.org/presentationml/2006/ole">
            <p:oleObj spid="_x0000_s22534" name="Visio" r:id="rId9" imgW="1414591" imgH="747386" progId="Visio.Drawing.11">
              <p:embed/>
            </p:oleObj>
          </a:graphicData>
        </a:graphic>
      </p:graphicFrame>
      <p:graphicFrame>
        <p:nvGraphicFramePr>
          <p:cNvPr id="194578" name="Object 18"/>
          <p:cNvGraphicFramePr>
            <a:graphicFrameLocks noChangeAspect="1"/>
          </p:cNvGraphicFramePr>
          <p:nvPr/>
        </p:nvGraphicFramePr>
        <p:xfrm>
          <a:off x="7105650" y="1285875"/>
          <a:ext cx="1271588" cy="681038"/>
        </p:xfrm>
        <a:graphic>
          <a:graphicData uri="http://schemas.openxmlformats.org/presentationml/2006/ole">
            <p:oleObj spid="_x0000_s22535" name="Visio" r:id="rId10" imgW="1271510" imgH="681674" progId="Visio.Drawing.11">
              <p:embed/>
            </p:oleObj>
          </a:graphicData>
        </a:graphic>
      </p:graphicFrame>
      <p:sp>
        <p:nvSpPr>
          <p:cNvPr id="19" name="Text Box 264"/>
          <p:cNvSpPr txBox="1">
            <a:spLocks noChangeArrowheads="1"/>
          </p:cNvSpPr>
          <p:nvPr/>
        </p:nvSpPr>
        <p:spPr bwMode="auto">
          <a:xfrm>
            <a:off x="241300" y="5764213"/>
            <a:ext cx="3829050" cy="10160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>
                <a:ea typeface="Arial Unicode MS" pitchFamily="34" charset="-128"/>
                <a:cs typeface="Arial Unicode MS" pitchFamily="34" charset="-128"/>
              </a:rPr>
              <a:t>Solution Approach: Model Transformation Templatization and Specialization (MTS)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94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94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94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94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94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4" grpId="0" animBg="1"/>
      <p:bldP spid="194574" grpId="1" animBg="1"/>
      <p:bldP spid="194575" grpId="0" animBg="1"/>
      <p:bldP spid="194575" grpId="1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MTS at a Conceptual Level</a:t>
            </a:r>
            <a:endParaRPr lang="en-US" dirty="0"/>
          </a:p>
        </p:txBody>
      </p:sp>
      <p:pic>
        <p:nvPicPr>
          <p:cNvPr id="6" name="Content Placeholder 5" descr="MTS_Conceptual.em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" y="666972"/>
            <a:ext cx="9043161" cy="335638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5788" y="4114801"/>
            <a:ext cx="7867650" cy="2282824"/>
          </a:xfrm>
        </p:spPr>
        <p:txBody>
          <a:bodyPr/>
          <a:lstStyle/>
          <a:p>
            <a:pPr algn="ctr">
              <a:buNone/>
            </a:pPr>
            <a:r>
              <a:rPr lang="en-US" sz="2400" b="1" dirty="0" smtClean="0"/>
              <a:t>4 Step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Decouple Variabilities from Commonalities in Rules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Generate Variability </a:t>
            </a:r>
            <a:r>
              <a:rPr lang="en-US" sz="2400" dirty="0" err="1" smtClean="0"/>
              <a:t>Metamodels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Synthesize Specialization Repository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Specializing the Transformation Instance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B70216-0AF5-4920-92C5-AE1F458957F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4"/>
          <p:cNvSpPr txBox="1">
            <a:spLocks noGrp="1"/>
          </p:cNvSpPr>
          <p:nvPr/>
        </p:nvSpPr>
        <p:spPr bwMode="auto">
          <a:xfrm>
            <a:off x="7458075" y="6469063"/>
            <a:ext cx="984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0"/>
              </a:spcBef>
              <a:buFontTx/>
              <a:buNone/>
            </a:pPr>
            <a:fld id="{47D9AFB3-20E1-441E-A0C4-1D235C561E56}" type="slidenum">
              <a:rPr lang="en-US" sz="1400"/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sz="1400"/>
          </a:p>
        </p:txBody>
      </p:sp>
      <p:sp>
        <p:nvSpPr>
          <p:cNvPr id="59395" name="Rectangle 2"/>
          <p:cNvSpPr>
            <a:spLocks noChangeArrowheads="1"/>
          </p:cNvSpPr>
          <p:nvPr/>
        </p:nvSpPr>
        <p:spPr bwMode="auto">
          <a:xfrm>
            <a:off x="57150" y="61595"/>
            <a:ext cx="90106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3000" b="1" dirty="0" smtClean="0">
                <a:solidFill>
                  <a:srgbClr val="FF0000"/>
                </a:solidFill>
                <a:latin typeface="Arial Narrow" pitchFamily="34" charset="0"/>
              </a:rPr>
              <a:t> Explaining </a:t>
            </a:r>
            <a:r>
              <a:rPr lang="en-US" sz="3000" b="1" dirty="0" smtClean="0">
                <a:solidFill>
                  <a:srgbClr val="FF0000"/>
                </a:solidFill>
                <a:latin typeface="Arial Narrow" pitchFamily="34" charset="0"/>
              </a:rPr>
              <a:t>MTS via a </a:t>
            </a:r>
            <a:r>
              <a:rPr lang="en-US" sz="3000" b="1" dirty="0" smtClean="0">
                <a:solidFill>
                  <a:srgbClr val="FF0000"/>
                </a:solidFill>
                <a:latin typeface="Arial Narrow" pitchFamily="34" charset="0"/>
              </a:rPr>
              <a:t>Case Study: QoS Configuration </a:t>
            </a:r>
            <a:endParaRPr lang="en-US" sz="3000" b="1" dirty="0">
              <a:solidFill>
                <a:srgbClr val="FF0000"/>
              </a:solidFill>
              <a:latin typeface="Arial Narrow" pitchFamily="34" charset="0"/>
              <a:sym typeface="Wingdings" pitchFamily="2" charset="2"/>
            </a:endParaRPr>
          </a:p>
        </p:txBody>
      </p:sp>
      <p:pic>
        <p:nvPicPr>
          <p:cNvPr id="59396" name="Picture 10" descr="casestudy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3423" y="458153"/>
            <a:ext cx="5871503" cy="437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441960" y="4857433"/>
            <a:ext cx="8031480" cy="148240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9863" indent="-169863"/>
            <a:r>
              <a:rPr lang="en-US" sz="2400" dirty="0"/>
              <a:t>Middleware QoS configuration</a:t>
            </a:r>
          </a:p>
          <a:p>
            <a:pPr marL="742950" lvl="1" indent="-285750"/>
            <a:r>
              <a:rPr lang="en-US" sz="2400" dirty="0"/>
              <a:t>Source model – two Boolean attributes</a:t>
            </a:r>
          </a:p>
          <a:p>
            <a:pPr marL="742950" lvl="1" indent="-285750"/>
            <a:r>
              <a:rPr lang="en-US" sz="2400" dirty="0"/>
              <a:t>Target model – RT-CCM QoS configuration </a:t>
            </a:r>
            <a:r>
              <a:rPr lang="en-US" sz="2400" dirty="0" smtClean="0"/>
              <a:t>policies</a:t>
            </a:r>
            <a:endParaRPr lang="en-US" sz="2400" dirty="0"/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 flipV="1">
            <a:off x="3330574" y="454024"/>
            <a:ext cx="2658745" cy="932815"/>
          </a:xfrm>
          <a:prstGeom prst="rect">
            <a:avLst/>
          </a:prstGeom>
          <a:noFill/>
          <a:ln w="50800" algn="ctr">
            <a:solidFill>
              <a:srgbClr val="990033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FontTx/>
              <a:buNone/>
            </a:pPr>
            <a:endParaRPr lang="en-US" sz="1800"/>
          </a:p>
        </p:txBody>
      </p:sp>
      <p:sp>
        <p:nvSpPr>
          <p:cNvPr id="2" name="Rectangle 13"/>
          <p:cNvSpPr>
            <a:spLocks noChangeArrowheads="1"/>
          </p:cNvSpPr>
          <p:nvPr/>
        </p:nvSpPr>
        <p:spPr bwMode="auto">
          <a:xfrm flipV="1">
            <a:off x="1776094" y="1473199"/>
            <a:ext cx="6118225" cy="3266440"/>
          </a:xfrm>
          <a:prstGeom prst="rect">
            <a:avLst/>
          </a:prstGeom>
          <a:noFill/>
          <a:ln w="50800" algn="ctr">
            <a:solidFill>
              <a:srgbClr val="990033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FontTx/>
              <a:buNone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Representative Transformation Tool: </a:t>
            </a:r>
            <a:r>
              <a:rPr lang="en-US" dirty="0" err="1" smtClean="0"/>
              <a:t>GReAT</a:t>
            </a:r>
            <a:endParaRPr lang="en-US" dirty="0"/>
          </a:p>
        </p:txBody>
      </p:sp>
      <p:pic>
        <p:nvPicPr>
          <p:cNvPr id="6" name="Content Placeholder 5" descr="GReATOverview.em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8570" y="636588"/>
            <a:ext cx="7567149" cy="416401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5788" y="5029199"/>
            <a:ext cx="7867650" cy="1124585"/>
          </a:xfrm>
        </p:spPr>
        <p:txBody>
          <a:bodyPr/>
          <a:lstStyle/>
          <a:p>
            <a:r>
              <a:rPr lang="en-US" sz="2400" dirty="0" smtClean="0"/>
              <a:t>Transformation rules specified in a visual language</a:t>
            </a:r>
          </a:p>
          <a:p>
            <a:r>
              <a:rPr lang="en-US" sz="2400" dirty="0" smtClean="0"/>
              <a:t>Additional rules captured in C++</a:t>
            </a:r>
          </a:p>
          <a:p>
            <a:r>
              <a:rPr lang="en-US" sz="2400" dirty="0" smtClean="0"/>
              <a:t>Built on top of Generic Modeling Environment (GME)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B70216-0AF5-4920-92C5-AE1F458957F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GReAT</a:t>
            </a:r>
            <a:r>
              <a:rPr lang="en-US" dirty="0" smtClean="0"/>
              <a:t> Screen Snapshot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712418-F04D-4910-BA07-B1990FB1466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Content Placeholder 6" descr="Sample_Rules.e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31962" y="636588"/>
            <a:ext cx="7175302" cy="5761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960" y="68263"/>
            <a:ext cx="9238298" cy="381000"/>
          </a:xfrm>
        </p:spPr>
        <p:txBody>
          <a:bodyPr/>
          <a:lstStyle/>
          <a:p>
            <a:r>
              <a:rPr lang="en-US" dirty="0" smtClean="0"/>
              <a:t>Step I: Decouple Variabilities from Commonalities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7640" y="636588"/>
            <a:ext cx="8823960" cy="5761037"/>
          </a:xfrm>
        </p:spPr>
        <p:txBody>
          <a:bodyPr/>
          <a:lstStyle/>
          <a:p>
            <a:r>
              <a:rPr lang="en-US" sz="2400" dirty="0" smtClean="0"/>
              <a:t>No first class support to separate commonalities from variabilities in transformation rules =&gt; </a:t>
            </a:r>
            <a:r>
              <a:rPr lang="en-US" sz="2400" b="1" dirty="0" smtClean="0"/>
              <a:t>How to achieve this non-invasively to the tool?</a:t>
            </a:r>
          </a:p>
          <a:p>
            <a:r>
              <a:rPr lang="en-US" sz="2400" dirty="0" smtClean="0"/>
              <a:t>We expect developers to conduct Scope-Commonality-Variability Analysis Ahead-of-time</a:t>
            </a:r>
          </a:p>
          <a:p>
            <a:r>
              <a:rPr lang="en-US" sz="2400" dirty="0" smtClean="0"/>
              <a:t>Define transformation rules for commonalities as before</a:t>
            </a:r>
          </a:p>
          <a:p>
            <a:r>
              <a:rPr lang="en-US" sz="2400" dirty="0" smtClean="0"/>
              <a:t>MTS defines </a:t>
            </a:r>
            <a:r>
              <a:rPr lang="en-US" sz="2400" dirty="0" smtClean="0"/>
              <a:t>a tool-agnostic textual notation to capture variabilities in transformation </a:t>
            </a:r>
            <a:r>
              <a:rPr lang="en-US" sz="2400" dirty="0" smtClean="0"/>
              <a:t>rules as </a:t>
            </a:r>
            <a:r>
              <a:rPr lang="en-US" sz="2400" b="1" dirty="0" smtClean="0"/>
              <a:t>“</a:t>
            </a:r>
            <a:r>
              <a:rPr lang="en-US" sz="2400" b="1" dirty="0" err="1" smtClean="0"/>
              <a:t>parametrized</a:t>
            </a:r>
            <a:r>
              <a:rPr lang="en-US" sz="2400" b="1" dirty="0" smtClean="0"/>
              <a:t> rules”</a:t>
            </a:r>
          </a:p>
          <a:p>
            <a:r>
              <a:rPr lang="en-US" sz="2400" dirty="0" smtClean="0"/>
              <a:t>2 types of variability blocks defined in MTS</a:t>
            </a:r>
          </a:p>
          <a:p>
            <a:pPr lvl="1"/>
            <a:r>
              <a:rPr lang="en-US" sz="2400" b="1" dirty="0" smtClean="0"/>
              <a:t>Structural</a:t>
            </a:r>
            <a:r>
              <a:rPr lang="en-US" sz="2400" dirty="0" smtClean="0"/>
              <a:t> – where variation in a family member stems from dissimilarities in their structural composition</a:t>
            </a:r>
          </a:p>
          <a:p>
            <a:pPr lvl="1"/>
            <a:r>
              <a:rPr lang="en-US" sz="2400" b="1" dirty="0" smtClean="0"/>
              <a:t>Quantitative</a:t>
            </a:r>
            <a:r>
              <a:rPr lang="en-US" sz="2400" dirty="0" smtClean="0"/>
              <a:t> – where variation in a family member stems from the value of the parameter</a:t>
            </a:r>
          </a:p>
          <a:p>
            <a:r>
              <a:rPr lang="en-US" sz="2400" dirty="0" smtClean="0"/>
              <a:t>Other forms of variability blocks are possible (future work)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B70216-0AF5-4920-92C5-AE1F458957F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-1588"/>
            <a:ext cx="7772400" cy="554038"/>
          </a:xfrm>
        </p:spPr>
        <p:txBody>
          <a:bodyPr/>
          <a:lstStyle/>
          <a:p>
            <a:r>
              <a:rPr lang="en-US" dirty="0" smtClean="0"/>
              <a:t>MTS Step I: Application to Case Study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28600" y="4876800"/>
            <a:ext cx="8656320" cy="868680"/>
          </a:xfrm>
        </p:spPr>
        <p:txBody>
          <a:bodyPr/>
          <a:lstStyle/>
          <a:p>
            <a:r>
              <a:rPr lang="en-US" sz="2400" dirty="0" err="1" smtClean="0"/>
              <a:t>BandedConnections</a:t>
            </a:r>
            <a:r>
              <a:rPr lang="en-US" sz="2400" dirty="0" smtClean="0"/>
              <a:t> in Structural =&gt; they are introduced in target instance</a:t>
            </a:r>
          </a:p>
          <a:p>
            <a:r>
              <a:rPr lang="en-US" sz="2400" dirty="0" smtClean="0"/>
              <a:t>Data values of static threads, etc vary and are evaluated lazily, and show up as Quantitative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EA51B9-1E76-42F4-8B16-7FFFD7B2CA7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7" name="Picture 10" descr="casestudy-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65" y="825658"/>
            <a:ext cx="5459757" cy="4066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2" descr="stepI-qo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3080" y="1322070"/>
            <a:ext cx="3499286" cy="24422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3201988" y="1399858"/>
            <a:ext cx="2360612" cy="7794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V="1">
            <a:off x="1327468" y="2407920"/>
            <a:ext cx="4646612" cy="39401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4"/>
          <p:cNvSpPr txBox="1">
            <a:spLocks noGrp="1"/>
          </p:cNvSpPr>
          <p:nvPr/>
        </p:nvSpPr>
        <p:spPr bwMode="auto">
          <a:xfrm>
            <a:off x="7458075" y="6469063"/>
            <a:ext cx="984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0"/>
              </a:spcBef>
              <a:buFontTx/>
              <a:buNone/>
            </a:pPr>
            <a:fld id="{F5806A9F-B2D1-4159-B76A-0773022044B4}" type="slidenum">
              <a:rPr lang="en-US" sz="1400"/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sz="1400"/>
          </a:p>
        </p:txBody>
      </p:sp>
      <p:sp>
        <p:nvSpPr>
          <p:cNvPr id="61443" name="Rectangle 2"/>
          <p:cNvSpPr>
            <a:spLocks noChangeArrowheads="1"/>
          </p:cNvSpPr>
          <p:nvPr/>
        </p:nvSpPr>
        <p:spPr bwMode="auto">
          <a:xfrm>
            <a:off x="57150" y="92075"/>
            <a:ext cx="90106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3000" b="1" dirty="0" smtClean="0">
                <a:solidFill>
                  <a:srgbClr val="FF0000"/>
                </a:solidFill>
                <a:latin typeface="Arial Narrow" pitchFamily="34" charset="0"/>
              </a:rPr>
              <a:t>MTS Step </a:t>
            </a:r>
            <a:r>
              <a:rPr lang="en-US" sz="3000" b="1" dirty="0">
                <a:solidFill>
                  <a:srgbClr val="FF0000"/>
                </a:solidFill>
                <a:latin typeface="Arial Narrow" pitchFamily="34" charset="0"/>
              </a:rPr>
              <a:t>I: Realizing </a:t>
            </a:r>
            <a:r>
              <a:rPr lang="en-US" sz="3000" b="1" dirty="0" err="1" smtClean="0">
                <a:solidFill>
                  <a:srgbClr val="FF0000"/>
                </a:solidFill>
                <a:latin typeface="Arial Narrow" pitchFamily="34" charset="0"/>
              </a:rPr>
              <a:t>Parametrized</a:t>
            </a:r>
            <a:r>
              <a:rPr lang="en-US" sz="30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Arial Narrow" pitchFamily="34" charset="0"/>
              </a:rPr>
              <a:t>Rules in </a:t>
            </a:r>
            <a:r>
              <a:rPr lang="en-US" sz="3000" b="1" dirty="0" err="1">
                <a:solidFill>
                  <a:srgbClr val="FF0000"/>
                </a:solidFill>
                <a:latin typeface="Arial Narrow" pitchFamily="34" charset="0"/>
              </a:rPr>
              <a:t>GReAT</a:t>
            </a:r>
            <a:endParaRPr lang="en-US" sz="3000" b="1" dirty="0">
              <a:solidFill>
                <a:srgbClr val="FF0000"/>
              </a:solidFill>
              <a:latin typeface="Arial Narrow" pitchFamily="34" charset="0"/>
              <a:sym typeface="Wingdings" pitchFamily="2" charset="2"/>
            </a:endParaRPr>
          </a:p>
        </p:txBody>
      </p:sp>
      <p:sp>
        <p:nvSpPr>
          <p:cNvPr id="61444" name="Rectangle 3"/>
          <p:cNvSpPr>
            <a:spLocks noChangeArrowheads="1"/>
          </p:cNvSpPr>
          <p:nvPr/>
        </p:nvSpPr>
        <p:spPr bwMode="auto">
          <a:xfrm>
            <a:off x="0" y="4670425"/>
            <a:ext cx="9013825" cy="1595438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9863" indent="-169863"/>
            <a:r>
              <a:rPr lang="en-US" sz="2400" dirty="0" smtClean="0"/>
              <a:t>Use </a:t>
            </a:r>
            <a:r>
              <a:rPr lang="en-US" sz="2400" b="1" dirty="0" smtClean="0"/>
              <a:t>“tunneling”</a:t>
            </a:r>
            <a:r>
              <a:rPr lang="en-US" sz="2400" dirty="0" smtClean="0"/>
              <a:t> approach to introduce </a:t>
            </a:r>
            <a:r>
              <a:rPr lang="en-US" sz="2400" dirty="0" err="1" smtClean="0"/>
              <a:t>parametrized</a:t>
            </a:r>
            <a:r>
              <a:rPr lang="en-US" sz="2400" dirty="0" smtClean="0"/>
              <a:t> rules</a:t>
            </a:r>
          </a:p>
          <a:p>
            <a:pPr marL="169863" indent="-169863"/>
            <a:r>
              <a:rPr lang="en-US" sz="2400" dirty="0" smtClean="0"/>
              <a:t>In </a:t>
            </a:r>
            <a:r>
              <a:rPr lang="en-US" sz="2400" dirty="0" err="1" smtClean="0"/>
              <a:t>GReAT</a:t>
            </a:r>
            <a:r>
              <a:rPr lang="en-US" sz="2400" dirty="0" smtClean="0"/>
              <a:t>, we leveraged the C++ code block associated with attributes</a:t>
            </a:r>
          </a:p>
          <a:p>
            <a:pPr marL="169863" indent="-169863"/>
            <a:r>
              <a:rPr lang="en-US" sz="2400" dirty="0" smtClean="0"/>
              <a:t>Introduced the rules as comment blocks in the C++ code block</a:t>
            </a:r>
            <a:endParaRPr lang="en-US" sz="2400" dirty="0"/>
          </a:p>
        </p:txBody>
      </p:sp>
      <p:pic>
        <p:nvPicPr>
          <p:cNvPr id="61445" name="Picture 18" descr="ru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75" y="585788"/>
            <a:ext cx="881062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3"/>
          <p:cNvSpPr>
            <a:spLocks noChangeArrowheads="1"/>
          </p:cNvSpPr>
          <p:nvPr/>
        </p:nvSpPr>
        <p:spPr bwMode="auto">
          <a:xfrm flipV="1">
            <a:off x="1736725" y="3152775"/>
            <a:ext cx="2081213" cy="1295400"/>
          </a:xfrm>
          <a:prstGeom prst="rect">
            <a:avLst/>
          </a:prstGeom>
          <a:noFill/>
          <a:ln w="50800" algn="ctr">
            <a:solidFill>
              <a:srgbClr val="990033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FontTx/>
              <a:buNone/>
            </a:pPr>
            <a:endParaRPr lang="en-US" sz="1800"/>
          </a:p>
        </p:txBody>
      </p:sp>
      <p:sp>
        <p:nvSpPr>
          <p:cNvPr id="2" name="Rectangle 13"/>
          <p:cNvSpPr>
            <a:spLocks noChangeArrowheads="1"/>
          </p:cNvSpPr>
          <p:nvPr/>
        </p:nvSpPr>
        <p:spPr bwMode="auto">
          <a:xfrm flipV="1">
            <a:off x="1212850" y="887413"/>
            <a:ext cx="3382963" cy="1146175"/>
          </a:xfrm>
          <a:prstGeom prst="rect">
            <a:avLst/>
          </a:prstGeom>
          <a:noFill/>
          <a:ln w="50800" algn="ctr">
            <a:solidFill>
              <a:srgbClr val="990033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FontTx/>
              <a:buNone/>
            </a:pPr>
            <a:endParaRPr lang="en-US" sz="1800"/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 flipH="1" flipV="1">
            <a:off x="3859213" y="3244850"/>
            <a:ext cx="2705100" cy="1000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6332" name="Line 12"/>
          <p:cNvSpPr>
            <a:spLocks noChangeShapeType="1"/>
          </p:cNvSpPr>
          <p:nvPr/>
        </p:nvSpPr>
        <p:spPr bwMode="auto">
          <a:xfrm flipH="1" flipV="1">
            <a:off x="4611688" y="1995488"/>
            <a:ext cx="1943100" cy="1339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6333" name="Line 13"/>
          <p:cNvSpPr>
            <a:spLocks noChangeShapeType="1"/>
          </p:cNvSpPr>
          <p:nvPr/>
        </p:nvSpPr>
        <p:spPr bwMode="auto">
          <a:xfrm flipV="1">
            <a:off x="6538913" y="2906713"/>
            <a:ext cx="476250" cy="412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56331" grpId="0" animBg="1"/>
      <p:bldP spid="56332" grpId="0" animBg="1"/>
      <p:bldP spid="563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MTS Step II: Generate Variability </a:t>
            </a:r>
            <a:r>
              <a:rPr lang="en-US" dirty="0" err="1" smtClean="0"/>
              <a:t>Metamodels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788" y="621348"/>
            <a:ext cx="7867650" cy="5761037"/>
          </a:xfrm>
        </p:spPr>
        <p:txBody>
          <a:bodyPr/>
          <a:lstStyle/>
          <a:p>
            <a:r>
              <a:rPr lang="en-US" sz="2400" dirty="0" smtClean="0"/>
              <a:t>Recall that the </a:t>
            </a:r>
            <a:r>
              <a:rPr lang="en-US" sz="2400" dirty="0" err="1" smtClean="0"/>
              <a:t>parametrized</a:t>
            </a:r>
            <a:r>
              <a:rPr lang="en-US" sz="2400" dirty="0" smtClean="0"/>
              <a:t> transformation rules are agnostic to the transformation tool</a:t>
            </a:r>
          </a:p>
          <a:p>
            <a:pPr lvl="1"/>
            <a:r>
              <a:rPr lang="en-US" sz="2400" dirty="0" smtClean="0"/>
              <a:t>In </a:t>
            </a:r>
            <a:r>
              <a:rPr lang="en-US" sz="2400" dirty="0" err="1" smtClean="0"/>
              <a:t>GReAT</a:t>
            </a:r>
            <a:r>
              <a:rPr lang="en-US" sz="2400" dirty="0" smtClean="0"/>
              <a:t>, these were captured as comments in C++ blocks</a:t>
            </a:r>
          </a:p>
          <a:p>
            <a:endParaRPr lang="en-US" sz="2400" dirty="0" smtClean="0"/>
          </a:p>
          <a:p>
            <a:r>
              <a:rPr lang="en-US" sz="2400" dirty="0" smtClean="0"/>
              <a:t>Need to convert them to a tool-understandable form</a:t>
            </a:r>
          </a:p>
          <a:p>
            <a:endParaRPr lang="en-US" sz="2400" dirty="0" smtClean="0"/>
          </a:p>
          <a:p>
            <a:r>
              <a:rPr lang="en-US" sz="2400" dirty="0" smtClean="0"/>
              <a:t>Solution Approach: Use Higher Order Transformations</a:t>
            </a:r>
          </a:p>
          <a:p>
            <a:endParaRPr lang="en-US" sz="2400" dirty="0" smtClean="0"/>
          </a:p>
          <a:p>
            <a:r>
              <a:rPr lang="en-US" sz="2400" dirty="0" smtClean="0"/>
              <a:t>Tool-agnostic </a:t>
            </a:r>
            <a:r>
              <a:rPr lang="en-US" sz="2400" dirty="0" err="1" smtClean="0"/>
              <a:t>parametrized</a:t>
            </a:r>
            <a:r>
              <a:rPr lang="en-US" sz="2400" dirty="0" smtClean="0"/>
              <a:t> rules are transformed into artifacts understandable to the tool</a:t>
            </a:r>
          </a:p>
          <a:p>
            <a:endParaRPr lang="en-US" sz="2400" dirty="0" smtClean="0"/>
          </a:p>
          <a:p>
            <a:r>
              <a:rPr lang="en-US" sz="2400" dirty="0" smtClean="0"/>
              <a:t>In </a:t>
            </a:r>
            <a:r>
              <a:rPr lang="en-US" sz="2400" dirty="0" err="1" smtClean="0"/>
              <a:t>GReAT</a:t>
            </a:r>
            <a:r>
              <a:rPr lang="en-US" sz="2400" dirty="0" smtClean="0"/>
              <a:t> this becomes a </a:t>
            </a:r>
            <a:r>
              <a:rPr lang="en-US" sz="2400" dirty="0" err="1" smtClean="0"/>
              <a:t>metamodel</a:t>
            </a:r>
            <a:r>
              <a:rPr lang="en-US" sz="2400" dirty="0" smtClean="0"/>
              <a:t> we call the </a:t>
            </a:r>
            <a:r>
              <a:rPr lang="en-US" sz="2400" b="1" dirty="0" smtClean="0"/>
              <a:t>“Variability </a:t>
            </a:r>
            <a:r>
              <a:rPr lang="en-US" sz="2400" b="1" dirty="0" err="1" smtClean="0"/>
              <a:t>MetaModel</a:t>
            </a:r>
            <a:r>
              <a:rPr lang="en-US" sz="2400" b="1" dirty="0" smtClean="0"/>
              <a:t> (VMM)”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712418-F04D-4910-BA07-B1990FB1466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5" name="Picture 9" descr="vmm-gener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3625" y="555625"/>
            <a:ext cx="424815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Slide Number Placeholder 4"/>
          <p:cNvSpPr txBox="1">
            <a:spLocks noGrp="1"/>
          </p:cNvSpPr>
          <p:nvPr/>
        </p:nvSpPr>
        <p:spPr bwMode="auto">
          <a:xfrm>
            <a:off x="7458075" y="6469063"/>
            <a:ext cx="984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0"/>
              </a:spcBef>
              <a:buFontTx/>
              <a:buNone/>
            </a:pPr>
            <a:fld id="{75FB54ED-91A5-4FE2-9A76-93B934A841C9}" type="slidenum">
              <a:rPr lang="en-US" sz="1400"/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sz="1400"/>
          </a:p>
        </p:txBody>
      </p:sp>
      <p:sp>
        <p:nvSpPr>
          <p:cNvPr id="66564" name="Rectangle 2"/>
          <p:cNvSpPr>
            <a:spLocks noChangeArrowheads="1"/>
          </p:cNvSpPr>
          <p:nvPr/>
        </p:nvSpPr>
        <p:spPr bwMode="auto">
          <a:xfrm>
            <a:off x="57150" y="92075"/>
            <a:ext cx="90106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Arial Narrow" pitchFamily="34" charset="0"/>
              </a:rPr>
              <a:t>MTS Step </a:t>
            </a:r>
            <a:r>
              <a:rPr lang="en-US" sz="3200" b="1" dirty="0">
                <a:solidFill>
                  <a:srgbClr val="FF0000"/>
                </a:solidFill>
                <a:latin typeface="Arial Narrow" pitchFamily="34" charset="0"/>
              </a:rPr>
              <a:t>II: </a:t>
            </a:r>
            <a:r>
              <a:rPr lang="en-US" sz="3200" b="1" dirty="0" smtClean="0">
                <a:solidFill>
                  <a:srgbClr val="FF0000"/>
                </a:solidFill>
                <a:latin typeface="Arial Narrow" pitchFamily="34" charset="0"/>
              </a:rPr>
              <a:t>Logic for Generating VMM</a:t>
            </a:r>
            <a:endParaRPr lang="en-US" sz="3200" b="1" dirty="0">
              <a:solidFill>
                <a:srgbClr val="FF0000"/>
              </a:solidFill>
              <a:latin typeface="Arial Narrow" pitchFamily="34" charset="0"/>
              <a:sym typeface="Wingdings" pitchFamily="2" charset="2"/>
            </a:endParaRPr>
          </a:p>
        </p:txBody>
      </p:sp>
      <p:sp>
        <p:nvSpPr>
          <p:cNvPr id="50191" name="AutoShape 15"/>
          <p:cNvSpPr>
            <a:spLocks noChangeArrowheads="1"/>
          </p:cNvSpPr>
          <p:nvPr/>
        </p:nvSpPr>
        <p:spPr bwMode="auto">
          <a:xfrm rot="5400000">
            <a:off x="2937669" y="1472407"/>
            <a:ext cx="2305050" cy="15541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6567" name="Picture 12" descr="stepI-q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513" y="1017588"/>
            <a:ext cx="3551237" cy="2478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6568" name="Rectangle 3"/>
          <p:cNvSpPr>
            <a:spLocks noChangeArrowheads="1"/>
          </p:cNvSpPr>
          <p:nvPr/>
        </p:nvSpPr>
        <p:spPr bwMode="auto">
          <a:xfrm>
            <a:off x="66675" y="4007168"/>
            <a:ext cx="9077325" cy="1890712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9863" indent="-169863"/>
            <a:r>
              <a:rPr lang="en-US" sz="2400" dirty="0"/>
              <a:t>For every structural variability, the algorithm creates the corresponding model objects in VMM</a:t>
            </a:r>
          </a:p>
          <a:p>
            <a:pPr marL="169863" indent="-169863"/>
            <a:r>
              <a:rPr lang="en-US" sz="2400" dirty="0"/>
              <a:t>For every quantitative variability, the algorithm creates model objects and their attributes as well</a:t>
            </a:r>
          </a:p>
          <a:p>
            <a:pPr marL="169863" indent="-169863"/>
            <a:r>
              <a:rPr lang="en-US" sz="2400" dirty="0"/>
              <a:t>Type information deduced from original (source/target) </a:t>
            </a:r>
            <a:r>
              <a:rPr lang="en-US" sz="2400" dirty="0" err="1"/>
              <a:t>metamodel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86800" y="6305550"/>
            <a:ext cx="381000" cy="476250"/>
          </a:xfrm>
          <a:noFill/>
        </p:spPr>
        <p:txBody>
          <a:bodyPr/>
          <a:lstStyle/>
          <a:p>
            <a:fld id="{FCE89403-5583-4CDB-AFA7-A4680CC458CC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title"/>
          </p:nvPr>
        </p:nvSpPr>
        <p:spPr>
          <a:xfrm>
            <a:off x="-76200" y="47625"/>
            <a:ext cx="9296400" cy="381000"/>
          </a:xfrm>
          <a:noFill/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dirty="0" smtClean="0"/>
              <a:t>Distributed </a:t>
            </a:r>
            <a:r>
              <a:rPr lang="en-US" dirty="0" smtClean="0"/>
              <a:t>Real-time Embedded (DRE) Systems</a:t>
            </a:r>
          </a:p>
        </p:txBody>
      </p:sp>
      <p:pic>
        <p:nvPicPr>
          <p:cNvPr id="819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6522" y="2841625"/>
            <a:ext cx="3531277" cy="10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32" name="Picture 240" descr="C:\Users\sutambe\Desktop\Research\MDE-QoS\Total-Shipboard-Computing-Environmen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99952" y="501570"/>
            <a:ext cx="3453993" cy="1923743"/>
          </a:xfrm>
          <a:prstGeom prst="rect">
            <a:avLst/>
          </a:prstGeom>
          <a:noFill/>
        </p:spPr>
      </p:pic>
      <p:pic>
        <p:nvPicPr>
          <p:cNvPr id="8436" name="Picture 244" descr="http://msnbcmedia3.msn.com/j/ap/9e45c1e3-4a19-4ecc-9f94-85787e085dfd.hmediu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1340" y="4191001"/>
            <a:ext cx="2632109" cy="1752600"/>
          </a:xfrm>
          <a:prstGeom prst="rect">
            <a:avLst/>
          </a:prstGeom>
          <a:noFill/>
        </p:spPr>
      </p:pic>
      <p:sp>
        <p:nvSpPr>
          <p:cNvPr id="244" name="TextBox 243"/>
          <p:cNvSpPr txBox="1"/>
          <p:nvPr/>
        </p:nvSpPr>
        <p:spPr>
          <a:xfrm>
            <a:off x="6096000" y="5971401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(Images courtesy Google)</a:t>
            </a:r>
            <a:endParaRPr lang="en-US" sz="1200" dirty="0"/>
          </a:p>
        </p:txBody>
      </p:sp>
      <p:sp>
        <p:nvSpPr>
          <p:cNvPr id="9" name="Content Placeholder 13"/>
          <p:cNvSpPr>
            <a:spLocks noGrp="1"/>
          </p:cNvSpPr>
          <p:nvPr>
            <p:ph sz="half" idx="1"/>
          </p:nvPr>
        </p:nvSpPr>
        <p:spPr>
          <a:xfrm>
            <a:off x="76200" y="472440"/>
            <a:ext cx="5562600" cy="6019800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 smtClean="0"/>
              <a:t>Heterogeneous soft real-time </a:t>
            </a:r>
            <a:r>
              <a:rPr lang="en-US" sz="2400" dirty="0" smtClean="0"/>
              <a:t>applications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 smtClean="0"/>
              <a:t>Large-scale</a:t>
            </a:r>
            <a:endParaRPr lang="en-US" sz="2400" dirty="0" smtClean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 smtClean="0"/>
              <a:t>Stringent simultaneous </a:t>
            </a:r>
            <a:r>
              <a:rPr lang="en-US" sz="2400" dirty="0" err="1" smtClean="0"/>
              <a:t>QoS</a:t>
            </a:r>
            <a:r>
              <a:rPr lang="en-US" sz="2400" dirty="0" smtClean="0"/>
              <a:t> demands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High-availability, Predictability (CPU &amp; network)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Efficient resource utilization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 smtClean="0"/>
              <a:t>Operation in dynamic &amp; resource-constrained environments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Process/processor failures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Changing system loads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 smtClean="0"/>
              <a:t>Component-based </a:t>
            </a:r>
            <a:r>
              <a:rPr lang="en-US" sz="2400" dirty="0" smtClean="0"/>
              <a:t>development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Separation of Concerns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err="1" smtClean="0"/>
              <a:t>Composability</a:t>
            </a:r>
            <a:endParaRPr lang="en-US" dirty="0" smtClean="0"/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Reuse of </a:t>
            </a:r>
            <a:r>
              <a:rPr lang="en-US" dirty="0" smtClean="0"/>
              <a:t>COTS </a:t>
            </a:r>
            <a:r>
              <a:rPr lang="en-US" dirty="0" smtClean="0"/>
              <a:t>components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MTS Step II: Generated VMM in </a:t>
            </a:r>
            <a:r>
              <a:rPr lang="en-US" dirty="0" err="1" smtClean="0"/>
              <a:t>GReAT</a:t>
            </a:r>
            <a:endParaRPr lang="en-US" dirty="0"/>
          </a:p>
        </p:txBody>
      </p:sp>
      <p:pic>
        <p:nvPicPr>
          <p:cNvPr id="5" name="Content Placeholder 4" descr="VMM.e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868" y="851944"/>
            <a:ext cx="8994060" cy="490877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712418-F04D-4910-BA07-B1990FB1466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4"/>
          <p:cNvSpPr txBox="1">
            <a:spLocks noGrp="1"/>
          </p:cNvSpPr>
          <p:nvPr/>
        </p:nvSpPr>
        <p:spPr bwMode="auto">
          <a:xfrm>
            <a:off x="7458075" y="6469063"/>
            <a:ext cx="984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0"/>
              </a:spcBef>
              <a:buFontTx/>
              <a:buNone/>
            </a:pPr>
            <a:fld id="{DEC7DABF-4248-439F-9D6D-73E42E567CC1}" type="slidenum">
              <a:rPr lang="en-US" sz="1400"/>
              <a:pPr algn="r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sz="1400"/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0" y="590550"/>
            <a:ext cx="9144000" cy="579501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9863" indent="-169863"/>
            <a:r>
              <a:rPr lang="en-US" sz="2400" dirty="0"/>
              <a:t>In step II, </a:t>
            </a:r>
            <a:r>
              <a:rPr lang="en-US" sz="2400" dirty="0" smtClean="0"/>
              <a:t>VMMs were </a:t>
            </a:r>
            <a:r>
              <a:rPr lang="en-US" sz="2400" dirty="0"/>
              <a:t>created from the </a:t>
            </a:r>
            <a:r>
              <a:rPr lang="en-US" sz="2400" dirty="0" smtClean="0"/>
              <a:t>variabilities</a:t>
            </a:r>
          </a:p>
          <a:p>
            <a:pPr marL="169863" indent="-169863">
              <a:buNone/>
            </a:pPr>
            <a:endParaRPr lang="en-US" sz="2400" dirty="0"/>
          </a:p>
          <a:p>
            <a:pPr marL="169863" indent="-169863"/>
            <a:r>
              <a:rPr lang="en-US" sz="2400" dirty="0"/>
              <a:t>VMM must be used to create </a:t>
            </a:r>
            <a:r>
              <a:rPr lang="en-US" sz="2400" i="1" dirty="0"/>
              <a:t>instances </a:t>
            </a:r>
            <a:r>
              <a:rPr lang="en-US" sz="2400" dirty="0"/>
              <a:t>of variabilities according to those in the family variants – </a:t>
            </a:r>
            <a:r>
              <a:rPr lang="en-US" sz="2400" i="1" dirty="0"/>
              <a:t>instance </a:t>
            </a:r>
            <a:r>
              <a:rPr lang="en-US" sz="2400" dirty="0"/>
              <a:t>of variability is a </a:t>
            </a:r>
            <a:r>
              <a:rPr lang="en-US" sz="2400" dirty="0" smtClean="0"/>
              <a:t>model instance </a:t>
            </a:r>
            <a:r>
              <a:rPr lang="en-US" sz="2400" dirty="0"/>
              <a:t>of </a:t>
            </a:r>
            <a:r>
              <a:rPr lang="en-US" sz="2400" dirty="0" smtClean="0"/>
              <a:t>VMM</a:t>
            </a:r>
          </a:p>
          <a:p>
            <a:pPr marL="169863" indent="-169863">
              <a:buNone/>
            </a:pPr>
            <a:endParaRPr lang="en-US" sz="2400" dirty="0"/>
          </a:p>
          <a:p>
            <a:pPr marL="685800" lvl="1" indent="-228600"/>
            <a:r>
              <a:rPr lang="en-US" sz="2400" dirty="0"/>
              <a:t>A collection of models of variants is specialization repository of </a:t>
            </a:r>
            <a:r>
              <a:rPr lang="en-US" sz="2400" dirty="0" smtClean="0"/>
              <a:t>family</a:t>
            </a:r>
          </a:p>
          <a:p>
            <a:pPr marL="685800" lvl="1" indent="-228600"/>
            <a:endParaRPr lang="en-US" sz="2400" dirty="0" smtClean="0"/>
          </a:p>
          <a:p>
            <a:pPr marL="685800" lvl="1" indent="-228600"/>
            <a:r>
              <a:rPr lang="en-US" sz="2400" dirty="0" smtClean="0"/>
              <a:t>Attribute values must be provided at this stage in the VMM model instance</a:t>
            </a:r>
          </a:p>
          <a:p>
            <a:pPr marL="228600" indent="-228600"/>
            <a:endParaRPr lang="en-US" sz="2400" dirty="0" smtClean="0"/>
          </a:p>
          <a:p>
            <a:pPr marL="228600" indent="-228600"/>
            <a:r>
              <a:rPr lang="en-US" sz="2400" dirty="0" smtClean="0"/>
              <a:t>Collection of VMM instances is a specialization repository</a:t>
            </a:r>
            <a:endParaRPr lang="en-US" sz="2400" dirty="0"/>
          </a:p>
        </p:txBody>
      </p:sp>
      <p:sp>
        <p:nvSpPr>
          <p:cNvPr id="67588" name="Rectangle 2"/>
          <p:cNvSpPr>
            <a:spLocks noChangeArrowheads="1"/>
          </p:cNvSpPr>
          <p:nvPr/>
        </p:nvSpPr>
        <p:spPr bwMode="auto">
          <a:xfrm>
            <a:off x="57150" y="92075"/>
            <a:ext cx="90106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3000" b="1" dirty="0" smtClean="0">
                <a:solidFill>
                  <a:srgbClr val="FF0000"/>
                </a:solidFill>
                <a:latin typeface="Arial Narrow" pitchFamily="34" charset="0"/>
              </a:rPr>
              <a:t>MTS Step </a:t>
            </a:r>
            <a:r>
              <a:rPr lang="en-US" sz="3000" b="1" dirty="0">
                <a:solidFill>
                  <a:srgbClr val="FF0000"/>
                </a:solidFill>
                <a:latin typeface="Arial Narrow" pitchFamily="34" charset="0"/>
              </a:rPr>
              <a:t>III: Synthesizing Specialization Repository</a:t>
            </a:r>
            <a:endParaRPr lang="en-US" sz="3000" b="1" dirty="0">
              <a:solidFill>
                <a:srgbClr val="FF0000"/>
              </a:solidFill>
              <a:latin typeface="Arial Narrow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4"/>
          <p:cNvSpPr txBox="1">
            <a:spLocks noGrp="1"/>
          </p:cNvSpPr>
          <p:nvPr/>
        </p:nvSpPr>
        <p:spPr bwMode="auto">
          <a:xfrm>
            <a:off x="7458075" y="6469063"/>
            <a:ext cx="984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0"/>
              </a:spcBef>
              <a:buFontTx/>
              <a:buNone/>
            </a:pPr>
            <a:fld id="{9369F65A-BD95-4F24-8941-4DC38936DD14}" type="slidenum">
              <a:rPr lang="en-US" sz="1400"/>
              <a:pPr algn="r"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sz="1400"/>
          </a:p>
        </p:txBody>
      </p:sp>
      <p:sp>
        <p:nvSpPr>
          <p:cNvPr id="68611" name="Rectangle 2"/>
          <p:cNvSpPr>
            <a:spLocks noChangeArrowheads="1"/>
          </p:cNvSpPr>
          <p:nvPr/>
        </p:nvSpPr>
        <p:spPr bwMode="auto">
          <a:xfrm>
            <a:off x="57150" y="92075"/>
            <a:ext cx="90106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3000" b="1" dirty="0" smtClean="0">
                <a:solidFill>
                  <a:srgbClr val="FF0000"/>
                </a:solidFill>
                <a:latin typeface="Arial Narrow" pitchFamily="34" charset="0"/>
              </a:rPr>
              <a:t>MTS Step </a:t>
            </a:r>
            <a:r>
              <a:rPr lang="en-US" sz="3000" b="1" dirty="0">
                <a:solidFill>
                  <a:srgbClr val="FF0000"/>
                </a:solidFill>
                <a:latin typeface="Arial Narrow" pitchFamily="34" charset="0"/>
              </a:rPr>
              <a:t>III: </a:t>
            </a:r>
            <a:r>
              <a:rPr lang="en-US" sz="3000" b="1" dirty="0" smtClean="0">
                <a:solidFill>
                  <a:srgbClr val="FF0000"/>
                </a:solidFill>
                <a:latin typeface="Arial Narrow" pitchFamily="34" charset="0"/>
              </a:rPr>
              <a:t>Specialization Repository for Case Study</a:t>
            </a:r>
            <a:endParaRPr lang="en-US" sz="3000" b="1" dirty="0">
              <a:solidFill>
                <a:srgbClr val="FF0000"/>
              </a:solidFill>
              <a:latin typeface="Arial Narrow" pitchFamily="34" charset="0"/>
              <a:sym typeface="Wingdings" pitchFamily="2" charset="2"/>
            </a:endParaRP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0" y="4178935"/>
            <a:ext cx="9144000" cy="1616075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9863" indent="-169863"/>
            <a:r>
              <a:rPr lang="en-US" dirty="0"/>
              <a:t>Transformation developers create VMM models, for every application instance</a:t>
            </a:r>
          </a:p>
          <a:p>
            <a:pPr marL="517525" lvl="1" indent="-176213"/>
            <a:r>
              <a:rPr lang="en-US" dirty="0"/>
              <a:t>Exact cardinalities, values of attributes etc. chosen at the time VMM models are created</a:t>
            </a:r>
          </a:p>
          <a:p>
            <a:pPr marL="1143000" lvl="2" indent="-228600"/>
            <a:r>
              <a:rPr lang="en-US" i="1" dirty="0"/>
              <a:t>Partial specializations </a:t>
            </a:r>
            <a:r>
              <a:rPr lang="en-US" dirty="0"/>
              <a:t>of the application variant</a:t>
            </a:r>
          </a:p>
          <a:p>
            <a:pPr marL="517525" lvl="1" indent="-176213"/>
            <a:r>
              <a:rPr lang="en-US" dirty="0"/>
              <a:t>Application instance-specific details can vary without need to recompile, </a:t>
            </a:r>
            <a:r>
              <a:rPr lang="en-US" dirty="0" err="1"/>
              <a:t>relink</a:t>
            </a:r>
            <a:r>
              <a:rPr lang="en-US" dirty="0"/>
              <a:t> transformation</a:t>
            </a:r>
          </a:p>
        </p:txBody>
      </p:sp>
      <p:sp>
        <p:nvSpPr>
          <p:cNvPr id="68613" name="Rectangle 13"/>
          <p:cNvSpPr>
            <a:spLocks noChangeArrowheads="1"/>
          </p:cNvSpPr>
          <p:nvPr/>
        </p:nvSpPr>
        <p:spPr bwMode="auto">
          <a:xfrm flipV="1">
            <a:off x="738188" y="939800"/>
            <a:ext cx="3976687" cy="3176588"/>
          </a:xfrm>
          <a:prstGeom prst="rect">
            <a:avLst/>
          </a:prstGeom>
          <a:noFill/>
          <a:ln w="50800" algn="ctr">
            <a:solidFill>
              <a:srgbClr val="990033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FontTx/>
              <a:buNone/>
            </a:pPr>
            <a:endParaRPr lang="en-US" sz="1800"/>
          </a:p>
        </p:txBody>
      </p:sp>
      <p:pic>
        <p:nvPicPr>
          <p:cNvPr id="68614" name="Picture 7" descr="VMM-generated-specializ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471488"/>
            <a:ext cx="7715250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3"/>
          <p:cNvSpPr>
            <a:spLocks noChangeArrowheads="1"/>
          </p:cNvSpPr>
          <p:nvPr/>
        </p:nvSpPr>
        <p:spPr bwMode="auto">
          <a:xfrm flipV="1">
            <a:off x="6586538" y="2006600"/>
            <a:ext cx="1843087" cy="842963"/>
          </a:xfrm>
          <a:prstGeom prst="rect">
            <a:avLst/>
          </a:prstGeom>
          <a:noFill/>
          <a:ln w="50800" algn="ctr">
            <a:solidFill>
              <a:srgbClr val="990033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FontTx/>
              <a:buNone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MTS at a Conceptual Level</a:t>
            </a:r>
            <a:endParaRPr lang="en-US" dirty="0"/>
          </a:p>
        </p:txBody>
      </p:sp>
      <p:pic>
        <p:nvPicPr>
          <p:cNvPr id="6" name="Content Placeholder 5" descr="MTS_Conceptual.em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" y="666972"/>
            <a:ext cx="9043161" cy="335638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5788" y="4114801"/>
            <a:ext cx="7867650" cy="2282824"/>
          </a:xfrm>
        </p:spPr>
        <p:txBody>
          <a:bodyPr/>
          <a:lstStyle/>
          <a:p>
            <a:pPr algn="ctr">
              <a:buNone/>
            </a:pPr>
            <a:r>
              <a:rPr lang="en-US" sz="2400" b="1" dirty="0" smtClean="0"/>
              <a:t>4 Step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Decouple Variabilities from Commonalities in Rules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Generate Variability </a:t>
            </a:r>
            <a:r>
              <a:rPr lang="en-US" sz="2400" dirty="0" err="1" smtClean="0"/>
              <a:t>Metamodels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Synthesize Specialization Repository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Specializing the Transformation Instance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B70216-0AF5-4920-92C5-AE1F458957F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MTS Step IV: Specializing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Recall that transformation rules for commonalities were specified separately</a:t>
            </a:r>
          </a:p>
          <a:p>
            <a:endParaRPr lang="en-US" sz="2400" dirty="0" smtClean="0"/>
          </a:p>
          <a:p>
            <a:r>
              <a:rPr lang="en-US" sz="2400" dirty="0" smtClean="0"/>
              <a:t>We now have VMMs and specialization repository of model instances for individual variabilities</a:t>
            </a:r>
          </a:p>
          <a:p>
            <a:endParaRPr lang="en-US" sz="2400" dirty="0" smtClean="0"/>
          </a:p>
          <a:p>
            <a:r>
              <a:rPr lang="en-US" sz="2400" b="1" dirty="0" smtClean="0"/>
              <a:t>How to weave variabilities represented in VMMs with commonalities?</a:t>
            </a:r>
          </a:p>
          <a:p>
            <a:endParaRPr lang="en-US" sz="2400" dirty="0" smtClean="0"/>
          </a:p>
          <a:p>
            <a:r>
              <a:rPr lang="en-US" sz="2400" dirty="0" smtClean="0"/>
              <a:t>Need a concept akin to a </a:t>
            </a:r>
            <a:r>
              <a:rPr lang="en-US" sz="2400" dirty="0" err="1" smtClean="0"/>
              <a:t>joinpoint</a:t>
            </a:r>
            <a:r>
              <a:rPr lang="en-US" sz="2400" dirty="0" smtClean="0"/>
              <a:t> model in AOP</a:t>
            </a:r>
          </a:p>
          <a:p>
            <a:endParaRPr lang="en-US" sz="2400" dirty="0" smtClean="0"/>
          </a:p>
          <a:p>
            <a:r>
              <a:rPr lang="en-US" sz="2400" dirty="0" smtClean="0"/>
              <a:t>MTS defines a second higher order transformation to generate a complete set of transformation rules for a variant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712418-F04D-4910-BA07-B1990FB1466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Slide Number Placeholder 4"/>
          <p:cNvSpPr txBox="1">
            <a:spLocks noGrp="1"/>
          </p:cNvSpPr>
          <p:nvPr/>
        </p:nvSpPr>
        <p:spPr bwMode="auto">
          <a:xfrm>
            <a:off x="7458075" y="6469063"/>
            <a:ext cx="984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0"/>
              </a:spcBef>
              <a:buFontTx/>
              <a:buNone/>
            </a:pPr>
            <a:fld id="{578918CF-681C-4EE6-AE6E-6A5474061AD6}" type="slidenum">
              <a:rPr lang="en-US" sz="1400"/>
              <a:pPr algn="r"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sz="1400"/>
          </a:p>
        </p:txBody>
      </p:sp>
      <p:sp>
        <p:nvSpPr>
          <p:cNvPr id="69636" name="Rectangle 2"/>
          <p:cNvSpPr>
            <a:spLocks noChangeArrowheads="1"/>
          </p:cNvSpPr>
          <p:nvPr/>
        </p:nvSpPr>
        <p:spPr bwMode="auto">
          <a:xfrm>
            <a:off x="57150" y="92075"/>
            <a:ext cx="90106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3000" b="1" dirty="0" smtClean="0">
                <a:solidFill>
                  <a:srgbClr val="FF0000"/>
                </a:solidFill>
                <a:latin typeface="Arial Narrow" pitchFamily="34" charset="0"/>
              </a:rPr>
              <a:t>MTS Step </a:t>
            </a:r>
            <a:r>
              <a:rPr lang="en-US" sz="3000" b="1" dirty="0">
                <a:solidFill>
                  <a:srgbClr val="FF0000"/>
                </a:solidFill>
                <a:latin typeface="Arial Narrow" pitchFamily="34" charset="0"/>
              </a:rPr>
              <a:t>IV: </a:t>
            </a:r>
            <a:r>
              <a:rPr lang="en-US" sz="3000" b="1" dirty="0" smtClean="0">
                <a:solidFill>
                  <a:srgbClr val="FF0000"/>
                </a:solidFill>
                <a:latin typeface="Arial Narrow" pitchFamily="34" charset="0"/>
              </a:rPr>
              <a:t>Logic for Specializing Transformations</a:t>
            </a:r>
            <a:endParaRPr lang="en-US" sz="3000" b="1" dirty="0">
              <a:solidFill>
                <a:srgbClr val="FF0000"/>
              </a:solidFill>
              <a:latin typeface="Arial Narrow" pitchFamily="34" charset="0"/>
              <a:sym typeface="Wingdings" pitchFamily="2" charset="2"/>
            </a:endParaRP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20954" y="4743450"/>
            <a:ext cx="90773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lvl="1" indent="-176213">
              <a:spcBef>
                <a:spcPct val="20000"/>
              </a:spcBef>
            </a:pPr>
            <a:r>
              <a:rPr lang="en-US" dirty="0" smtClean="0"/>
              <a:t>Adds </a:t>
            </a:r>
            <a:r>
              <a:rPr lang="en-US" b="1" dirty="0"/>
              <a:t>temporary objects</a:t>
            </a:r>
            <a:r>
              <a:rPr lang="en-US" dirty="0"/>
              <a:t> at appropriate points in the </a:t>
            </a:r>
            <a:r>
              <a:rPr lang="en-US" dirty="0" err="1" smtClean="0"/>
              <a:t>parametrized</a:t>
            </a:r>
            <a:r>
              <a:rPr lang="en-US" dirty="0" smtClean="0"/>
              <a:t> </a:t>
            </a:r>
            <a:r>
              <a:rPr lang="en-US" dirty="0"/>
              <a:t>transformation </a:t>
            </a:r>
            <a:r>
              <a:rPr lang="en-US" dirty="0" smtClean="0"/>
              <a:t>rules</a:t>
            </a:r>
          </a:p>
          <a:p>
            <a:pPr marL="517525" lvl="1" indent="-176213">
              <a:spcBef>
                <a:spcPct val="20000"/>
              </a:spcBef>
            </a:pPr>
            <a:r>
              <a:rPr lang="en-US" dirty="0" smtClean="0"/>
              <a:t>Serve </a:t>
            </a:r>
            <a:r>
              <a:rPr lang="en-US" dirty="0"/>
              <a:t>as placeholders to insert the instantiated variability of a family </a:t>
            </a:r>
            <a:r>
              <a:rPr lang="en-US" dirty="0" smtClean="0"/>
              <a:t>member</a:t>
            </a:r>
          </a:p>
          <a:p>
            <a:pPr marL="517525" lvl="1" indent="-176213">
              <a:spcBef>
                <a:spcPct val="20000"/>
              </a:spcBef>
            </a:pPr>
            <a:r>
              <a:rPr lang="en-US" dirty="0" smtClean="0"/>
              <a:t>Combined with commonality rules to produce entire transformation rules</a:t>
            </a:r>
            <a:endParaRPr lang="en-US" dirty="0"/>
          </a:p>
        </p:txBody>
      </p:sp>
      <p:pic>
        <p:nvPicPr>
          <p:cNvPr id="7" name="Picture 11" descr="hot-2-gener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7748" y="574675"/>
            <a:ext cx="6953250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pic>
        <p:nvPicPr>
          <p:cNvPr id="6" name="Content Placeholder 5" descr="Approach.em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01911" y="636588"/>
            <a:ext cx="5835404" cy="28035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5788" y="3592513"/>
            <a:ext cx="8192452" cy="2805112"/>
          </a:xfrm>
        </p:spPr>
        <p:txBody>
          <a:bodyPr/>
          <a:lstStyle/>
          <a:p>
            <a:r>
              <a:rPr lang="en-US" dirty="0" smtClean="0"/>
              <a:t>Lack of Reuse in Transformation tools indirectly impacts s/w quality</a:t>
            </a:r>
          </a:p>
          <a:p>
            <a:r>
              <a:rPr lang="en-US" dirty="0" smtClean="0"/>
              <a:t>Particularly crucial for product lines</a:t>
            </a:r>
          </a:p>
          <a:p>
            <a:r>
              <a:rPr lang="en-US" dirty="0" smtClean="0"/>
              <a:t>MTS supports a tool-agnostic process to support transformations reuse</a:t>
            </a:r>
          </a:p>
          <a:p>
            <a:r>
              <a:rPr lang="en-US" dirty="0" smtClean="0"/>
              <a:t>Demonstrated in </a:t>
            </a:r>
            <a:r>
              <a:rPr lang="en-US" dirty="0" err="1" smtClean="0"/>
              <a:t>GReAT</a:t>
            </a:r>
            <a:endParaRPr lang="en-US" dirty="0" smtClean="0"/>
          </a:p>
          <a:p>
            <a:r>
              <a:rPr lang="en-US" dirty="0" smtClean="0"/>
              <a:t>Benefits amortized over the number of variants</a:t>
            </a:r>
          </a:p>
          <a:p>
            <a:r>
              <a:rPr lang="en-US" dirty="0" smtClean="0"/>
              <a:t>Future work is investigating applicability in ATL and other tools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B70216-0AF5-4920-92C5-AE1F458957F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4"/>
          <p:cNvSpPr txBox="1">
            <a:spLocks noGrp="1"/>
          </p:cNvSpPr>
          <p:nvPr/>
        </p:nvSpPr>
        <p:spPr bwMode="auto">
          <a:xfrm>
            <a:off x="7458075" y="6469063"/>
            <a:ext cx="984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0"/>
              </a:spcBef>
              <a:buFontTx/>
              <a:buNone/>
            </a:pPr>
            <a:fld id="{9B3D2261-4F87-4334-8AA1-8EEE9CC45272}" type="slidenum">
              <a:rPr lang="en-US" sz="1400"/>
              <a:pPr algn="r"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sz="1400"/>
          </a:p>
        </p:txBody>
      </p:sp>
      <p:sp>
        <p:nvSpPr>
          <p:cNvPr id="72707" name="Rectangle 2"/>
          <p:cNvSpPr>
            <a:spLocks noChangeArrowheads="1"/>
          </p:cNvSpPr>
          <p:nvPr/>
        </p:nvSpPr>
        <p:spPr bwMode="auto">
          <a:xfrm>
            <a:off x="57150" y="92075"/>
            <a:ext cx="90106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3000" b="1">
                <a:solidFill>
                  <a:srgbClr val="FF0000"/>
                </a:solidFill>
                <a:latin typeface="Arial Narrow" pitchFamily="34" charset="0"/>
              </a:rPr>
              <a:t>Evaluating MTS: Experimental Setup</a:t>
            </a:r>
            <a:endParaRPr lang="en-US" sz="3000" b="1">
              <a:solidFill>
                <a:srgbClr val="FF0000"/>
              </a:solidFill>
              <a:latin typeface="Arial Narrow" pitchFamily="34" charset="0"/>
              <a:sym typeface="Wingdings" pitchFamily="2" charset="2"/>
            </a:endParaRPr>
          </a:p>
        </p:txBody>
      </p:sp>
      <p:sp>
        <p:nvSpPr>
          <p:cNvPr id="72708" name="Text Placeholder 6"/>
          <p:cNvSpPr>
            <a:spLocks/>
          </p:cNvSpPr>
          <p:nvPr/>
        </p:nvSpPr>
        <p:spPr bwMode="auto">
          <a:xfrm>
            <a:off x="88900" y="4545013"/>
            <a:ext cx="880110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6688" indent="-166688">
              <a:spcBef>
                <a:spcPct val="20000"/>
              </a:spcBef>
            </a:pPr>
            <a:r>
              <a:rPr lang="en-US"/>
              <a:t>Experiments were conducted on Windows XP SP2 node</a:t>
            </a:r>
          </a:p>
          <a:p>
            <a:pPr lvl="1" indent="-166688">
              <a:spcBef>
                <a:spcPct val="20000"/>
              </a:spcBef>
            </a:pPr>
            <a:r>
              <a:rPr lang="en-US"/>
              <a:t>  2.66 GHz Intel Xeon dual processor</a:t>
            </a:r>
          </a:p>
          <a:p>
            <a:pPr lvl="1" indent="-166688">
              <a:spcBef>
                <a:spcPct val="20000"/>
              </a:spcBef>
            </a:pPr>
            <a:r>
              <a:rPr lang="en-US"/>
              <a:t> 2 GB physical memory</a:t>
            </a:r>
          </a:p>
          <a:p>
            <a:pPr marL="166688" indent="-166688">
              <a:spcBef>
                <a:spcPct val="20000"/>
              </a:spcBef>
            </a:pPr>
            <a:r>
              <a:rPr lang="en-US"/>
              <a:t>Used CoSMIC version 0.5.7, GME version 6.11.9 and GReAT version 1.6.0</a:t>
            </a:r>
          </a:p>
        </p:txBody>
      </p:sp>
      <p:pic>
        <p:nvPicPr>
          <p:cNvPr id="72709" name="Picture 10" descr="Approa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" y="565150"/>
            <a:ext cx="7851775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4"/>
          <p:cNvSpPr txBox="1">
            <a:spLocks noGrp="1"/>
          </p:cNvSpPr>
          <p:nvPr/>
        </p:nvSpPr>
        <p:spPr bwMode="auto">
          <a:xfrm>
            <a:off x="7458075" y="6469063"/>
            <a:ext cx="984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0"/>
              </a:spcBef>
              <a:buFontTx/>
              <a:buNone/>
            </a:pPr>
            <a:fld id="{33B203C0-0F30-4C27-BEEF-4D4AB437C1C8}" type="slidenum">
              <a:rPr lang="en-US" sz="1400"/>
              <a:pPr algn="r"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en-US" sz="1400"/>
          </a:p>
        </p:txBody>
      </p:sp>
      <p:sp>
        <p:nvSpPr>
          <p:cNvPr id="73731" name="Rectangle 2"/>
          <p:cNvSpPr>
            <a:spLocks noChangeArrowheads="1"/>
          </p:cNvSpPr>
          <p:nvPr/>
        </p:nvSpPr>
        <p:spPr bwMode="auto">
          <a:xfrm>
            <a:off x="57150" y="92075"/>
            <a:ext cx="90106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3000" b="1">
                <a:solidFill>
                  <a:srgbClr val="FF0000"/>
                </a:solidFill>
                <a:latin typeface="Arial Narrow" pitchFamily="34" charset="0"/>
              </a:rPr>
              <a:t>Evaluating MTS: Metrics for Evaluation</a:t>
            </a:r>
            <a:endParaRPr lang="en-US" sz="3000" b="1">
              <a:solidFill>
                <a:srgbClr val="FF0000"/>
              </a:solidFill>
              <a:latin typeface="Arial Narrow" pitchFamily="34" charset="0"/>
              <a:sym typeface="Wingdings" pitchFamily="2" charset="2"/>
            </a:endParaRPr>
          </a:p>
        </p:txBody>
      </p:sp>
      <p:sp>
        <p:nvSpPr>
          <p:cNvPr id="73732" name="Text Placeholder 6"/>
          <p:cNvSpPr>
            <a:spLocks/>
          </p:cNvSpPr>
          <p:nvPr/>
        </p:nvSpPr>
        <p:spPr bwMode="auto">
          <a:xfrm>
            <a:off x="88900" y="4430713"/>
            <a:ext cx="8801100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6688" indent="-166688">
              <a:spcBef>
                <a:spcPct val="20000"/>
              </a:spcBef>
            </a:pPr>
            <a:r>
              <a:rPr lang="en-US"/>
              <a:t>MTS evaluated across two dimensions:</a:t>
            </a:r>
          </a:p>
          <a:p>
            <a:pPr lvl="1" indent="-166688">
              <a:spcBef>
                <a:spcPct val="20000"/>
              </a:spcBef>
            </a:pPr>
            <a:r>
              <a:rPr lang="en-US"/>
              <a:t> Reduction in effort to write the transformation rules – measure of reusability</a:t>
            </a:r>
          </a:p>
          <a:p>
            <a:pPr lvl="1" indent="-166688">
              <a:spcBef>
                <a:spcPct val="20000"/>
              </a:spcBef>
            </a:pPr>
            <a:r>
              <a:rPr lang="en-US"/>
              <a:t> Overhead incurred by MTS – due to the use of higher-order transformations in MTS</a:t>
            </a:r>
          </a:p>
        </p:txBody>
      </p:sp>
      <p:pic>
        <p:nvPicPr>
          <p:cNvPr id="73733" name="Picture 10" descr="Approa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" y="565150"/>
            <a:ext cx="7851775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ChangeArrowheads="1"/>
          </p:cNvSpPr>
          <p:nvPr/>
        </p:nvSpPr>
        <p:spPr bwMode="auto">
          <a:xfrm>
            <a:off x="0" y="3171825"/>
            <a:ext cx="9144000" cy="1905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/>
              <a:t>GRengine execution involves the following steps</a:t>
            </a:r>
          </a:p>
          <a:p>
            <a:pPr marL="800100" lvl="1" indent="-342900">
              <a:buFontTx/>
              <a:buAutoNum type="arabicPeriod"/>
            </a:pPr>
            <a:r>
              <a:rPr lang="en-US"/>
              <a:t>Executing the master interpreter that generates the necessary intermediate files containing all the rules in the current transformation,</a:t>
            </a:r>
          </a:p>
          <a:p>
            <a:pPr marL="800100" lvl="1" indent="-342900">
              <a:buFontTx/>
              <a:buAutoNum type="arabicPeriod"/>
            </a:pPr>
            <a:r>
              <a:rPr lang="en-US"/>
              <a:t>Compile these intermediate files, and </a:t>
            </a:r>
          </a:p>
          <a:p>
            <a:pPr marL="800100" lvl="1" indent="-342900">
              <a:buFontTx/>
              <a:buAutoNum type="arabicPeriod"/>
            </a:pPr>
            <a:r>
              <a:rPr lang="en-US"/>
              <a:t>Run the generated executable </a:t>
            </a:r>
          </a:p>
          <a:p>
            <a:pPr marL="342900" indent="-342900"/>
            <a:r>
              <a:rPr lang="en-US"/>
              <a:t>A change in transformation changes its rules and necessitates regeneration of its intermediate files =&gt; need to execute 1,2, and 3</a:t>
            </a:r>
          </a:p>
          <a:p>
            <a:pPr marL="342900" indent="-342900"/>
            <a:endParaRPr lang="en-US"/>
          </a:p>
        </p:txBody>
      </p:sp>
      <p:sp>
        <p:nvSpPr>
          <p:cNvPr id="74755" name="Slide Number Placeholder 4"/>
          <p:cNvSpPr txBox="1">
            <a:spLocks noGrp="1"/>
          </p:cNvSpPr>
          <p:nvPr/>
        </p:nvSpPr>
        <p:spPr bwMode="auto">
          <a:xfrm>
            <a:off x="7458075" y="6469063"/>
            <a:ext cx="984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0"/>
              </a:spcBef>
              <a:buFontTx/>
              <a:buNone/>
            </a:pPr>
            <a:fld id="{252BA03A-22A8-4D21-8C2E-B68F4DDA2F2C}" type="slidenum">
              <a:rPr lang="en-US" sz="1400"/>
              <a:pPr algn="r"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en-US" sz="1400"/>
          </a:p>
        </p:txBody>
      </p:sp>
      <p:sp>
        <p:nvSpPr>
          <p:cNvPr id="74756" name="Rectangle 2"/>
          <p:cNvSpPr>
            <a:spLocks noChangeArrowheads="1"/>
          </p:cNvSpPr>
          <p:nvPr/>
        </p:nvSpPr>
        <p:spPr bwMode="auto">
          <a:xfrm>
            <a:off x="57150" y="92075"/>
            <a:ext cx="90106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3000" b="1">
                <a:solidFill>
                  <a:srgbClr val="FF0000"/>
                </a:solidFill>
                <a:latin typeface="Arial Narrow" pitchFamily="34" charset="0"/>
              </a:rPr>
              <a:t>Evaluating MTS: Comparison with Traditional Tools</a:t>
            </a:r>
            <a:endParaRPr lang="en-US" sz="3000" b="1">
              <a:solidFill>
                <a:srgbClr val="FF0000"/>
              </a:solidFill>
              <a:latin typeface="Arial Narrow" pitchFamily="34" charset="0"/>
              <a:sym typeface="Wingdings" pitchFamily="2" charset="2"/>
            </a:endParaRPr>
          </a:p>
        </p:txBody>
      </p:sp>
      <p:pic>
        <p:nvPicPr>
          <p:cNvPr id="74757" name="Picture 8" descr="great-proce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" y="587375"/>
            <a:ext cx="8402638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3"/>
          <p:cNvSpPr>
            <a:spLocks noChangeArrowheads="1"/>
          </p:cNvSpPr>
          <p:nvPr/>
        </p:nvSpPr>
        <p:spPr bwMode="auto">
          <a:xfrm flipV="1">
            <a:off x="2692400" y="1682750"/>
            <a:ext cx="946150" cy="706438"/>
          </a:xfrm>
          <a:prstGeom prst="rect">
            <a:avLst/>
          </a:prstGeom>
          <a:noFill/>
          <a:ln w="50800" algn="ctr">
            <a:solidFill>
              <a:srgbClr val="990033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FontTx/>
              <a:buNone/>
            </a:pPr>
            <a:endParaRPr lang="en-US" sz="1800"/>
          </a:p>
        </p:txBody>
      </p:sp>
      <p:sp>
        <p:nvSpPr>
          <p:cNvPr id="2" name="Rectangle 13"/>
          <p:cNvSpPr>
            <a:spLocks noChangeArrowheads="1"/>
          </p:cNvSpPr>
          <p:nvPr/>
        </p:nvSpPr>
        <p:spPr bwMode="auto">
          <a:xfrm flipV="1">
            <a:off x="4048125" y="2624138"/>
            <a:ext cx="1371600" cy="457200"/>
          </a:xfrm>
          <a:prstGeom prst="rect">
            <a:avLst/>
          </a:prstGeom>
          <a:noFill/>
          <a:ln w="50800" algn="ctr">
            <a:solidFill>
              <a:srgbClr val="990033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FontTx/>
              <a:buNone/>
            </a:pPr>
            <a:endParaRPr lang="en-US" sz="1800"/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 flipV="1">
            <a:off x="6176963" y="1798638"/>
            <a:ext cx="871537" cy="519112"/>
          </a:xfrm>
          <a:prstGeom prst="rect">
            <a:avLst/>
          </a:prstGeom>
          <a:noFill/>
          <a:ln w="50800" algn="ctr">
            <a:solidFill>
              <a:srgbClr val="990033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FontTx/>
              <a:buNone/>
            </a:pPr>
            <a:endParaRPr lang="en-US" sz="1800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 flipV="1">
            <a:off x="7980363" y="1922463"/>
            <a:ext cx="946150" cy="393700"/>
          </a:xfrm>
          <a:prstGeom prst="rect">
            <a:avLst/>
          </a:prstGeom>
          <a:noFill/>
          <a:ln w="50800" algn="ctr">
            <a:solidFill>
              <a:srgbClr val="990033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FontTx/>
              <a:buNone/>
            </a:pPr>
            <a:endParaRPr lang="en-US" sz="1800"/>
          </a:p>
        </p:txBody>
      </p:sp>
      <p:sp>
        <p:nvSpPr>
          <p:cNvPr id="74762" name="Oval 13"/>
          <p:cNvSpPr>
            <a:spLocks noChangeArrowheads="1"/>
          </p:cNvSpPr>
          <p:nvPr/>
        </p:nvSpPr>
        <p:spPr bwMode="auto">
          <a:xfrm>
            <a:off x="2830513" y="1139825"/>
            <a:ext cx="450850" cy="4508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169863" indent="-169863" algn="ctr">
              <a:buFontTx/>
              <a:buNone/>
            </a:pPr>
            <a:r>
              <a:rPr lang="en-US"/>
              <a:t>1</a:t>
            </a:r>
          </a:p>
        </p:txBody>
      </p:sp>
      <p:sp>
        <p:nvSpPr>
          <p:cNvPr id="74763" name="Oval 14"/>
          <p:cNvSpPr>
            <a:spLocks noChangeArrowheads="1"/>
          </p:cNvSpPr>
          <p:nvPr/>
        </p:nvSpPr>
        <p:spPr bwMode="auto">
          <a:xfrm>
            <a:off x="6265863" y="1103313"/>
            <a:ext cx="450850" cy="4508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169863" indent="-169863" algn="ctr">
              <a:buFontTx/>
              <a:buNone/>
            </a:pPr>
            <a:r>
              <a:rPr lang="en-US"/>
              <a:t>2</a:t>
            </a:r>
          </a:p>
        </p:txBody>
      </p:sp>
      <p:sp>
        <p:nvSpPr>
          <p:cNvPr id="74764" name="Oval 15"/>
          <p:cNvSpPr>
            <a:spLocks noChangeArrowheads="1"/>
          </p:cNvSpPr>
          <p:nvPr/>
        </p:nvSpPr>
        <p:spPr bwMode="auto">
          <a:xfrm>
            <a:off x="8243888" y="1079500"/>
            <a:ext cx="450850" cy="4508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169863" indent="-169863" algn="ctr">
              <a:buFontTx/>
              <a:buNone/>
            </a:pPr>
            <a:r>
              <a:rPr lang="en-US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" grpId="0" animBg="1"/>
      <p:bldP spid="2" grpId="1" animBg="1"/>
      <p:bldP spid="3" grpId="0" animBg="1"/>
      <p:bldP spid="3" grpId="1" animBg="1"/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106" tIns="42552" rIns="85106" bIns="42552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FF0000"/>
                </a:solidFill>
                <a:latin typeface="+mj-lt"/>
                <a:ea typeface="+mj-ea"/>
                <a:cs typeface="Arial" pitchFamily="34" charset="0"/>
              </a:rPr>
              <a:t>Evolution of Software Architecture of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DRE Systems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29"/>
          <p:cNvGrpSpPr/>
          <p:nvPr/>
        </p:nvGrpSpPr>
        <p:grpSpPr>
          <a:xfrm>
            <a:off x="198120" y="731520"/>
            <a:ext cx="1905000" cy="5897880"/>
            <a:chOff x="76200" y="822247"/>
            <a:chExt cx="1905000" cy="5883353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76200" y="822247"/>
              <a:ext cx="1905000" cy="5883353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  <a:alpha val="68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"/>
                <a:cs typeface="Arial" pitchFamily="34" charset="0"/>
              </a:endParaRPr>
            </a:p>
          </p:txBody>
        </p:sp>
        <p:cxnSp>
          <p:nvCxnSpPr>
            <p:cNvPr id="7" name="Straight Arrow Connector 6"/>
            <p:cNvCxnSpPr>
              <a:stCxn id="12" idx="2"/>
              <a:endCxn id="16" idx="0"/>
            </p:cNvCxnSpPr>
            <p:nvPr/>
          </p:nvCxnSpPr>
          <p:spPr bwMode="auto">
            <a:xfrm rot="5400000">
              <a:off x="723900" y="3352800"/>
              <a:ext cx="609600" cy="15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" name="Straight Arrow Connector 7"/>
            <p:cNvCxnSpPr>
              <a:stCxn id="11" idx="2"/>
              <a:endCxn id="12" idx="0"/>
            </p:cNvCxnSpPr>
            <p:nvPr/>
          </p:nvCxnSpPr>
          <p:spPr bwMode="auto">
            <a:xfrm rot="5400000">
              <a:off x="723900" y="2209800"/>
              <a:ext cx="609600" cy="15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Rounded Rectangle 8"/>
            <p:cNvSpPr/>
            <p:nvPr/>
          </p:nvSpPr>
          <p:spPr bwMode="auto">
            <a:xfrm>
              <a:off x="152400" y="5943600"/>
              <a:ext cx="1752600" cy="5334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"/>
                  <a:cs typeface="Arial" pitchFamily="34" charset="0"/>
                </a:rPr>
                <a:t>Run-time</a:t>
              </a:r>
            </a:p>
          </p:txBody>
        </p:sp>
        <p:cxnSp>
          <p:nvCxnSpPr>
            <p:cNvPr id="10" name="Straight Arrow Connector 9"/>
            <p:cNvCxnSpPr>
              <a:stCxn id="14" idx="2"/>
              <a:endCxn id="9" idx="0"/>
            </p:cNvCxnSpPr>
            <p:nvPr/>
          </p:nvCxnSpPr>
          <p:spPr bwMode="auto">
            <a:xfrm rot="5400000">
              <a:off x="762000" y="5676900"/>
              <a:ext cx="533400" cy="15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Rounded Rectangle 10"/>
            <p:cNvSpPr/>
            <p:nvPr/>
          </p:nvSpPr>
          <p:spPr bwMode="auto">
            <a:xfrm>
              <a:off x="152400" y="1371601"/>
              <a:ext cx="1752600" cy="5334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"/>
                  <a:cs typeface="Arial" pitchFamily="34" charset="0"/>
                </a:rPr>
                <a:t>Specification</a:t>
              </a: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152400" y="2514600"/>
              <a:ext cx="1752600" cy="5334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"/>
                  <a:cs typeface="Arial" pitchFamily="34" charset="0"/>
                </a:rPr>
                <a:t>Composition</a:t>
              </a: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152400" y="4876800"/>
              <a:ext cx="1752600" cy="5334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"/>
                  <a:cs typeface="Arial" pitchFamily="34" charset="0"/>
                </a:rPr>
                <a:t>Configuration</a:t>
              </a:r>
            </a:p>
          </p:txBody>
        </p:sp>
        <p:cxnSp>
          <p:nvCxnSpPr>
            <p:cNvPr id="15" name="Straight Arrow Connector 14"/>
            <p:cNvCxnSpPr>
              <a:stCxn id="16" idx="2"/>
              <a:endCxn id="14" idx="0"/>
            </p:cNvCxnSpPr>
            <p:nvPr/>
          </p:nvCxnSpPr>
          <p:spPr bwMode="auto">
            <a:xfrm rot="5400000">
              <a:off x="685800" y="4533900"/>
              <a:ext cx="685800" cy="15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Rounded Rectangle 15"/>
            <p:cNvSpPr/>
            <p:nvPr/>
          </p:nvSpPr>
          <p:spPr bwMode="auto">
            <a:xfrm>
              <a:off x="152400" y="3657600"/>
              <a:ext cx="1752600" cy="5334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"/>
                  <a:cs typeface="Arial" pitchFamily="34" charset="0"/>
                </a:rPr>
                <a:t>Deployment</a:t>
              </a:r>
            </a:p>
          </p:txBody>
        </p:sp>
      </p:grpSp>
      <p:sp>
        <p:nvSpPr>
          <p:cNvPr id="24" name="Slide Number Placeholder 1"/>
          <p:cNvSpPr txBox="1">
            <a:spLocks/>
          </p:cNvSpPr>
          <p:nvPr/>
        </p:nvSpPr>
        <p:spPr bwMode="auto">
          <a:xfrm>
            <a:off x="8610600" y="6610350"/>
            <a:ext cx="60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FCA15-E72E-4EB1-A997-53FA4B52C89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"/>
                <a:ea typeface="+mn-ea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"/>
              <a:ea typeface="+mn-ea"/>
              <a:cs typeface="Arial" pitchFamily="34" charset="0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2697480" y="529908"/>
            <a:ext cx="5755958" cy="4057331"/>
          </a:xfrm>
          <a:prstGeom prst="rect">
            <a:avLst/>
          </a:prstGeom>
        </p:spPr>
        <p:txBody>
          <a:bodyPr/>
          <a:lstStyle/>
          <a:p>
            <a:pPr marL="230188" marR="0" lvl="0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lifecycle incrementally refines the software architecture of DRE systems</a:t>
            </a:r>
          </a:p>
          <a:p>
            <a:pPr marL="230188" marR="0" lvl="0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marR="0" lvl="0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Model-driven Engineering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kern="0" dirty="0" smtClean="0">
                <a:latin typeface="+mn-lt"/>
              </a:rPr>
              <a:t>paradigm is in predominant use</a:t>
            </a:r>
          </a:p>
          <a:p>
            <a:pPr marL="230188" marR="0" lvl="0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sz="2400" kern="0" dirty="0" smtClean="0">
              <a:latin typeface="+mn-lt"/>
            </a:endParaRPr>
          </a:p>
          <a:p>
            <a:pPr marL="230188" marR="0" lvl="0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Transformations enable refinements through successive stages of the development lifecycle</a:t>
            </a:r>
          </a:p>
          <a:p>
            <a:pPr marL="230188" marR="0" lvl="0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400" kern="0" dirty="0" smtClean="0">
              <a:latin typeface="+mn-lt"/>
            </a:endParaRPr>
          </a:p>
          <a:p>
            <a:pPr marL="230188" marR="0" lvl="0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Both intra- and inter-layer transformations are possible</a:t>
            </a:r>
          </a:p>
        </p:txBody>
      </p:sp>
      <p:sp>
        <p:nvSpPr>
          <p:cNvPr id="31" name="Text Box 264"/>
          <p:cNvSpPr txBox="1">
            <a:spLocks noChangeArrowheads="1"/>
          </p:cNvSpPr>
          <p:nvPr/>
        </p:nvSpPr>
        <p:spPr bwMode="auto">
          <a:xfrm>
            <a:off x="2712721" y="5856605"/>
            <a:ext cx="5120640" cy="830997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400" dirty="0" smtClean="0"/>
              <a:t>Need to focus on the quality of software architecture at each stage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3"/>
          <p:cNvSpPr>
            <a:spLocks noChangeArrowheads="1"/>
          </p:cNvSpPr>
          <p:nvPr/>
        </p:nvSpPr>
        <p:spPr bwMode="auto">
          <a:xfrm>
            <a:off x="0" y="3171825"/>
            <a:ext cx="9144000" cy="1905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/>
              <a:t>Without MTS, developers need to expend effort in all these steps</a:t>
            </a:r>
          </a:p>
          <a:p>
            <a:pPr marL="800100" lvl="1" indent="-342900"/>
            <a:r>
              <a:rPr lang="en-US"/>
              <a:t>Steps 1 and 2 must always be performed at the time a new variant is added</a:t>
            </a:r>
          </a:p>
          <a:p>
            <a:pPr marL="1257300" lvl="2" indent="-342900"/>
            <a:r>
              <a:rPr lang="en-US"/>
              <a:t>Can be extremely slow for very large metamodels</a:t>
            </a:r>
          </a:p>
          <a:p>
            <a:pPr marL="342900" indent="-342900"/>
            <a:endParaRPr lang="en-US"/>
          </a:p>
        </p:txBody>
      </p:sp>
      <p:sp>
        <p:nvSpPr>
          <p:cNvPr id="30726" name="Slide Number Placeholder 4"/>
          <p:cNvSpPr txBox="1">
            <a:spLocks noGrp="1"/>
          </p:cNvSpPr>
          <p:nvPr/>
        </p:nvSpPr>
        <p:spPr bwMode="auto">
          <a:xfrm>
            <a:off x="7458075" y="6469063"/>
            <a:ext cx="984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0"/>
              </a:spcBef>
              <a:buFontTx/>
              <a:buNone/>
            </a:pPr>
            <a:fld id="{2FCCCF22-292A-40B1-A151-DEF43AC027F6}" type="slidenum">
              <a:rPr lang="en-US" sz="1400"/>
              <a:pPr algn="r"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en-US" sz="1400"/>
          </a:p>
        </p:txBody>
      </p:sp>
      <p:sp>
        <p:nvSpPr>
          <p:cNvPr id="30727" name="Rectangle 2"/>
          <p:cNvSpPr>
            <a:spLocks noChangeArrowheads="1"/>
          </p:cNvSpPr>
          <p:nvPr/>
        </p:nvSpPr>
        <p:spPr bwMode="auto">
          <a:xfrm>
            <a:off x="57150" y="92075"/>
            <a:ext cx="90106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3000" b="1">
                <a:solidFill>
                  <a:srgbClr val="FF0000"/>
                </a:solidFill>
                <a:latin typeface="Arial Narrow" pitchFamily="34" charset="0"/>
              </a:rPr>
              <a:t>Evaluating MTS: Overhead of Traditional Approaches</a:t>
            </a:r>
            <a:endParaRPr lang="en-US" sz="3000" b="1">
              <a:solidFill>
                <a:srgbClr val="FF0000"/>
              </a:solidFill>
              <a:latin typeface="Arial Narrow" pitchFamily="34" charset="0"/>
              <a:sym typeface="Wingdings" pitchFamily="2" charset="2"/>
            </a:endParaRPr>
          </a:p>
        </p:txBody>
      </p:sp>
      <p:pic>
        <p:nvPicPr>
          <p:cNvPr id="30728" name="Picture 5" descr="great-proce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" y="587375"/>
            <a:ext cx="8402638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3"/>
          <p:cNvSpPr>
            <a:spLocks noChangeArrowheads="1"/>
          </p:cNvSpPr>
          <p:nvPr/>
        </p:nvSpPr>
        <p:spPr bwMode="auto">
          <a:xfrm flipV="1">
            <a:off x="2692400" y="1682750"/>
            <a:ext cx="946150" cy="706438"/>
          </a:xfrm>
          <a:prstGeom prst="rect">
            <a:avLst/>
          </a:prstGeom>
          <a:noFill/>
          <a:ln w="50800" algn="ctr">
            <a:solidFill>
              <a:srgbClr val="990033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FontTx/>
              <a:buNone/>
            </a:pPr>
            <a:endParaRPr lang="en-US" sz="1800"/>
          </a:p>
        </p:txBody>
      </p:sp>
      <p:sp>
        <p:nvSpPr>
          <p:cNvPr id="2" name="Rectangle 13"/>
          <p:cNvSpPr>
            <a:spLocks noChangeArrowheads="1"/>
          </p:cNvSpPr>
          <p:nvPr/>
        </p:nvSpPr>
        <p:spPr bwMode="auto">
          <a:xfrm flipV="1">
            <a:off x="4048125" y="2624138"/>
            <a:ext cx="1371600" cy="457200"/>
          </a:xfrm>
          <a:prstGeom prst="rect">
            <a:avLst/>
          </a:prstGeom>
          <a:noFill/>
          <a:ln w="50800" algn="ctr">
            <a:solidFill>
              <a:srgbClr val="990033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FontTx/>
              <a:buNone/>
            </a:pPr>
            <a:endParaRPr lang="en-US" sz="1800"/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 flipV="1">
            <a:off x="6176963" y="1798638"/>
            <a:ext cx="871537" cy="519112"/>
          </a:xfrm>
          <a:prstGeom prst="rect">
            <a:avLst/>
          </a:prstGeom>
          <a:noFill/>
          <a:ln w="50800" algn="ctr">
            <a:solidFill>
              <a:srgbClr val="990033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FontTx/>
              <a:buNone/>
            </a:pPr>
            <a:endParaRPr lang="en-US" sz="1800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 flipV="1">
            <a:off x="7980363" y="1922463"/>
            <a:ext cx="946150" cy="393700"/>
          </a:xfrm>
          <a:prstGeom prst="rect">
            <a:avLst/>
          </a:prstGeom>
          <a:noFill/>
          <a:ln w="50800" algn="ctr">
            <a:solidFill>
              <a:srgbClr val="990033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FontTx/>
              <a:buNone/>
            </a:pPr>
            <a:endParaRPr lang="en-US" sz="1800"/>
          </a:p>
        </p:txBody>
      </p:sp>
      <p:graphicFrame>
        <p:nvGraphicFramePr>
          <p:cNvPr id="30722" name="Object 7"/>
          <p:cNvGraphicFramePr>
            <a:graphicFrameLocks noChangeAspect="1"/>
          </p:cNvGraphicFramePr>
          <p:nvPr/>
        </p:nvGraphicFramePr>
        <p:xfrm>
          <a:off x="174625" y="2125663"/>
          <a:ext cx="1643063" cy="601662"/>
        </p:xfrm>
        <a:graphic>
          <a:graphicData uri="http://schemas.openxmlformats.org/presentationml/2006/ole">
            <p:oleObj spid="_x0000_s196610" name="Visio" r:id="rId5" imgW="1642367" imgH="602241" progId="Visio.Drawing.11">
              <p:embed/>
            </p:oleObj>
          </a:graphicData>
        </a:graphic>
      </p:graphicFrame>
      <p:graphicFrame>
        <p:nvGraphicFramePr>
          <p:cNvPr id="30723" name="Object 8"/>
          <p:cNvGraphicFramePr>
            <a:graphicFrameLocks noChangeAspect="1"/>
          </p:cNvGraphicFramePr>
          <p:nvPr/>
        </p:nvGraphicFramePr>
        <p:xfrm>
          <a:off x="277813" y="614363"/>
          <a:ext cx="1271587" cy="681037"/>
        </p:xfrm>
        <a:graphic>
          <a:graphicData uri="http://schemas.openxmlformats.org/presentationml/2006/ole">
            <p:oleObj spid="_x0000_s196611" name="Visio" r:id="rId6" imgW="1271510" imgH="681674" progId="Visio.Drawing.11">
              <p:embed/>
            </p:oleObj>
          </a:graphicData>
        </a:graphic>
      </p:graphicFrame>
      <p:graphicFrame>
        <p:nvGraphicFramePr>
          <p:cNvPr id="30724" name="Object 9"/>
          <p:cNvGraphicFramePr>
            <a:graphicFrameLocks noChangeAspect="1"/>
          </p:cNvGraphicFramePr>
          <p:nvPr/>
        </p:nvGraphicFramePr>
        <p:xfrm>
          <a:off x="0" y="1296988"/>
          <a:ext cx="1414463" cy="747712"/>
        </p:xfrm>
        <a:graphic>
          <a:graphicData uri="http://schemas.openxmlformats.org/presentationml/2006/ole">
            <p:oleObj spid="_x0000_s196612" name="Visio" r:id="rId7" imgW="1414591" imgH="747386" progId="Visio.Drawing.11">
              <p:embed/>
            </p:oleObj>
          </a:graphicData>
        </a:graphic>
      </p:graphicFrame>
      <p:sp>
        <p:nvSpPr>
          <p:cNvPr id="30733" name="Oval 13"/>
          <p:cNvSpPr>
            <a:spLocks noChangeArrowheads="1"/>
          </p:cNvSpPr>
          <p:nvPr/>
        </p:nvSpPr>
        <p:spPr bwMode="auto">
          <a:xfrm>
            <a:off x="2830513" y="1139825"/>
            <a:ext cx="450850" cy="4508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169863" indent="-169863" algn="ctr">
              <a:buFontTx/>
              <a:buNone/>
            </a:pPr>
            <a:r>
              <a:rPr lang="en-US"/>
              <a:t>1</a:t>
            </a:r>
          </a:p>
        </p:txBody>
      </p:sp>
      <p:sp>
        <p:nvSpPr>
          <p:cNvPr id="30734" name="Oval 14"/>
          <p:cNvSpPr>
            <a:spLocks noChangeArrowheads="1"/>
          </p:cNvSpPr>
          <p:nvPr/>
        </p:nvSpPr>
        <p:spPr bwMode="auto">
          <a:xfrm>
            <a:off x="6265863" y="1103313"/>
            <a:ext cx="450850" cy="4508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169863" indent="-169863" algn="ctr">
              <a:buFontTx/>
              <a:buNone/>
            </a:pPr>
            <a:r>
              <a:rPr lang="en-US"/>
              <a:t>2</a:t>
            </a:r>
          </a:p>
        </p:txBody>
      </p:sp>
      <p:sp>
        <p:nvSpPr>
          <p:cNvPr id="30735" name="Oval 15"/>
          <p:cNvSpPr>
            <a:spLocks noChangeArrowheads="1"/>
          </p:cNvSpPr>
          <p:nvPr/>
        </p:nvSpPr>
        <p:spPr bwMode="auto">
          <a:xfrm>
            <a:off x="8243888" y="1079500"/>
            <a:ext cx="450850" cy="4508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169863" indent="-169863" algn="ctr">
              <a:buFontTx/>
              <a:buNone/>
            </a:pPr>
            <a:r>
              <a:rPr lang="en-US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366" name="Picture 6" descr="effortestim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4513" y="700088"/>
            <a:ext cx="6337300" cy="209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7" name="Picture 9" descr="great-proce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" y="587375"/>
            <a:ext cx="8402638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0" y="3468688"/>
            <a:ext cx="9144000" cy="2555875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/>
              <a:t>With MTS and its use of variability metamodel, two cases are possible:</a:t>
            </a:r>
          </a:p>
          <a:p>
            <a:pPr marL="342900" indent="-342900"/>
            <a:r>
              <a:rPr lang="en-US" b="1"/>
              <a:t>Case 1:</a:t>
            </a:r>
            <a:r>
              <a:rPr lang="en-US"/>
              <a:t> New variant subsumed by existing constraint specification</a:t>
            </a:r>
          </a:p>
          <a:p>
            <a:pPr marL="1257300" lvl="2" indent="-342900"/>
            <a:r>
              <a:rPr lang="en-US"/>
              <a:t>Steps 1 &amp; 2 performed only once, Step 3 repeated each time new variant added/changed =&gt; several times faster</a:t>
            </a:r>
          </a:p>
          <a:p>
            <a:pPr marL="1257300" lvl="2" indent="-342900"/>
            <a:r>
              <a:rPr lang="en-US"/>
              <a:t>Savings of over 90% (when MTS was used) in time taken for single transformation to run</a:t>
            </a:r>
          </a:p>
          <a:p>
            <a:pPr marL="1257300" lvl="2" indent="-342900"/>
            <a:endParaRPr lang="en-US"/>
          </a:p>
          <a:p>
            <a:pPr marL="800100" lvl="1" indent="-342900"/>
            <a:endParaRPr lang="en-US"/>
          </a:p>
        </p:txBody>
      </p:sp>
      <p:sp>
        <p:nvSpPr>
          <p:cNvPr id="75781" name="Slide Number Placeholder 4"/>
          <p:cNvSpPr txBox="1">
            <a:spLocks noGrp="1"/>
          </p:cNvSpPr>
          <p:nvPr/>
        </p:nvSpPr>
        <p:spPr bwMode="auto">
          <a:xfrm>
            <a:off x="7458075" y="6469063"/>
            <a:ext cx="984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0"/>
              </a:spcBef>
              <a:buFontTx/>
              <a:buNone/>
            </a:pPr>
            <a:fld id="{3FF5CC30-D2A8-4177-931A-B5AF2596FEBE}" type="slidenum">
              <a:rPr lang="en-US" sz="1400"/>
              <a:pPr algn="r"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en-US" sz="1400"/>
          </a:p>
        </p:txBody>
      </p:sp>
      <p:sp>
        <p:nvSpPr>
          <p:cNvPr id="75782" name="Rectangle 2"/>
          <p:cNvSpPr>
            <a:spLocks noChangeArrowheads="1"/>
          </p:cNvSpPr>
          <p:nvPr/>
        </p:nvSpPr>
        <p:spPr bwMode="auto">
          <a:xfrm>
            <a:off x="57150" y="92075"/>
            <a:ext cx="90106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3000" b="1">
                <a:solidFill>
                  <a:srgbClr val="FF0000"/>
                </a:solidFill>
                <a:latin typeface="Arial Narrow" pitchFamily="34" charset="0"/>
              </a:rPr>
              <a:t>Evaluating MTS: Reduction in Development Effort</a:t>
            </a:r>
            <a:endParaRPr lang="en-US" sz="3000" b="1">
              <a:solidFill>
                <a:srgbClr val="FF0000"/>
              </a:solidFill>
              <a:latin typeface="Arial Narrow" pitchFamily="34" charset="0"/>
              <a:sym typeface="Wingdings" pitchFamily="2" charset="2"/>
            </a:endParaRPr>
          </a:p>
        </p:txBody>
      </p:sp>
      <p:sp>
        <p:nvSpPr>
          <p:cNvPr id="68618" name="Oval 10"/>
          <p:cNvSpPr>
            <a:spLocks noChangeArrowheads="1"/>
          </p:cNvSpPr>
          <p:nvPr/>
        </p:nvSpPr>
        <p:spPr bwMode="auto">
          <a:xfrm>
            <a:off x="2830513" y="1139825"/>
            <a:ext cx="450850" cy="4508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169863" indent="-169863" algn="ctr">
              <a:buFontTx/>
              <a:buNone/>
            </a:pPr>
            <a:r>
              <a:rPr lang="en-US"/>
              <a:t>1</a:t>
            </a:r>
          </a:p>
        </p:txBody>
      </p:sp>
      <p:sp>
        <p:nvSpPr>
          <p:cNvPr id="68619" name="Oval 11"/>
          <p:cNvSpPr>
            <a:spLocks noChangeArrowheads="1"/>
          </p:cNvSpPr>
          <p:nvPr/>
        </p:nvSpPr>
        <p:spPr bwMode="auto">
          <a:xfrm>
            <a:off x="6265863" y="1103313"/>
            <a:ext cx="450850" cy="4508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169863" indent="-169863" algn="ctr">
              <a:buFontTx/>
              <a:buNone/>
            </a:pPr>
            <a:r>
              <a:rPr lang="en-US"/>
              <a:t>2</a:t>
            </a:r>
          </a:p>
        </p:txBody>
      </p:sp>
      <p:sp>
        <p:nvSpPr>
          <p:cNvPr id="68620" name="Oval 12"/>
          <p:cNvSpPr>
            <a:spLocks noChangeArrowheads="1"/>
          </p:cNvSpPr>
          <p:nvPr/>
        </p:nvSpPr>
        <p:spPr bwMode="auto">
          <a:xfrm>
            <a:off x="8243888" y="1079500"/>
            <a:ext cx="450850" cy="4508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169863" indent="-169863" algn="ctr">
              <a:buFontTx/>
              <a:buNone/>
            </a:pPr>
            <a:r>
              <a:rPr lang="en-US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8" grpId="0" animBg="1"/>
      <p:bldP spid="68619" grpId="0" animBg="1"/>
      <p:bldP spid="686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4"/>
          <p:cNvSpPr txBox="1">
            <a:spLocks noGrp="1"/>
          </p:cNvSpPr>
          <p:nvPr/>
        </p:nvSpPr>
        <p:spPr bwMode="auto">
          <a:xfrm>
            <a:off x="7458075" y="6469063"/>
            <a:ext cx="984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0"/>
              </a:spcBef>
              <a:buFontTx/>
              <a:buNone/>
            </a:pPr>
            <a:fld id="{F6F810C7-3E31-472E-B36D-4C48294FD935}" type="slidenum">
              <a:rPr lang="en-US" sz="1400"/>
              <a:pPr algn="r"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en-US" sz="1400"/>
          </a:p>
        </p:txBody>
      </p:sp>
      <p:sp>
        <p:nvSpPr>
          <p:cNvPr id="76803" name="Rectangle 2"/>
          <p:cNvSpPr>
            <a:spLocks noChangeArrowheads="1"/>
          </p:cNvSpPr>
          <p:nvPr/>
        </p:nvSpPr>
        <p:spPr bwMode="auto">
          <a:xfrm>
            <a:off x="57150" y="92075"/>
            <a:ext cx="90106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3000" b="1">
                <a:solidFill>
                  <a:srgbClr val="FF0000"/>
                </a:solidFill>
                <a:latin typeface="Arial Narrow" pitchFamily="34" charset="0"/>
              </a:rPr>
              <a:t>Evaluating MTS: Reduction in Development Effort</a:t>
            </a:r>
            <a:endParaRPr lang="en-US" sz="3000" b="1">
              <a:solidFill>
                <a:srgbClr val="FF0000"/>
              </a:solidFill>
              <a:latin typeface="Arial Narrow" pitchFamily="34" charset="0"/>
              <a:sym typeface="Wingdings" pitchFamily="2" charset="2"/>
            </a:endParaRPr>
          </a:p>
        </p:txBody>
      </p:sp>
      <p:sp>
        <p:nvSpPr>
          <p:cNvPr id="76804" name="Rectangle 3"/>
          <p:cNvSpPr>
            <a:spLocks noChangeArrowheads="1"/>
          </p:cNvSpPr>
          <p:nvPr/>
        </p:nvSpPr>
        <p:spPr bwMode="auto">
          <a:xfrm>
            <a:off x="0" y="3468688"/>
            <a:ext cx="9144000" cy="3006725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/>
              <a:t>With MTS and its use of variability metamodel, two cases are possible:</a:t>
            </a:r>
          </a:p>
          <a:p>
            <a:pPr marL="342900" indent="-342900"/>
            <a:r>
              <a:rPr lang="en-US" b="1"/>
              <a:t>Case 1:</a:t>
            </a:r>
            <a:r>
              <a:rPr lang="en-US"/>
              <a:t> New variant subsumed by existing constraint specification</a:t>
            </a:r>
          </a:p>
          <a:p>
            <a:pPr marL="1257300" lvl="2" indent="-342900"/>
            <a:r>
              <a:rPr lang="en-US"/>
              <a:t>Steps 1 &amp; 2 performed only once, Step 3 repeated each time new variant added/changed =&gt; several times faster</a:t>
            </a:r>
          </a:p>
          <a:p>
            <a:pPr marL="1257300" lvl="2" indent="-342900"/>
            <a:r>
              <a:rPr lang="en-US"/>
              <a:t>Savings of over 90% (when MTS was used) in time taken for single transformation to run</a:t>
            </a:r>
          </a:p>
          <a:p>
            <a:pPr marL="1257300" lvl="2" indent="-342900"/>
            <a:r>
              <a:rPr lang="en-US"/>
              <a:t>Total number of rules to be maintained will be reduced by a fraction of </a:t>
            </a:r>
            <a:r>
              <a:rPr lang="en-US" b="1" i="1"/>
              <a:t>(I-1)/I</a:t>
            </a:r>
            <a:r>
              <a:rPr lang="en-US"/>
              <a:t>, for </a:t>
            </a:r>
            <a:r>
              <a:rPr lang="en-US" b="1" i="1"/>
              <a:t>I</a:t>
            </a:r>
            <a:r>
              <a:rPr lang="en-US"/>
              <a:t> instances</a:t>
            </a:r>
          </a:p>
          <a:p>
            <a:pPr marL="1257300" lvl="2" indent="-342900"/>
            <a:endParaRPr lang="en-US"/>
          </a:p>
          <a:p>
            <a:pPr marL="1257300" lvl="2" indent="-342900"/>
            <a:endParaRPr lang="en-US"/>
          </a:p>
          <a:p>
            <a:pPr marL="800100" lvl="1" indent="-342900"/>
            <a:endParaRPr lang="en-US"/>
          </a:p>
        </p:txBody>
      </p:sp>
      <p:pic>
        <p:nvPicPr>
          <p:cNvPr id="76805" name="Picture 8" descr="GReATOverview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0" y="517525"/>
            <a:ext cx="3489325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7097" name="Line 9"/>
          <p:cNvSpPr>
            <a:spLocks noChangeShapeType="1"/>
          </p:cNvSpPr>
          <p:nvPr/>
        </p:nvSpPr>
        <p:spPr bwMode="auto">
          <a:xfrm flipV="1">
            <a:off x="3730625" y="2179638"/>
            <a:ext cx="1641475" cy="863600"/>
          </a:xfrm>
          <a:prstGeom prst="line">
            <a:avLst/>
          </a:prstGeom>
          <a:noFill/>
          <a:ln w="317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098" name="Line 10"/>
          <p:cNvSpPr>
            <a:spLocks noChangeShapeType="1"/>
          </p:cNvSpPr>
          <p:nvPr/>
        </p:nvSpPr>
        <p:spPr bwMode="auto">
          <a:xfrm>
            <a:off x="3708400" y="533400"/>
            <a:ext cx="1604963" cy="739775"/>
          </a:xfrm>
          <a:prstGeom prst="line">
            <a:avLst/>
          </a:prstGeom>
          <a:noFill/>
          <a:ln w="317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17100" name="Picture 12" descr="GReATOverview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7013" y="935038"/>
            <a:ext cx="5059362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9" name="Text Box 11"/>
          <p:cNvSpPr txBox="1">
            <a:spLocks noChangeArrowheads="1"/>
          </p:cNvSpPr>
          <p:nvPr/>
        </p:nvSpPr>
        <p:spPr bwMode="auto">
          <a:xfrm>
            <a:off x="1482725" y="1138238"/>
            <a:ext cx="1776413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 algn="ctr">
              <a:spcBef>
                <a:spcPct val="50000"/>
              </a:spcBef>
              <a:buFontTx/>
              <a:buNone/>
            </a:pPr>
            <a:r>
              <a:rPr lang="en-US" sz="1400" b="1"/>
              <a:t>R</a:t>
            </a:r>
            <a:r>
              <a:rPr lang="en-US" sz="1200" b="1"/>
              <a:t>n</a:t>
            </a:r>
            <a:r>
              <a:rPr lang="en-US" sz="1400" b="1"/>
              <a:t> rules per variant</a:t>
            </a:r>
          </a:p>
        </p:txBody>
      </p:sp>
      <p:sp>
        <p:nvSpPr>
          <p:cNvPr id="217102" name="Text Box 11"/>
          <p:cNvSpPr txBox="1">
            <a:spLocks noChangeArrowheads="1"/>
          </p:cNvSpPr>
          <p:nvPr/>
        </p:nvSpPr>
        <p:spPr bwMode="auto">
          <a:xfrm>
            <a:off x="5175250" y="866775"/>
            <a:ext cx="1776413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 algn="ctr">
              <a:spcBef>
                <a:spcPct val="50000"/>
              </a:spcBef>
              <a:buFontTx/>
              <a:buNone/>
            </a:pPr>
            <a:r>
              <a:rPr lang="en-US" sz="1400" b="1"/>
              <a:t>R</a:t>
            </a:r>
            <a:r>
              <a:rPr lang="en-US" sz="1200" b="1"/>
              <a:t>n</a:t>
            </a:r>
            <a:r>
              <a:rPr lang="en-US" sz="1400" b="1"/>
              <a:t> rules for all variants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7" grpId="0" animBg="1"/>
      <p:bldP spid="217098" grpId="0" animBg="1"/>
      <p:bldP spid="21710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ChangeArrowheads="1"/>
          </p:cNvSpPr>
          <p:nvPr/>
        </p:nvSpPr>
        <p:spPr bwMode="auto">
          <a:xfrm>
            <a:off x="0" y="3049588"/>
            <a:ext cx="9144000" cy="3921125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/>
              <a:t>With MTS and its use of variability metamodel, two cases are possible:</a:t>
            </a:r>
          </a:p>
          <a:p>
            <a:pPr marL="342900" indent="-342900"/>
            <a:r>
              <a:rPr lang="en-US" b="1"/>
              <a:t>Case 2: </a:t>
            </a:r>
            <a:r>
              <a:rPr lang="en-US"/>
              <a:t>New variant introduces additional variabilities in the family</a:t>
            </a:r>
          </a:p>
          <a:p>
            <a:pPr marL="1257300" lvl="2" indent="-342900"/>
            <a:r>
              <a:rPr lang="en-US"/>
              <a:t>Requires additional constraint specification, performing Steps 1 &amp; 2 to generate new VMM – old VMM models would still work</a:t>
            </a:r>
          </a:p>
          <a:p>
            <a:pPr marL="1257300" lvl="2" indent="-342900"/>
            <a:endParaRPr lang="en-US"/>
          </a:p>
          <a:p>
            <a:pPr marL="1257300" lvl="2" indent="-342900"/>
            <a:endParaRPr lang="en-US"/>
          </a:p>
          <a:p>
            <a:pPr marL="800100" lvl="1" indent="-342900"/>
            <a:endParaRPr lang="en-US"/>
          </a:p>
        </p:txBody>
      </p:sp>
      <p:sp>
        <p:nvSpPr>
          <p:cNvPr id="77827" name="Slide Number Placeholder 4"/>
          <p:cNvSpPr txBox="1">
            <a:spLocks noGrp="1"/>
          </p:cNvSpPr>
          <p:nvPr/>
        </p:nvSpPr>
        <p:spPr bwMode="auto">
          <a:xfrm>
            <a:off x="7458075" y="6469063"/>
            <a:ext cx="984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0"/>
              </a:spcBef>
              <a:buFontTx/>
              <a:buNone/>
            </a:pPr>
            <a:fld id="{0C32959B-CB80-44F5-9A63-8B1123B219D5}" type="slidenum">
              <a:rPr lang="en-US" sz="1400"/>
              <a:pPr algn="r"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en-US" sz="1400"/>
          </a:p>
        </p:txBody>
      </p:sp>
      <p:sp>
        <p:nvSpPr>
          <p:cNvPr id="77828" name="Rectangle 2"/>
          <p:cNvSpPr>
            <a:spLocks noChangeArrowheads="1"/>
          </p:cNvSpPr>
          <p:nvPr/>
        </p:nvSpPr>
        <p:spPr bwMode="auto">
          <a:xfrm>
            <a:off x="57150" y="92075"/>
            <a:ext cx="90106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3000" b="1">
                <a:solidFill>
                  <a:srgbClr val="FF0000"/>
                </a:solidFill>
                <a:latin typeface="Arial Narrow" pitchFamily="34" charset="0"/>
              </a:rPr>
              <a:t>Evaluating MTS: Reduction in Development Effort</a:t>
            </a:r>
            <a:endParaRPr lang="en-US" sz="3000" b="1">
              <a:solidFill>
                <a:srgbClr val="FF0000"/>
              </a:solidFill>
              <a:latin typeface="Arial Narrow" pitchFamily="34" charset="0"/>
              <a:sym typeface="Wingdings" pitchFamily="2" charset="2"/>
            </a:endParaRPr>
          </a:p>
        </p:txBody>
      </p:sp>
      <p:pic>
        <p:nvPicPr>
          <p:cNvPr id="77829" name="Picture 7" descr="great-proce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" y="587375"/>
            <a:ext cx="8402638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0" name="Oval 8"/>
          <p:cNvSpPr>
            <a:spLocks noChangeArrowheads="1"/>
          </p:cNvSpPr>
          <p:nvPr/>
        </p:nvSpPr>
        <p:spPr bwMode="auto">
          <a:xfrm>
            <a:off x="2830513" y="1139825"/>
            <a:ext cx="450850" cy="4508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169863" indent="-169863" algn="ctr">
              <a:buFontTx/>
              <a:buNone/>
            </a:pPr>
            <a:r>
              <a:rPr lang="en-US"/>
              <a:t>1</a:t>
            </a:r>
          </a:p>
        </p:txBody>
      </p:sp>
      <p:sp>
        <p:nvSpPr>
          <p:cNvPr id="77831" name="Oval 9"/>
          <p:cNvSpPr>
            <a:spLocks noChangeArrowheads="1"/>
          </p:cNvSpPr>
          <p:nvPr/>
        </p:nvSpPr>
        <p:spPr bwMode="auto">
          <a:xfrm>
            <a:off x="6265863" y="1103313"/>
            <a:ext cx="450850" cy="4508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169863" indent="-169863" algn="ctr">
              <a:buFontTx/>
              <a:buNone/>
            </a:pPr>
            <a:r>
              <a:rPr lang="en-US"/>
              <a:t>2</a:t>
            </a:r>
          </a:p>
        </p:txBody>
      </p:sp>
      <p:sp>
        <p:nvSpPr>
          <p:cNvPr id="77832" name="Oval 10"/>
          <p:cNvSpPr>
            <a:spLocks noChangeArrowheads="1"/>
          </p:cNvSpPr>
          <p:nvPr/>
        </p:nvSpPr>
        <p:spPr bwMode="auto">
          <a:xfrm>
            <a:off x="8243888" y="1079500"/>
            <a:ext cx="450850" cy="4508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169863" indent="-169863" algn="ctr">
              <a:buFontTx/>
              <a:buNone/>
            </a:pPr>
            <a:r>
              <a:rPr lang="en-US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ChangeArrowheads="1"/>
          </p:cNvSpPr>
          <p:nvPr/>
        </p:nvSpPr>
        <p:spPr bwMode="auto">
          <a:xfrm>
            <a:off x="0" y="563563"/>
            <a:ext cx="3975100" cy="5816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/>
              <a:t>Measure performance overhead placed by MTS higher-order transformations for the two case studies</a:t>
            </a:r>
          </a:p>
          <a:p>
            <a:pPr marL="800100" lvl="1" indent="-342900"/>
            <a:r>
              <a:rPr lang="en-US"/>
              <a:t>Overhead measured in terms of time taken for each transformation to run</a:t>
            </a:r>
          </a:p>
          <a:p>
            <a:pPr marL="342900" indent="-342900"/>
            <a:endParaRPr lang="en-US"/>
          </a:p>
          <a:p>
            <a:pPr marL="800100" lvl="1" indent="-342900">
              <a:buFontTx/>
              <a:buAutoNum type="arabicPeriod"/>
            </a:pPr>
            <a:endParaRPr lang="en-US"/>
          </a:p>
        </p:txBody>
      </p:sp>
      <p:sp>
        <p:nvSpPr>
          <p:cNvPr id="78851" name="Slide Number Placeholder 4"/>
          <p:cNvSpPr txBox="1">
            <a:spLocks noGrp="1"/>
          </p:cNvSpPr>
          <p:nvPr/>
        </p:nvSpPr>
        <p:spPr bwMode="auto">
          <a:xfrm>
            <a:off x="7458075" y="6469063"/>
            <a:ext cx="984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0"/>
              </a:spcBef>
              <a:buFontTx/>
              <a:buNone/>
            </a:pPr>
            <a:fld id="{161065AD-4D13-4182-862F-70BE708D34BA}" type="slidenum">
              <a:rPr lang="en-US" sz="1400"/>
              <a:pPr algn="r"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en-US" sz="1400"/>
          </a:p>
        </p:txBody>
      </p:sp>
      <p:sp>
        <p:nvSpPr>
          <p:cNvPr id="78852" name="Rectangle 2"/>
          <p:cNvSpPr>
            <a:spLocks noChangeArrowheads="1"/>
          </p:cNvSpPr>
          <p:nvPr/>
        </p:nvSpPr>
        <p:spPr bwMode="auto">
          <a:xfrm>
            <a:off x="57150" y="92075"/>
            <a:ext cx="90868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3000" b="1">
                <a:solidFill>
                  <a:srgbClr val="FF0000"/>
                </a:solidFill>
                <a:latin typeface="Arial Narrow" pitchFamily="34" charset="0"/>
              </a:rPr>
              <a:t>Evaluating MTS: Overhead of Higher-order Transformations</a:t>
            </a:r>
            <a:endParaRPr lang="en-US" sz="3000" b="1">
              <a:solidFill>
                <a:srgbClr val="FF0000"/>
              </a:solidFill>
              <a:latin typeface="Arial Narrow" pitchFamily="34" charset="0"/>
              <a:sym typeface="Wingdings" pitchFamily="2" charset="2"/>
            </a:endParaRPr>
          </a:p>
        </p:txBody>
      </p:sp>
      <p:pic>
        <p:nvPicPr>
          <p:cNvPr id="78853" name="Picture 6" descr="metamodelsiz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4675" y="542925"/>
            <a:ext cx="4745038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3"/>
          <p:cNvSpPr>
            <a:spLocks noChangeArrowheads="1"/>
          </p:cNvSpPr>
          <p:nvPr/>
        </p:nvSpPr>
        <p:spPr bwMode="auto">
          <a:xfrm flipV="1">
            <a:off x="4386263" y="1171575"/>
            <a:ext cx="4732337" cy="1973263"/>
          </a:xfrm>
          <a:prstGeom prst="rect">
            <a:avLst/>
          </a:prstGeom>
          <a:noFill/>
          <a:ln w="50800" algn="ctr">
            <a:solidFill>
              <a:srgbClr val="990033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FontTx/>
              <a:buNone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ChangeArrowheads="1"/>
          </p:cNvSpPr>
          <p:nvPr/>
        </p:nvSpPr>
        <p:spPr bwMode="auto">
          <a:xfrm>
            <a:off x="0" y="563563"/>
            <a:ext cx="3975100" cy="5816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/>
              <a:t>Measure performance overhead placed by MTS higher-order transformations for the two case studies</a:t>
            </a:r>
          </a:p>
          <a:p>
            <a:pPr marL="800100" lvl="1" indent="-342900"/>
            <a:r>
              <a:rPr lang="en-US"/>
              <a:t>Overhead measured in terms of time taken for each transformation to run</a:t>
            </a:r>
          </a:p>
          <a:p>
            <a:pPr marL="342900" indent="-342900"/>
            <a:r>
              <a:rPr lang="en-US"/>
              <a:t>Measure overhead as the number of variabilities are increased</a:t>
            </a:r>
          </a:p>
          <a:p>
            <a:pPr marL="800100" lvl="1" indent="-342900"/>
            <a:r>
              <a:rPr lang="en-US"/>
              <a:t>Study how higher-order transformations behave under increasing variabilities</a:t>
            </a:r>
          </a:p>
          <a:p>
            <a:pPr marL="800100" lvl="1" indent="-342900"/>
            <a:r>
              <a:rPr lang="en-US"/>
              <a:t>Variabilities were increased from data point 1 through 6/7</a:t>
            </a:r>
          </a:p>
          <a:p>
            <a:pPr marL="800100" lvl="1" indent="-342900">
              <a:buFontTx/>
              <a:buAutoNum type="arabicPeriod"/>
            </a:pPr>
            <a:endParaRPr lang="en-US"/>
          </a:p>
        </p:txBody>
      </p:sp>
      <p:sp>
        <p:nvSpPr>
          <p:cNvPr id="79875" name="Slide Number Placeholder 4"/>
          <p:cNvSpPr txBox="1">
            <a:spLocks noGrp="1"/>
          </p:cNvSpPr>
          <p:nvPr/>
        </p:nvSpPr>
        <p:spPr bwMode="auto">
          <a:xfrm>
            <a:off x="7458075" y="6469063"/>
            <a:ext cx="984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0"/>
              </a:spcBef>
              <a:buFontTx/>
              <a:buNone/>
            </a:pPr>
            <a:fld id="{42F5A422-01D7-4DC0-A64D-7F30C718DF17}" type="slidenum">
              <a:rPr lang="en-US" sz="1400"/>
              <a:pPr algn="r"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en-US" sz="1400"/>
          </a:p>
        </p:txBody>
      </p:sp>
      <p:sp>
        <p:nvSpPr>
          <p:cNvPr id="79876" name="Rectangle 2"/>
          <p:cNvSpPr>
            <a:spLocks noChangeArrowheads="1"/>
          </p:cNvSpPr>
          <p:nvPr/>
        </p:nvSpPr>
        <p:spPr bwMode="auto">
          <a:xfrm>
            <a:off x="57150" y="92075"/>
            <a:ext cx="90868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3000" b="1">
                <a:solidFill>
                  <a:srgbClr val="FF0000"/>
                </a:solidFill>
                <a:latin typeface="Arial Narrow" pitchFamily="34" charset="0"/>
              </a:rPr>
              <a:t>Evaluating MTS: Overhead of Higher-order Transformations</a:t>
            </a:r>
            <a:endParaRPr lang="en-US" sz="3000" b="1">
              <a:solidFill>
                <a:srgbClr val="FF0000"/>
              </a:solidFill>
              <a:latin typeface="Arial Narrow" pitchFamily="34" charset="0"/>
              <a:sym typeface="Wingdings" pitchFamily="2" charset="2"/>
            </a:endParaRPr>
          </a:p>
        </p:txBody>
      </p:sp>
      <p:pic>
        <p:nvPicPr>
          <p:cNvPr id="79877" name="Picture 6" descr="metamodelsiz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4675" y="542925"/>
            <a:ext cx="4745038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8" name="Picture 7" descr="variabilityvari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50" y="3222625"/>
            <a:ext cx="5594350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3"/>
          <p:cNvSpPr>
            <a:spLocks noChangeArrowheads="1"/>
          </p:cNvSpPr>
          <p:nvPr/>
        </p:nvSpPr>
        <p:spPr bwMode="auto">
          <a:xfrm flipV="1">
            <a:off x="3571875" y="3776663"/>
            <a:ext cx="1087438" cy="1835150"/>
          </a:xfrm>
          <a:prstGeom prst="rect">
            <a:avLst/>
          </a:prstGeom>
          <a:noFill/>
          <a:ln w="50800" algn="ctr">
            <a:solidFill>
              <a:srgbClr val="990033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FontTx/>
              <a:buNone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9525" y="4164013"/>
            <a:ext cx="9144000" cy="2130425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/>
              <a:t>Scale well to increasing variabilities</a:t>
            </a:r>
          </a:p>
          <a:p>
            <a:pPr marL="342900" indent="-342900"/>
            <a:r>
              <a:rPr lang="en-US"/>
              <a:t>Algorithms take slightly more time for QoS configuration case study due to larger metamodel</a:t>
            </a:r>
          </a:p>
          <a:p>
            <a:pPr marL="342900" indent="-342900"/>
            <a:r>
              <a:rPr lang="en-US"/>
              <a:t>One-time expense for every change in constraint notation specification </a:t>
            </a:r>
          </a:p>
          <a:p>
            <a:pPr marL="800100" lvl="1" indent="-342900"/>
            <a:r>
              <a:rPr lang="en-US"/>
              <a:t>Once to generate new VMM, once to create temporary objects in transformation</a:t>
            </a:r>
          </a:p>
        </p:txBody>
      </p:sp>
      <p:sp>
        <p:nvSpPr>
          <p:cNvPr id="80899" name="Slide Number Placeholder 4"/>
          <p:cNvSpPr txBox="1">
            <a:spLocks noGrp="1"/>
          </p:cNvSpPr>
          <p:nvPr/>
        </p:nvSpPr>
        <p:spPr bwMode="auto">
          <a:xfrm>
            <a:off x="7458075" y="6469063"/>
            <a:ext cx="984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0"/>
              </a:spcBef>
              <a:buFontTx/>
              <a:buNone/>
            </a:pPr>
            <a:fld id="{04ABF73F-E8A3-4983-9EE4-18FABDDB28D9}" type="slidenum">
              <a:rPr lang="en-US" sz="1400"/>
              <a:pPr algn="r"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en-US" sz="1400"/>
          </a:p>
        </p:txBody>
      </p:sp>
      <p:sp>
        <p:nvSpPr>
          <p:cNvPr id="80900" name="Rectangle 2"/>
          <p:cNvSpPr>
            <a:spLocks noChangeArrowheads="1"/>
          </p:cNvSpPr>
          <p:nvPr/>
        </p:nvSpPr>
        <p:spPr bwMode="auto">
          <a:xfrm>
            <a:off x="57150" y="92075"/>
            <a:ext cx="90868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3000" b="1">
                <a:solidFill>
                  <a:srgbClr val="FF0000"/>
                </a:solidFill>
                <a:latin typeface="Arial Narrow" pitchFamily="34" charset="0"/>
              </a:rPr>
              <a:t>Evaluating MTS: Overhead of Higher-order Transformations</a:t>
            </a:r>
            <a:endParaRPr lang="en-US" sz="3000" b="1">
              <a:solidFill>
                <a:srgbClr val="FF0000"/>
              </a:solidFill>
              <a:latin typeface="Arial Narrow" pitchFamily="34" charset="0"/>
              <a:sym typeface="Wingdings" pitchFamily="2" charset="2"/>
            </a:endParaRPr>
          </a:p>
        </p:txBody>
      </p:sp>
      <p:pic>
        <p:nvPicPr>
          <p:cNvPr id="80901" name="Picture 9" descr="overhe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175" y="485775"/>
            <a:ext cx="8537575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Model Transformations</a:t>
            </a:r>
            <a:endParaRPr lang="en-US" dirty="0"/>
          </a:p>
        </p:txBody>
      </p:sp>
      <p:pic>
        <p:nvPicPr>
          <p:cNvPr id="8" name="Content Placeholder 7" descr="ModelTransform_Concept.em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" y="838127"/>
            <a:ext cx="8895398" cy="2151830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 smtClean="0"/>
              <a:t>Model transformation rules dictate how elements of source modeling language are transformed to elements of target modeling language</a:t>
            </a:r>
          </a:p>
          <a:p>
            <a:r>
              <a:rPr lang="en-US" sz="2400" dirty="0" err="1" smtClean="0"/>
              <a:t>e</a:t>
            </a:r>
            <a:r>
              <a:rPr lang="en-US" sz="2400" dirty="0" err="1" smtClean="0"/>
              <a:t>.g</a:t>
            </a:r>
            <a:r>
              <a:rPr lang="en-US" sz="2400" dirty="0" smtClean="0"/>
              <a:t>, Model-driven Architecture’s PIM to PSM approach</a:t>
            </a:r>
          </a:p>
          <a:p>
            <a:r>
              <a:rPr lang="en-US" sz="2400" dirty="0" smtClean="0"/>
              <a:t>User provides an instance of the source model</a:t>
            </a:r>
          </a:p>
          <a:p>
            <a:r>
              <a:rPr lang="en-US" sz="2400" dirty="0" smtClean="0"/>
              <a:t>Transformation tool produces a model instance in target modeling language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712418-F04D-4910-BA07-B1990FB146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Imposed by Product Lines</a:t>
            </a:r>
            <a:endParaRPr lang="en-US" dirty="0"/>
          </a:p>
        </p:txBody>
      </p:sp>
      <p:pic>
        <p:nvPicPr>
          <p:cNvPr id="6" name="Content Placeholder 5" descr="ModelTransform_Challenges.em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8623" y="636588"/>
            <a:ext cx="7945845" cy="414877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5788" y="4754879"/>
            <a:ext cx="7867650" cy="1337945"/>
          </a:xfrm>
        </p:spPr>
        <p:txBody>
          <a:bodyPr/>
          <a:lstStyle/>
          <a:p>
            <a:r>
              <a:rPr lang="en-US" sz="2400" dirty="0" smtClean="0"/>
              <a:t>In Product Lines, the process is repeated per variant</a:t>
            </a:r>
          </a:p>
          <a:p>
            <a:r>
              <a:rPr lang="en-US" sz="2400" dirty="0" smtClean="0"/>
              <a:t>Too much needless effort spent in writing transformation rules per variant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B70216-0AF5-4920-92C5-AE1F458957F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Text Box 264"/>
          <p:cNvSpPr txBox="1">
            <a:spLocks noChangeArrowheads="1"/>
          </p:cNvSpPr>
          <p:nvPr/>
        </p:nvSpPr>
        <p:spPr bwMode="auto">
          <a:xfrm>
            <a:off x="960121" y="6039485"/>
            <a:ext cx="6614159" cy="461665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400" dirty="0" smtClean="0"/>
              <a:t>Impacts S/W Quality – a Second Order Effect 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0" descr="motiv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1088" y="582613"/>
            <a:ext cx="6481762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182880" y="3667760"/>
            <a:ext cx="8934450" cy="2387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0838" indent="-350838" eaLnBrk="1" hangingPunct="1"/>
            <a:r>
              <a:rPr lang="en-US" sz="2400" dirty="0" smtClean="0"/>
              <a:t>Transformations </a:t>
            </a:r>
            <a:r>
              <a:rPr lang="en-US" sz="2400" dirty="0"/>
              <a:t>exhibit significant commonalities in configuration between individual family variants =&gt; </a:t>
            </a:r>
            <a:r>
              <a:rPr lang="en-US" sz="2400" dirty="0" smtClean="0"/>
              <a:t>rules are duplicated!</a:t>
            </a:r>
            <a:endParaRPr lang="en-US" sz="2400" dirty="0"/>
          </a:p>
          <a:p>
            <a:pPr marL="350838" indent="-350838" eaLnBrk="1" hangingPunct="1"/>
            <a:r>
              <a:rPr lang="en-US" sz="2400" dirty="0"/>
              <a:t>Variability is observed to be in the </a:t>
            </a:r>
            <a:r>
              <a:rPr lang="en-US" sz="2400" i="1" dirty="0"/>
              <a:t>mapping</a:t>
            </a:r>
            <a:r>
              <a:rPr lang="en-US" sz="2400" dirty="0"/>
              <a:t> =&gt; hard to extend the mapping approach without re-writing the </a:t>
            </a:r>
            <a:r>
              <a:rPr lang="en-US" sz="2400" dirty="0" smtClean="0"/>
              <a:t>entire set of transformation </a:t>
            </a:r>
            <a:r>
              <a:rPr lang="en-US" sz="2400" dirty="0"/>
              <a:t>rules</a:t>
            </a:r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52400" y="92075"/>
            <a:ext cx="9467850" cy="381000"/>
          </a:xfrm>
        </p:spPr>
        <p:txBody>
          <a:bodyPr/>
          <a:lstStyle/>
          <a:p>
            <a:r>
              <a:rPr lang="en-US" dirty="0" smtClean="0">
                <a:latin typeface="Arial Narrow" pitchFamily="34" charset="0"/>
              </a:rPr>
              <a:t>Example: </a:t>
            </a:r>
            <a:r>
              <a:rPr lang="en-US" dirty="0" smtClean="0">
                <a:latin typeface="Arial Narrow" pitchFamily="34" charset="0"/>
              </a:rPr>
              <a:t>Middleware </a:t>
            </a:r>
            <a:r>
              <a:rPr lang="en-US" dirty="0" smtClean="0">
                <a:latin typeface="Arial Narrow" pitchFamily="34" charset="0"/>
              </a:rPr>
              <a:t>QoS </a:t>
            </a:r>
            <a:r>
              <a:rPr lang="en-US" dirty="0" smtClean="0">
                <a:latin typeface="Arial Narrow" pitchFamily="34" charset="0"/>
              </a:rPr>
              <a:t>Configuration in DRE SPL</a:t>
            </a:r>
            <a:endParaRPr lang="en-US" dirty="0" smtClean="0">
              <a:latin typeface="Arial Narrow" pitchFamily="34" charset="0"/>
            </a:endParaRPr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 flipV="1">
            <a:off x="549275" y="520700"/>
            <a:ext cx="2447925" cy="1270000"/>
          </a:xfrm>
          <a:prstGeom prst="rect">
            <a:avLst/>
          </a:prstGeom>
          <a:noFill/>
          <a:ln w="50800" algn="ctr">
            <a:solidFill>
              <a:srgbClr val="990033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FontTx/>
              <a:buNone/>
            </a:pPr>
            <a:endParaRPr lang="en-US" sz="1800"/>
          </a:p>
        </p:txBody>
      </p:sp>
      <p:sp>
        <p:nvSpPr>
          <p:cNvPr id="2" name="Rectangle 13"/>
          <p:cNvSpPr>
            <a:spLocks noChangeArrowheads="1"/>
          </p:cNvSpPr>
          <p:nvPr/>
        </p:nvSpPr>
        <p:spPr bwMode="auto">
          <a:xfrm flipV="1">
            <a:off x="3087688" y="530225"/>
            <a:ext cx="2166937" cy="1035050"/>
          </a:xfrm>
          <a:prstGeom prst="rect">
            <a:avLst/>
          </a:prstGeom>
          <a:noFill/>
          <a:ln w="50800" algn="ctr">
            <a:solidFill>
              <a:srgbClr val="990033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FontTx/>
              <a:buNone/>
            </a:pPr>
            <a:endParaRPr lang="en-US" sz="1800"/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 flipV="1">
            <a:off x="5284788" y="530225"/>
            <a:ext cx="2249487" cy="1112838"/>
          </a:xfrm>
          <a:prstGeom prst="rect">
            <a:avLst/>
          </a:prstGeom>
          <a:noFill/>
          <a:ln w="50800" algn="ctr">
            <a:solidFill>
              <a:srgbClr val="990033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FontTx/>
              <a:buNone/>
            </a:pPr>
            <a:endParaRPr lang="en-US" sz="1800"/>
          </a:p>
        </p:txBody>
      </p:sp>
      <p:sp>
        <p:nvSpPr>
          <p:cNvPr id="307231" name="AutoShape 31"/>
          <p:cNvSpPr>
            <a:spLocks noChangeArrowheads="1"/>
          </p:cNvSpPr>
          <p:nvPr/>
        </p:nvSpPr>
        <p:spPr bwMode="auto">
          <a:xfrm>
            <a:off x="2428875" y="1781175"/>
            <a:ext cx="2066925" cy="33337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169863" indent="-169863" algn="ctr">
              <a:buFontTx/>
              <a:buNone/>
            </a:pPr>
            <a:r>
              <a:rPr lang="en-US" sz="1400"/>
              <a:t>Buffer request invocations</a:t>
            </a:r>
          </a:p>
        </p:txBody>
      </p:sp>
      <p:sp>
        <p:nvSpPr>
          <p:cNvPr id="307232" name="AutoShape 32"/>
          <p:cNvSpPr>
            <a:spLocks noChangeArrowheads="1"/>
          </p:cNvSpPr>
          <p:nvPr/>
        </p:nvSpPr>
        <p:spPr bwMode="auto">
          <a:xfrm>
            <a:off x="2305050" y="2228850"/>
            <a:ext cx="1800225" cy="44767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169863" indent="-169863" algn="ctr">
              <a:buFontTx/>
              <a:buNone/>
            </a:pPr>
            <a:r>
              <a:rPr lang="en-US" sz="1400"/>
              <a:t>Dynamically allocated </a:t>
            </a:r>
          </a:p>
          <a:p>
            <a:pPr marL="169863" indent="-169863" algn="ctr">
              <a:buFontTx/>
              <a:buNone/>
            </a:pPr>
            <a:r>
              <a:rPr lang="en-US" sz="1400"/>
              <a:t>thread resources</a:t>
            </a:r>
          </a:p>
        </p:txBody>
      </p:sp>
      <p:sp>
        <p:nvSpPr>
          <p:cNvPr id="307233" name="AutoShape 33"/>
          <p:cNvSpPr>
            <a:spLocks noChangeArrowheads="1"/>
          </p:cNvSpPr>
          <p:nvPr/>
        </p:nvSpPr>
        <p:spPr bwMode="auto">
          <a:xfrm>
            <a:off x="4133850" y="2362200"/>
            <a:ext cx="2066925" cy="33337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169863" indent="-169863" algn="ctr">
              <a:buFontTx/>
              <a:buNone/>
            </a:pPr>
            <a:r>
              <a:rPr lang="en-US" sz="1400"/>
              <a:t>Prioritized connections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  <p:bldP spid="307231" grpId="0" animBg="1"/>
      <p:bldP spid="307232" grpId="0" animBg="1"/>
      <p:bldP spid="3072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27" name="Picture 15" descr="GReATOverview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288" y="409575"/>
            <a:ext cx="7869237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0" y="3924300"/>
            <a:ext cx="9144000" cy="2825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9863" indent="-169863" eaLnBrk="1" hangingPunct="1"/>
            <a:r>
              <a:rPr lang="en-US" dirty="0"/>
              <a:t>Input DSML is QoS Requirements </a:t>
            </a:r>
            <a:r>
              <a:rPr lang="en-US" dirty="0" err="1"/>
              <a:t>metamodel</a:t>
            </a:r>
            <a:r>
              <a:rPr lang="en-US" dirty="0"/>
              <a:t>, output DSML is QoS configuration </a:t>
            </a:r>
            <a:r>
              <a:rPr lang="en-US" dirty="0" err="1"/>
              <a:t>metamodel</a:t>
            </a:r>
            <a:endParaRPr lang="en-US" dirty="0"/>
          </a:p>
          <a:p>
            <a:pPr marL="169863" indent="-169863" eaLnBrk="1" hangingPunct="1"/>
            <a:r>
              <a:rPr lang="en-US" dirty="0"/>
              <a:t>Transformation rules are written in terms of these </a:t>
            </a:r>
            <a:r>
              <a:rPr lang="en-US" dirty="0" err="1"/>
              <a:t>metamodels</a:t>
            </a:r>
            <a:endParaRPr lang="en-US" dirty="0"/>
          </a:p>
          <a:p>
            <a:pPr marL="169863" indent="-169863" eaLnBrk="1" hangingPunct="1"/>
            <a:r>
              <a:rPr lang="en-US" dirty="0"/>
              <a:t>Finally, transformation is applied on input requirements model to create configuration model</a:t>
            </a:r>
          </a:p>
          <a:p>
            <a:pPr marL="169863" indent="-169863" eaLnBrk="1" hangingPunct="1"/>
            <a:r>
              <a:rPr lang="en-US" dirty="0"/>
              <a:t>To extend it </a:t>
            </a:r>
            <a:r>
              <a:rPr lang="en-US" dirty="0" smtClean="0"/>
              <a:t>for a product </a:t>
            </a:r>
            <a:r>
              <a:rPr lang="en-US" dirty="0"/>
              <a:t>family, </a:t>
            </a:r>
            <a:r>
              <a:rPr lang="en-US" dirty="0" smtClean="0"/>
              <a:t>transformation rules written </a:t>
            </a:r>
            <a:r>
              <a:rPr lang="en-US" dirty="0"/>
              <a:t>per variant</a:t>
            </a:r>
          </a:p>
          <a:p>
            <a:pPr marL="169863" indent="-169863" eaLnBrk="1" hangingPunct="1"/>
            <a:r>
              <a:rPr lang="en-US" dirty="0"/>
              <a:t>Results in redoing the “Edit-Compile-Execute-Test” Cycle for each variant</a:t>
            </a:r>
          </a:p>
        </p:txBody>
      </p:sp>
      <p:sp>
        <p:nvSpPr>
          <p:cNvPr id="204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52400" y="92075"/>
            <a:ext cx="9467850" cy="381000"/>
          </a:xfrm>
        </p:spPr>
        <p:txBody>
          <a:bodyPr/>
          <a:lstStyle/>
          <a:p>
            <a:r>
              <a:rPr lang="en-US" dirty="0" smtClean="0">
                <a:latin typeface="Arial Narrow" pitchFamily="34" charset="0"/>
              </a:rPr>
              <a:t>Need for Reuse in Model </a:t>
            </a:r>
            <a:r>
              <a:rPr lang="en-US" dirty="0" err="1" smtClean="0">
                <a:latin typeface="Arial Narrow" pitchFamily="34" charset="0"/>
              </a:rPr>
              <a:t>Transformaions</a:t>
            </a:r>
            <a:endParaRPr lang="en-US" dirty="0" smtClean="0">
              <a:latin typeface="Arial Narrow" pitchFamily="34" charset="0"/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 flipV="1">
            <a:off x="536575" y="542925"/>
            <a:ext cx="2351088" cy="2954338"/>
          </a:xfrm>
          <a:prstGeom prst="rect">
            <a:avLst/>
          </a:prstGeom>
          <a:noFill/>
          <a:ln w="50800" algn="ctr">
            <a:solidFill>
              <a:srgbClr val="990033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FontTx/>
              <a:buNone/>
            </a:pPr>
            <a:endParaRPr lang="en-US" sz="1800"/>
          </a:p>
        </p:txBody>
      </p:sp>
      <p:sp>
        <p:nvSpPr>
          <p:cNvPr id="2" name="Rectangle 13"/>
          <p:cNvSpPr>
            <a:spLocks noChangeArrowheads="1"/>
          </p:cNvSpPr>
          <p:nvPr/>
        </p:nvSpPr>
        <p:spPr bwMode="auto">
          <a:xfrm flipV="1">
            <a:off x="3530600" y="1247775"/>
            <a:ext cx="1814513" cy="1325563"/>
          </a:xfrm>
          <a:prstGeom prst="rect">
            <a:avLst/>
          </a:prstGeom>
          <a:noFill/>
          <a:ln w="50800" algn="ctr">
            <a:solidFill>
              <a:srgbClr val="990033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FontTx/>
              <a:buNone/>
            </a:pPr>
            <a:endParaRPr lang="en-US" sz="1800"/>
          </a:p>
        </p:txBody>
      </p:sp>
      <p:pic>
        <p:nvPicPr>
          <p:cNvPr id="21521" name="Picture 17" descr="app-mode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08700" y="1125538"/>
            <a:ext cx="2547938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-82550" y="644525"/>
            <a:ext cx="9591675" cy="3294063"/>
            <a:chOff x="-52" y="406"/>
            <a:chExt cx="6042" cy="2075"/>
          </a:xfrm>
        </p:grpSpPr>
        <p:pic>
          <p:nvPicPr>
            <p:cNvPr id="20492" name="Picture 18" descr="GReATOverview-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30" y="406"/>
              <a:ext cx="2671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3" name="Picture 19" descr="GReATOverview-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38" y="1086"/>
              <a:ext cx="2671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4" name="Picture 20" descr="GReATOverview-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38" y="1774"/>
              <a:ext cx="2671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43723" name="Object 11"/>
            <p:cNvGraphicFramePr>
              <a:graphicFrameLocks noChangeAspect="1"/>
            </p:cNvGraphicFramePr>
            <p:nvPr/>
          </p:nvGraphicFramePr>
          <p:xfrm>
            <a:off x="-20" y="552"/>
            <a:ext cx="1035" cy="379"/>
          </p:xfrm>
          <a:graphic>
            <a:graphicData uri="http://schemas.openxmlformats.org/presentationml/2006/ole">
              <p:oleObj spid="_x0000_s20482" name="Visio" r:id="rId7" imgW="1642367" imgH="602241" progId="Visio.Drawing.11">
                <p:embed/>
              </p:oleObj>
            </a:graphicData>
          </a:graphic>
        </p:graphicFrame>
        <p:graphicFrame>
          <p:nvGraphicFramePr>
            <p:cNvPr id="243724" name="Object 12"/>
            <p:cNvGraphicFramePr>
              <a:graphicFrameLocks noChangeAspect="1"/>
            </p:cNvGraphicFramePr>
            <p:nvPr/>
          </p:nvGraphicFramePr>
          <p:xfrm>
            <a:off x="84" y="1273"/>
            <a:ext cx="801" cy="429"/>
          </p:xfrm>
          <a:graphic>
            <a:graphicData uri="http://schemas.openxmlformats.org/presentationml/2006/ole">
              <p:oleObj spid="_x0000_s20483" name="Visio" r:id="rId8" imgW="1271510" imgH="681674" progId="Visio.Drawing.11">
                <p:embed/>
              </p:oleObj>
            </a:graphicData>
          </a:graphic>
        </p:graphicFrame>
        <p:graphicFrame>
          <p:nvGraphicFramePr>
            <p:cNvPr id="243725" name="Object 13"/>
            <p:cNvGraphicFramePr>
              <a:graphicFrameLocks noChangeAspect="1"/>
            </p:cNvGraphicFramePr>
            <p:nvPr/>
          </p:nvGraphicFramePr>
          <p:xfrm>
            <a:off x="-52" y="2010"/>
            <a:ext cx="891" cy="471"/>
          </p:xfrm>
          <a:graphic>
            <a:graphicData uri="http://schemas.openxmlformats.org/presentationml/2006/ole">
              <p:oleObj spid="_x0000_s20484" name="Visio" r:id="rId9" imgW="1414591" imgH="747386" progId="Visio.Drawing.11">
                <p:embed/>
              </p:oleObj>
            </a:graphicData>
          </a:graphic>
        </p:graphicFrame>
        <p:sp>
          <p:nvSpPr>
            <p:cNvPr id="20495" name="Text Box 14"/>
            <p:cNvSpPr txBox="1">
              <a:spLocks noChangeArrowheads="1"/>
            </p:cNvSpPr>
            <p:nvPr/>
          </p:nvSpPr>
          <p:spPr bwMode="auto">
            <a:xfrm>
              <a:off x="3647" y="610"/>
              <a:ext cx="2295" cy="371"/>
            </a:xfrm>
            <a:prstGeom prst="rect">
              <a:avLst/>
            </a:prstGeom>
            <a:solidFill>
              <a:srgbClr val="FF9900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69863" indent="-169863">
                <a:spcBef>
                  <a:spcPct val="50000"/>
                </a:spcBef>
                <a:buFontTx/>
                <a:buNone/>
              </a:pPr>
              <a:r>
                <a:rPr lang="en-US" sz="1300" b="1"/>
                <a:t>if (multi_service_levels == true)</a:t>
              </a:r>
            </a:p>
            <a:p>
              <a:pPr marL="169863" indent="-169863">
                <a:spcBef>
                  <a:spcPct val="50000"/>
                </a:spcBef>
                <a:buFontTx/>
                <a:buNone/>
              </a:pPr>
              <a:r>
                <a:rPr lang="en-US" sz="1300" b="1"/>
                <a:t>  create one Lane per client component</a:t>
              </a:r>
            </a:p>
          </p:txBody>
        </p:sp>
        <p:sp>
          <p:nvSpPr>
            <p:cNvPr id="20496" name="Text Box 15"/>
            <p:cNvSpPr txBox="1">
              <a:spLocks noChangeArrowheads="1"/>
            </p:cNvSpPr>
            <p:nvPr/>
          </p:nvSpPr>
          <p:spPr bwMode="auto">
            <a:xfrm>
              <a:off x="3695" y="1034"/>
              <a:ext cx="2295" cy="747"/>
            </a:xfrm>
            <a:prstGeom prst="rect">
              <a:avLst/>
            </a:prstGeom>
            <a:solidFill>
              <a:srgbClr val="FF9900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69863" indent="-169863">
                <a:spcBef>
                  <a:spcPct val="50000"/>
                </a:spcBef>
                <a:buFontTx/>
                <a:buNone/>
              </a:pPr>
              <a:r>
                <a:rPr lang="en-US" sz="1300" b="1"/>
                <a:t>if (multi_service_levels == true)</a:t>
              </a:r>
            </a:p>
            <a:p>
              <a:pPr marL="169863" indent="-169863">
                <a:spcBef>
                  <a:spcPct val="50000"/>
                </a:spcBef>
                <a:buFontTx/>
                <a:buNone/>
              </a:pPr>
              <a:r>
                <a:rPr lang="en-US" sz="1300" b="1"/>
                <a:t>  create two Lanes per client component </a:t>
              </a:r>
            </a:p>
            <a:p>
              <a:pPr marL="169863" indent="-169863">
                <a:spcBef>
                  <a:spcPct val="50000"/>
                </a:spcBef>
                <a:buFontTx/>
                <a:buNone/>
              </a:pPr>
              <a:r>
                <a:rPr lang="en-US" sz="1300" b="1"/>
                <a:t>&amp;&amp;</a:t>
              </a:r>
            </a:p>
            <a:p>
              <a:pPr marL="169863" indent="-169863">
                <a:spcBef>
                  <a:spcPct val="50000"/>
                </a:spcBef>
                <a:buFontTx/>
                <a:buNone/>
              </a:pPr>
              <a:r>
                <a:rPr lang="en-US" sz="1300" b="1"/>
                <a:t>  assign ten threads per Lane</a:t>
              </a:r>
            </a:p>
          </p:txBody>
        </p:sp>
        <p:sp>
          <p:nvSpPr>
            <p:cNvPr id="20497" name="Text Box 16"/>
            <p:cNvSpPr txBox="1">
              <a:spLocks noChangeArrowheads="1"/>
            </p:cNvSpPr>
            <p:nvPr/>
          </p:nvSpPr>
          <p:spPr bwMode="auto">
            <a:xfrm>
              <a:off x="3679" y="1945"/>
              <a:ext cx="2295" cy="371"/>
            </a:xfrm>
            <a:prstGeom prst="rect">
              <a:avLst/>
            </a:prstGeom>
            <a:solidFill>
              <a:srgbClr val="FF9900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69863" indent="-169863">
                <a:spcBef>
                  <a:spcPct val="50000"/>
                </a:spcBef>
                <a:buFontTx/>
                <a:buNone/>
              </a:pPr>
              <a:r>
                <a:rPr lang="en-US" sz="1300" b="1"/>
                <a:t>if (multi_service_levels == true)</a:t>
              </a:r>
            </a:p>
            <a:p>
              <a:pPr marL="169863" indent="-169863">
                <a:spcBef>
                  <a:spcPct val="50000"/>
                </a:spcBef>
                <a:buFontTx/>
                <a:buNone/>
              </a:pPr>
              <a:r>
                <a:rPr lang="en-US" sz="1300" b="1"/>
                <a:t>  create one Lane</a:t>
              </a:r>
            </a:p>
          </p:txBody>
        </p:sp>
        <p:pic>
          <p:nvPicPr>
            <p:cNvPr id="20498" name="Picture 21" descr="app-model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596" y="409"/>
              <a:ext cx="1108" cy="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9" name="Picture 22" descr="app-model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589" y="1096"/>
              <a:ext cx="1108" cy="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0" name="Picture 23" descr="app-model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590" y="1775"/>
              <a:ext cx="1108" cy="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" grpId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4" name="Slide Number Placeholder 4"/>
          <p:cNvSpPr txBox="1">
            <a:spLocks noGrp="1"/>
          </p:cNvSpPr>
          <p:nvPr/>
        </p:nvSpPr>
        <p:spPr bwMode="auto">
          <a:xfrm>
            <a:off x="7458075" y="6469063"/>
            <a:ext cx="984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0"/>
              </a:spcBef>
              <a:buFontTx/>
              <a:buNone/>
            </a:pPr>
            <a:fld id="{7FEC8288-10C5-4884-A8EF-2E9ACC9466BC}" type="slidenum">
              <a:rPr lang="en-US" sz="1400"/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sz="1400"/>
          </a:p>
        </p:txBody>
      </p:sp>
      <p:sp>
        <p:nvSpPr>
          <p:cNvPr id="23565" name="Rectangle 2"/>
          <p:cNvSpPr>
            <a:spLocks noChangeArrowheads="1"/>
          </p:cNvSpPr>
          <p:nvPr/>
        </p:nvSpPr>
        <p:spPr bwMode="auto">
          <a:xfrm>
            <a:off x="57150" y="92075"/>
            <a:ext cx="90106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3000" b="1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Recap: Where We Are &amp; Where We Need to Be</a:t>
            </a:r>
          </a:p>
        </p:txBody>
      </p:sp>
      <p:graphicFrame>
        <p:nvGraphicFramePr>
          <p:cNvPr id="243724" name="Object 12"/>
          <p:cNvGraphicFramePr>
            <a:graphicFrameLocks noChangeAspect="1"/>
          </p:cNvGraphicFramePr>
          <p:nvPr/>
        </p:nvGraphicFramePr>
        <p:xfrm>
          <a:off x="3976688" y="674688"/>
          <a:ext cx="1271587" cy="681037"/>
        </p:xfrm>
        <a:graphic>
          <a:graphicData uri="http://schemas.openxmlformats.org/presentationml/2006/ole">
            <p:oleObj spid="_x0000_s23554" name="Visio" r:id="rId4" imgW="1271510" imgH="681674" progId="Visio.Drawing.11">
              <p:embed/>
            </p:oleObj>
          </a:graphicData>
        </a:graphic>
      </p:graphicFrame>
      <p:graphicFrame>
        <p:nvGraphicFramePr>
          <p:cNvPr id="194577" name="Object 17"/>
          <p:cNvGraphicFramePr>
            <a:graphicFrameLocks noChangeAspect="1"/>
          </p:cNvGraphicFramePr>
          <p:nvPr/>
        </p:nvGraphicFramePr>
        <p:xfrm>
          <a:off x="5592763" y="523875"/>
          <a:ext cx="1414462" cy="747713"/>
        </p:xfrm>
        <a:graphic>
          <a:graphicData uri="http://schemas.openxmlformats.org/presentationml/2006/ole">
            <p:oleObj spid="_x0000_s23555" name="Visio" r:id="rId5" imgW="1414591" imgH="747386" progId="Visio.Drawing.11">
              <p:embed/>
            </p:oleObj>
          </a:graphicData>
        </a:graphic>
      </p:graphicFrame>
      <p:graphicFrame>
        <p:nvGraphicFramePr>
          <p:cNvPr id="194578" name="Object 18"/>
          <p:cNvGraphicFramePr>
            <a:graphicFrameLocks noChangeAspect="1"/>
          </p:cNvGraphicFramePr>
          <p:nvPr/>
        </p:nvGraphicFramePr>
        <p:xfrm>
          <a:off x="7377113" y="619125"/>
          <a:ext cx="1271587" cy="681038"/>
        </p:xfrm>
        <a:graphic>
          <a:graphicData uri="http://schemas.openxmlformats.org/presentationml/2006/ole">
            <p:oleObj spid="_x0000_s23556" name="Visio" r:id="rId6" imgW="1271510" imgH="681674" progId="Visio.Drawing.11">
              <p:embed/>
            </p:oleObj>
          </a:graphicData>
        </a:graphic>
      </p:graphicFrame>
      <p:graphicFrame>
        <p:nvGraphicFramePr>
          <p:cNvPr id="243723" name="Object 11"/>
          <p:cNvGraphicFramePr>
            <a:graphicFrameLocks noChangeAspect="1"/>
          </p:cNvGraphicFramePr>
          <p:nvPr/>
        </p:nvGraphicFramePr>
        <p:xfrm>
          <a:off x="153988" y="752475"/>
          <a:ext cx="1643062" cy="601663"/>
        </p:xfrm>
        <a:graphic>
          <a:graphicData uri="http://schemas.openxmlformats.org/presentationml/2006/ole">
            <p:oleObj spid="_x0000_s23557" name="Visio" r:id="rId7" imgW="1642367" imgH="602241" progId="Visio.Drawing.11">
              <p:embed/>
            </p:oleObj>
          </a:graphicData>
        </a:graphic>
      </p:graphicFrame>
      <p:graphicFrame>
        <p:nvGraphicFramePr>
          <p:cNvPr id="243725" name="Object 13"/>
          <p:cNvGraphicFramePr>
            <a:graphicFrameLocks noChangeAspect="1"/>
          </p:cNvGraphicFramePr>
          <p:nvPr/>
        </p:nvGraphicFramePr>
        <p:xfrm>
          <a:off x="2055813" y="633413"/>
          <a:ext cx="1414462" cy="747712"/>
        </p:xfrm>
        <a:graphic>
          <a:graphicData uri="http://schemas.openxmlformats.org/presentationml/2006/ole">
            <p:oleObj spid="_x0000_s23558" name="Visio" r:id="rId8" imgW="1414591" imgH="747386" progId="Visio.Drawing.11">
              <p:embed/>
            </p:oleObj>
          </a:graphicData>
        </a:graphic>
      </p:graphicFrame>
      <p:graphicFrame>
        <p:nvGraphicFramePr>
          <p:cNvPr id="194567" name="Object 7"/>
          <p:cNvGraphicFramePr>
            <a:graphicFrameLocks noChangeAspect="1"/>
          </p:cNvGraphicFramePr>
          <p:nvPr/>
        </p:nvGraphicFramePr>
        <p:xfrm>
          <a:off x="166688" y="5729288"/>
          <a:ext cx="1487487" cy="490537"/>
        </p:xfrm>
        <a:graphic>
          <a:graphicData uri="http://schemas.openxmlformats.org/presentationml/2006/ole">
            <p:oleObj spid="_x0000_s23559" name="Visio" r:id="rId9" imgW="2614741" imgH="861841" progId="Visio.Drawing.11">
              <p:embed/>
            </p:oleObj>
          </a:graphicData>
        </a:graphic>
      </p:graphicFrame>
      <p:graphicFrame>
        <p:nvGraphicFramePr>
          <p:cNvPr id="2" name="Object 7"/>
          <p:cNvGraphicFramePr>
            <a:graphicFrameLocks noChangeAspect="1"/>
          </p:cNvGraphicFramePr>
          <p:nvPr/>
        </p:nvGraphicFramePr>
        <p:xfrm>
          <a:off x="2184400" y="5746750"/>
          <a:ext cx="1487488" cy="490538"/>
        </p:xfrm>
        <a:graphic>
          <a:graphicData uri="http://schemas.openxmlformats.org/presentationml/2006/ole">
            <p:oleObj spid="_x0000_s23560" name="Visio" r:id="rId10" imgW="2614741" imgH="861841" progId="Visio.Drawing.11">
              <p:embed/>
            </p:oleObj>
          </a:graphicData>
        </a:graphic>
      </p:graphicFrame>
      <p:graphicFrame>
        <p:nvGraphicFramePr>
          <p:cNvPr id="3" name="Object 7"/>
          <p:cNvGraphicFramePr>
            <a:graphicFrameLocks noChangeAspect="1"/>
          </p:cNvGraphicFramePr>
          <p:nvPr/>
        </p:nvGraphicFramePr>
        <p:xfrm>
          <a:off x="4054475" y="5726113"/>
          <a:ext cx="1487488" cy="490537"/>
        </p:xfrm>
        <a:graphic>
          <a:graphicData uri="http://schemas.openxmlformats.org/presentationml/2006/ole">
            <p:oleObj spid="_x0000_s23561" name="Visio" r:id="rId11" imgW="2614741" imgH="861841" progId="Visio.Drawing.11">
              <p:embed/>
            </p:oleObj>
          </a:graphicData>
        </a:graphic>
      </p:graphicFrame>
      <p:graphicFrame>
        <p:nvGraphicFramePr>
          <p:cNvPr id="4" name="Object 7"/>
          <p:cNvGraphicFramePr>
            <a:graphicFrameLocks noChangeAspect="1"/>
          </p:cNvGraphicFramePr>
          <p:nvPr/>
        </p:nvGraphicFramePr>
        <p:xfrm>
          <a:off x="5800725" y="5729288"/>
          <a:ext cx="1487488" cy="490537"/>
        </p:xfrm>
        <a:graphic>
          <a:graphicData uri="http://schemas.openxmlformats.org/presentationml/2006/ole">
            <p:oleObj spid="_x0000_s23562" name="Visio" r:id="rId12" imgW="2614741" imgH="861841" progId="Visio.Drawing.11">
              <p:embed/>
            </p:oleObj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7483475" y="5721350"/>
          <a:ext cx="1487488" cy="490538"/>
        </p:xfrm>
        <a:graphic>
          <a:graphicData uri="http://schemas.openxmlformats.org/presentationml/2006/ole">
            <p:oleObj spid="_x0000_s23563" name="Visio" r:id="rId13" imgW="2614741" imgH="861841" progId="Visio.Drawing.11">
              <p:embed/>
            </p:oleObj>
          </a:graphicData>
        </a:graphic>
      </p:graphicFrame>
      <p:cxnSp>
        <p:nvCxnSpPr>
          <p:cNvPr id="23566" name="Straight Arrow Connector 16"/>
          <p:cNvCxnSpPr>
            <a:cxnSpLocks noChangeShapeType="1"/>
          </p:cNvCxnSpPr>
          <p:nvPr/>
        </p:nvCxnSpPr>
        <p:spPr bwMode="auto">
          <a:xfrm rot="16200000" flipH="1">
            <a:off x="-1080294" y="3440907"/>
            <a:ext cx="4027487" cy="127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triangle" w="lg" len="med"/>
          </a:ln>
        </p:spPr>
      </p:cxnSp>
      <p:cxnSp>
        <p:nvCxnSpPr>
          <p:cNvPr id="23567" name="Straight Arrow Connector 17"/>
          <p:cNvCxnSpPr>
            <a:cxnSpLocks noChangeShapeType="1"/>
          </p:cNvCxnSpPr>
          <p:nvPr/>
        </p:nvCxnSpPr>
        <p:spPr bwMode="auto">
          <a:xfrm rot="16200000" flipH="1">
            <a:off x="826294" y="3432969"/>
            <a:ext cx="4027488" cy="127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triangle" w="lg" len="med"/>
          </a:ln>
        </p:spPr>
      </p:cxnSp>
      <p:cxnSp>
        <p:nvCxnSpPr>
          <p:cNvPr id="23568" name="Straight Arrow Connector 18"/>
          <p:cNvCxnSpPr>
            <a:cxnSpLocks noChangeShapeType="1"/>
          </p:cNvCxnSpPr>
          <p:nvPr/>
        </p:nvCxnSpPr>
        <p:spPr bwMode="auto">
          <a:xfrm rot="16200000" flipH="1">
            <a:off x="2609850" y="3413126"/>
            <a:ext cx="4027487" cy="11112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triangle" w="lg" len="med"/>
          </a:ln>
        </p:spPr>
      </p:cxnSp>
      <p:cxnSp>
        <p:nvCxnSpPr>
          <p:cNvPr id="23569" name="Straight Arrow Connector 19"/>
          <p:cNvCxnSpPr>
            <a:cxnSpLocks noChangeShapeType="1"/>
          </p:cNvCxnSpPr>
          <p:nvPr/>
        </p:nvCxnSpPr>
        <p:spPr bwMode="auto">
          <a:xfrm rot="16200000" flipH="1">
            <a:off x="4393406" y="3391694"/>
            <a:ext cx="4027488" cy="127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triangle" w="lg" len="med"/>
          </a:ln>
        </p:spPr>
      </p:cxnSp>
      <p:cxnSp>
        <p:nvCxnSpPr>
          <p:cNvPr id="23570" name="Straight Arrow Connector 20"/>
          <p:cNvCxnSpPr>
            <a:cxnSpLocks noChangeShapeType="1"/>
          </p:cNvCxnSpPr>
          <p:nvPr/>
        </p:nvCxnSpPr>
        <p:spPr bwMode="auto">
          <a:xfrm rot="16200000" flipH="1">
            <a:off x="6015831" y="3420269"/>
            <a:ext cx="4027488" cy="127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triangle" w="lg" len="med"/>
          </a:ln>
        </p:spPr>
      </p:cxnSp>
      <p:sp>
        <p:nvSpPr>
          <p:cNvPr id="22" name="Text Box 264"/>
          <p:cNvSpPr txBox="1">
            <a:spLocks noChangeArrowheads="1"/>
          </p:cNvSpPr>
          <p:nvPr/>
        </p:nvSpPr>
        <p:spPr bwMode="auto">
          <a:xfrm>
            <a:off x="0" y="6375400"/>
            <a:ext cx="9144000" cy="40005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/>
              <a:t>Transformations Development Efforts with Existing State-of-the-Art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0675" y="2867025"/>
            <a:ext cx="8280400" cy="584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sz="3200" dirty="0"/>
              <a:t>EFFORT REPEATED FOR EACH VARIANT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8" name="Slide Number Placeholder 4"/>
          <p:cNvSpPr txBox="1">
            <a:spLocks noGrp="1"/>
          </p:cNvSpPr>
          <p:nvPr/>
        </p:nvSpPr>
        <p:spPr bwMode="auto">
          <a:xfrm>
            <a:off x="7458075" y="6469063"/>
            <a:ext cx="984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0"/>
              </a:spcBef>
              <a:buFontTx/>
              <a:buNone/>
            </a:pPr>
            <a:fld id="{3FDC67B5-E97E-4868-98E6-6583AC2DE560}" type="slidenum">
              <a:rPr lang="en-US" sz="1400"/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sz="1400"/>
          </a:p>
        </p:txBody>
      </p:sp>
      <p:sp>
        <p:nvSpPr>
          <p:cNvPr id="24589" name="Rectangle 2"/>
          <p:cNvSpPr>
            <a:spLocks noChangeArrowheads="1"/>
          </p:cNvSpPr>
          <p:nvPr/>
        </p:nvSpPr>
        <p:spPr bwMode="auto">
          <a:xfrm>
            <a:off x="57150" y="92075"/>
            <a:ext cx="90106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3000" b="1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Recap: Where We Are &amp; Where We Need to Be</a:t>
            </a:r>
          </a:p>
        </p:txBody>
      </p:sp>
      <p:graphicFrame>
        <p:nvGraphicFramePr>
          <p:cNvPr id="243724" name="Object 12"/>
          <p:cNvGraphicFramePr>
            <a:graphicFrameLocks noChangeAspect="1"/>
          </p:cNvGraphicFramePr>
          <p:nvPr/>
        </p:nvGraphicFramePr>
        <p:xfrm>
          <a:off x="3976688" y="674688"/>
          <a:ext cx="1271587" cy="681037"/>
        </p:xfrm>
        <a:graphic>
          <a:graphicData uri="http://schemas.openxmlformats.org/presentationml/2006/ole">
            <p:oleObj spid="_x0000_s24578" name="Visio" r:id="rId4" imgW="1271510" imgH="681674" progId="Visio.Drawing.11">
              <p:embed/>
            </p:oleObj>
          </a:graphicData>
        </a:graphic>
      </p:graphicFrame>
      <p:graphicFrame>
        <p:nvGraphicFramePr>
          <p:cNvPr id="194577" name="Object 17"/>
          <p:cNvGraphicFramePr>
            <a:graphicFrameLocks noChangeAspect="1"/>
          </p:cNvGraphicFramePr>
          <p:nvPr/>
        </p:nvGraphicFramePr>
        <p:xfrm>
          <a:off x="5592763" y="523875"/>
          <a:ext cx="1414462" cy="747713"/>
        </p:xfrm>
        <a:graphic>
          <a:graphicData uri="http://schemas.openxmlformats.org/presentationml/2006/ole">
            <p:oleObj spid="_x0000_s24579" name="Visio" r:id="rId5" imgW="1414591" imgH="747386" progId="Visio.Drawing.11">
              <p:embed/>
            </p:oleObj>
          </a:graphicData>
        </a:graphic>
      </p:graphicFrame>
      <p:graphicFrame>
        <p:nvGraphicFramePr>
          <p:cNvPr id="194578" name="Object 18"/>
          <p:cNvGraphicFramePr>
            <a:graphicFrameLocks noChangeAspect="1"/>
          </p:cNvGraphicFramePr>
          <p:nvPr/>
        </p:nvGraphicFramePr>
        <p:xfrm>
          <a:off x="7377113" y="619125"/>
          <a:ext cx="1271587" cy="681038"/>
        </p:xfrm>
        <a:graphic>
          <a:graphicData uri="http://schemas.openxmlformats.org/presentationml/2006/ole">
            <p:oleObj spid="_x0000_s24580" name="Visio" r:id="rId6" imgW="1271510" imgH="681674" progId="Visio.Drawing.11">
              <p:embed/>
            </p:oleObj>
          </a:graphicData>
        </a:graphic>
      </p:graphicFrame>
      <p:graphicFrame>
        <p:nvGraphicFramePr>
          <p:cNvPr id="243723" name="Object 11"/>
          <p:cNvGraphicFramePr>
            <a:graphicFrameLocks noChangeAspect="1"/>
          </p:cNvGraphicFramePr>
          <p:nvPr/>
        </p:nvGraphicFramePr>
        <p:xfrm>
          <a:off x="153988" y="752475"/>
          <a:ext cx="1643062" cy="601663"/>
        </p:xfrm>
        <a:graphic>
          <a:graphicData uri="http://schemas.openxmlformats.org/presentationml/2006/ole">
            <p:oleObj spid="_x0000_s24581" name="Visio" r:id="rId7" imgW="1642367" imgH="602241" progId="Visio.Drawing.11">
              <p:embed/>
            </p:oleObj>
          </a:graphicData>
        </a:graphic>
      </p:graphicFrame>
      <p:graphicFrame>
        <p:nvGraphicFramePr>
          <p:cNvPr id="243725" name="Object 13"/>
          <p:cNvGraphicFramePr>
            <a:graphicFrameLocks noChangeAspect="1"/>
          </p:cNvGraphicFramePr>
          <p:nvPr/>
        </p:nvGraphicFramePr>
        <p:xfrm>
          <a:off x="2055813" y="633413"/>
          <a:ext cx="1414462" cy="747712"/>
        </p:xfrm>
        <a:graphic>
          <a:graphicData uri="http://schemas.openxmlformats.org/presentationml/2006/ole">
            <p:oleObj spid="_x0000_s24582" name="Visio" r:id="rId8" imgW="1414591" imgH="747386" progId="Visio.Drawing.11">
              <p:embed/>
            </p:oleObj>
          </a:graphicData>
        </a:graphic>
      </p:graphicFrame>
      <p:graphicFrame>
        <p:nvGraphicFramePr>
          <p:cNvPr id="194567" name="Object 7"/>
          <p:cNvGraphicFramePr>
            <a:graphicFrameLocks noChangeAspect="1"/>
          </p:cNvGraphicFramePr>
          <p:nvPr/>
        </p:nvGraphicFramePr>
        <p:xfrm>
          <a:off x="166688" y="5729288"/>
          <a:ext cx="1487487" cy="490537"/>
        </p:xfrm>
        <a:graphic>
          <a:graphicData uri="http://schemas.openxmlformats.org/presentationml/2006/ole">
            <p:oleObj spid="_x0000_s24583" name="Visio" r:id="rId9" imgW="2614741" imgH="861841" progId="Visio.Drawing.11">
              <p:embed/>
            </p:oleObj>
          </a:graphicData>
        </a:graphic>
      </p:graphicFrame>
      <p:graphicFrame>
        <p:nvGraphicFramePr>
          <p:cNvPr id="2" name="Object 7"/>
          <p:cNvGraphicFramePr>
            <a:graphicFrameLocks noChangeAspect="1"/>
          </p:cNvGraphicFramePr>
          <p:nvPr/>
        </p:nvGraphicFramePr>
        <p:xfrm>
          <a:off x="2184400" y="5746750"/>
          <a:ext cx="1487488" cy="490538"/>
        </p:xfrm>
        <a:graphic>
          <a:graphicData uri="http://schemas.openxmlformats.org/presentationml/2006/ole">
            <p:oleObj spid="_x0000_s24584" name="Visio" r:id="rId10" imgW="2614741" imgH="861841" progId="Visio.Drawing.11">
              <p:embed/>
            </p:oleObj>
          </a:graphicData>
        </a:graphic>
      </p:graphicFrame>
      <p:graphicFrame>
        <p:nvGraphicFramePr>
          <p:cNvPr id="3" name="Object 7"/>
          <p:cNvGraphicFramePr>
            <a:graphicFrameLocks noChangeAspect="1"/>
          </p:cNvGraphicFramePr>
          <p:nvPr/>
        </p:nvGraphicFramePr>
        <p:xfrm>
          <a:off x="4054475" y="5726113"/>
          <a:ext cx="1487488" cy="490537"/>
        </p:xfrm>
        <a:graphic>
          <a:graphicData uri="http://schemas.openxmlformats.org/presentationml/2006/ole">
            <p:oleObj spid="_x0000_s24585" name="Visio" r:id="rId11" imgW="2614741" imgH="861841" progId="Visio.Drawing.11">
              <p:embed/>
            </p:oleObj>
          </a:graphicData>
        </a:graphic>
      </p:graphicFrame>
      <p:graphicFrame>
        <p:nvGraphicFramePr>
          <p:cNvPr id="4" name="Object 7"/>
          <p:cNvGraphicFramePr>
            <a:graphicFrameLocks noChangeAspect="1"/>
          </p:cNvGraphicFramePr>
          <p:nvPr/>
        </p:nvGraphicFramePr>
        <p:xfrm>
          <a:off x="5800725" y="5729288"/>
          <a:ext cx="1487488" cy="490537"/>
        </p:xfrm>
        <a:graphic>
          <a:graphicData uri="http://schemas.openxmlformats.org/presentationml/2006/ole">
            <p:oleObj spid="_x0000_s24586" name="Visio" r:id="rId12" imgW="2614741" imgH="861841" progId="Visio.Drawing.11">
              <p:embed/>
            </p:oleObj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7483475" y="5721350"/>
          <a:ext cx="1487488" cy="490538"/>
        </p:xfrm>
        <a:graphic>
          <a:graphicData uri="http://schemas.openxmlformats.org/presentationml/2006/ole">
            <p:oleObj spid="_x0000_s24587" name="Visio" r:id="rId13" imgW="2614741" imgH="861841" progId="Visio.Drawing.11">
              <p:embed/>
            </p:oleObj>
          </a:graphicData>
        </a:graphic>
      </p:graphicFrame>
      <p:cxnSp>
        <p:nvCxnSpPr>
          <p:cNvPr id="24590" name="Straight Arrow Connector 16"/>
          <p:cNvCxnSpPr>
            <a:cxnSpLocks noChangeShapeType="1"/>
          </p:cNvCxnSpPr>
          <p:nvPr/>
        </p:nvCxnSpPr>
        <p:spPr bwMode="auto">
          <a:xfrm rot="5400000">
            <a:off x="804069" y="3620294"/>
            <a:ext cx="1976437" cy="170497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triangle" w="lg" len="med"/>
          </a:ln>
        </p:spPr>
      </p:cxnSp>
      <p:cxnSp>
        <p:nvCxnSpPr>
          <p:cNvPr id="24591" name="Straight Arrow Connector 17"/>
          <p:cNvCxnSpPr>
            <a:cxnSpLocks noChangeShapeType="1"/>
          </p:cNvCxnSpPr>
          <p:nvPr/>
        </p:nvCxnSpPr>
        <p:spPr bwMode="auto">
          <a:xfrm rot="5400000">
            <a:off x="2277269" y="4077494"/>
            <a:ext cx="2182813" cy="95567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triangle" w="lg" len="med"/>
          </a:ln>
        </p:spPr>
      </p:cxnSp>
      <p:cxnSp>
        <p:nvCxnSpPr>
          <p:cNvPr id="24592" name="Straight Arrow Connector 18"/>
          <p:cNvCxnSpPr>
            <a:cxnSpLocks noChangeShapeType="1"/>
          </p:cNvCxnSpPr>
          <p:nvPr/>
        </p:nvCxnSpPr>
        <p:spPr bwMode="auto">
          <a:xfrm rot="16200000" flipH="1">
            <a:off x="3740150" y="4530725"/>
            <a:ext cx="2105025" cy="317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triangle" w="lg" len="med"/>
          </a:ln>
        </p:spPr>
      </p:cxnSp>
      <p:cxnSp>
        <p:nvCxnSpPr>
          <p:cNvPr id="24593" name="Straight Arrow Connector 19"/>
          <p:cNvCxnSpPr>
            <a:cxnSpLocks noChangeShapeType="1"/>
          </p:cNvCxnSpPr>
          <p:nvPr/>
        </p:nvCxnSpPr>
        <p:spPr bwMode="auto">
          <a:xfrm rot="16200000" flipH="1">
            <a:off x="5226844" y="4361657"/>
            <a:ext cx="2187575" cy="4333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triangle" w="lg" len="med"/>
          </a:ln>
        </p:spPr>
      </p:cxnSp>
      <p:cxnSp>
        <p:nvCxnSpPr>
          <p:cNvPr id="24594" name="Straight Arrow Connector 20"/>
          <p:cNvCxnSpPr>
            <a:cxnSpLocks noChangeShapeType="1"/>
          </p:cNvCxnSpPr>
          <p:nvPr/>
        </p:nvCxnSpPr>
        <p:spPr bwMode="auto">
          <a:xfrm rot="16200000" flipH="1">
            <a:off x="6405563" y="3995738"/>
            <a:ext cx="2281237" cy="11445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none" w="lg" len="lg"/>
            <a:tailEnd type="triangle" w="lg" len="med"/>
          </a:ln>
        </p:spPr>
      </p:cxnSp>
      <p:sp>
        <p:nvSpPr>
          <p:cNvPr id="22" name="Text Box 264"/>
          <p:cNvSpPr txBox="1">
            <a:spLocks noChangeArrowheads="1"/>
          </p:cNvSpPr>
          <p:nvPr/>
        </p:nvSpPr>
        <p:spPr bwMode="auto">
          <a:xfrm>
            <a:off x="0" y="6375400"/>
            <a:ext cx="9144000" cy="461665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400" dirty="0" smtClean="0"/>
              <a:t>Hypothesis: Second-order </a:t>
            </a:r>
            <a:r>
              <a:rPr lang="en-US" sz="2400" dirty="0" err="1" smtClean="0"/>
              <a:t>Solns</a:t>
            </a:r>
            <a:r>
              <a:rPr lang="en-US" sz="2400" dirty="0" smtClean="0"/>
              <a:t> Will Improve Software Quality</a:t>
            </a:r>
            <a:endParaRPr lang="en-US" sz="2400" dirty="0"/>
          </a:p>
        </p:txBody>
      </p:sp>
      <p:sp>
        <p:nvSpPr>
          <p:cNvPr id="24596" name="Rounded Rectangle 23"/>
          <p:cNvSpPr>
            <a:spLocks noChangeArrowheads="1"/>
          </p:cNvSpPr>
          <p:nvPr/>
        </p:nvSpPr>
        <p:spPr bwMode="auto">
          <a:xfrm>
            <a:off x="2187575" y="2706688"/>
            <a:ext cx="5016500" cy="7524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FontTx/>
              <a:buNone/>
              <a:tabLst>
                <a:tab pos="174625" algn="l"/>
              </a:tabLst>
            </a:pPr>
            <a:r>
              <a:rPr lang="en-US" sz="2400" dirty="0"/>
              <a:t>DESIRED NEW CAPABILITY IN MODEL TRANSFORMATIONS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92413" y="4114800"/>
            <a:ext cx="3946525" cy="6461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3600" dirty="0"/>
              <a:t>ALL AUTOMATED</a:t>
            </a:r>
          </a:p>
        </p:txBody>
      </p:sp>
      <p:sp>
        <p:nvSpPr>
          <p:cNvPr id="24598" name="Right Brace 31"/>
          <p:cNvSpPr>
            <a:spLocks/>
          </p:cNvSpPr>
          <p:nvPr/>
        </p:nvSpPr>
        <p:spPr bwMode="auto">
          <a:xfrm rot="5400000">
            <a:off x="4182269" y="-1735931"/>
            <a:ext cx="839787" cy="7204075"/>
          </a:xfrm>
          <a:prstGeom prst="rightBrace">
            <a:avLst>
              <a:gd name="adj1" fmla="val 8340"/>
              <a:gd name="adj2" fmla="val 50343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FontTx/>
              <a:buNone/>
              <a:tabLst>
                <a:tab pos="174625" algn="l"/>
              </a:tabLst>
            </a:pPr>
            <a:endParaRPr lang="en-US" sz="1800"/>
          </a:p>
        </p:txBody>
      </p:sp>
      <p:sp>
        <p:nvSpPr>
          <p:cNvPr id="33" name="TextBox 32"/>
          <p:cNvSpPr txBox="1"/>
          <p:nvPr/>
        </p:nvSpPr>
        <p:spPr>
          <a:xfrm>
            <a:off x="3216275" y="1425575"/>
            <a:ext cx="2765425" cy="4619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2400" dirty="0"/>
              <a:t>MINIMAL EFFORT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94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theme/theme1.xml><?xml version="1.0" encoding="utf-8"?>
<a:theme xmlns:a="http://schemas.openxmlformats.org/drawingml/2006/main" name="DOC">
  <a:themeElements>
    <a:clrScheme name="DOC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O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174625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174625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OC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C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flat-world</Template>
  <TotalTime>33417</TotalTime>
  <Words>2049</Words>
  <Application>Microsoft Office PowerPoint</Application>
  <PresentationFormat>On-screen Show (4:3)</PresentationFormat>
  <Paragraphs>334</Paragraphs>
  <Slides>36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DOC</vt:lpstr>
      <vt:lpstr>Visio</vt:lpstr>
      <vt:lpstr>Managing the Quality of Software Product Lines Through Reusable Model Transformations </vt:lpstr>
      <vt:lpstr>Distributed Real-time Embedded (DRE) Systems</vt:lpstr>
      <vt:lpstr>Slide 3</vt:lpstr>
      <vt:lpstr>Basics of Model Transformations</vt:lpstr>
      <vt:lpstr>Challenges Imposed by Product Lines</vt:lpstr>
      <vt:lpstr>Example: Middleware QoS Configuration in DRE SPL</vt:lpstr>
      <vt:lpstr>Need for Reuse in Model Transformaions</vt:lpstr>
      <vt:lpstr>Slide 8</vt:lpstr>
      <vt:lpstr>Slide 9</vt:lpstr>
      <vt:lpstr>Slide 10</vt:lpstr>
      <vt:lpstr>MTS at a Conceptual Level</vt:lpstr>
      <vt:lpstr>Slide 12</vt:lpstr>
      <vt:lpstr>Representative Transformation Tool: GReAT</vt:lpstr>
      <vt:lpstr>GReAT Screen Snapshot</vt:lpstr>
      <vt:lpstr>Step I: Decouple Variabilities from Commonalities </vt:lpstr>
      <vt:lpstr>MTS Step I: Application to Case Study</vt:lpstr>
      <vt:lpstr>Slide 17</vt:lpstr>
      <vt:lpstr>MTS Step II: Generate Variability Metamodels</vt:lpstr>
      <vt:lpstr>Slide 19</vt:lpstr>
      <vt:lpstr>MTS Step II: Generated VMM in GReAT</vt:lpstr>
      <vt:lpstr>Slide 21</vt:lpstr>
      <vt:lpstr>Slide 22</vt:lpstr>
      <vt:lpstr>MTS at a Conceptual Level</vt:lpstr>
      <vt:lpstr>MTS Step IV: Specializing Transformations</vt:lpstr>
      <vt:lpstr>Slide 25</vt:lpstr>
      <vt:lpstr>Concluding Remarks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Company>Vanderbilt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Model-Driven Component Middleware Optimizations</dc:title>
  <dc:creator>Krishnakumar B</dc:creator>
  <cp:lastModifiedBy>Aniruddha Gokhale</cp:lastModifiedBy>
  <cp:revision>1876</cp:revision>
  <dcterms:created xsi:type="dcterms:W3CDTF">2005-09-25T03:04:40Z</dcterms:created>
  <dcterms:modified xsi:type="dcterms:W3CDTF">2011-06-21T16:55:10Z</dcterms:modified>
</cp:coreProperties>
</file>