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01"/>
  </p:notesMasterIdLst>
  <p:handoutMasterIdLst>
    <p:handoutMasterId r:id="rId102"/>
  </p:handoutMasterIdLst>
  <p:sldIdLst>
    <p:sldId id="546" r:id="rId2"/>
    <p:sldId id="977" r:id="rId3"/>
    <p:sldId id="980" r:id="rId4"/>
    <p:sldId id="981" r:id="rId5"/>
    <p:sldId id="979" r:id="rId6"/>
    <p:sldId id="771" r:id="rId7"/>
    <p:sldId id="909" r:id="rId8"/>
    <p:sldId id="913" r:id="rId9"/>
    <p:sldId id="982" r:id="rId10"/>
    <p:sldId id="935" r:id="rId11"/>
    <p:sldId id="937" r:id="rId12"/>
    <p:sldId id="938" r:id="rId13"/>
    <p:sldId id="939" r:id="rId14"/>
    <p:sldId id="983" r:id="rId15"/>
    <p:sldId id="959" r:id="rId16"/>
    <p:sldId id="984" r:id="rId17"/>
    <p:sldId id="953" r:id="rId18"/>
    <p:sldId id="954" r:id="rId19"/>
    <p:sldId id="955" r:id="rId20"/>
    <p:sldId id="956" r:id="rId21"/>
    <p:sldId id="957" r:id="rId22"/>
    <p:sldId id="869" r:id="rId23"/>
    <p:sldId id="872" r:id="rId24"/>
    <p:sldId id="873" r:id="rId25"/>
    <p:sldId id="874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899" r:id="rId50"/>
    <p:sldId id="900" r:id="rId51"/>
    <p:sldId id="901" r:id="rId52"/>
    <p:sldId id="902" r:id="rId53"/>
    <p:sldId id="903" r:id="rId54"/>
    <p:sldId id="802" r:id="rId55"/>
    <p:sldId id="866" r:id="rId56"/>
    <p:sldId id="803" r:id="rId57"/>
    <p:sldId id="804" r:id="rId58"/>
    <p:sldId id="867" r:id="rId59"/>
    <p:sldId id="868" r:id="rId60"/>
    <p:sldId id="805" r:id="rId61"/>
    <p:sldId id="806" r:id="rId62"/>
    <p:sldId id="807" r:id="rId63"/>
    <p:sldId id="808" r:id="rId64"/>
    <p:sldId id="809" r:id="rId65"/>
    <p:sldId id="810" r:id="rId66"/>
    <p:sldId id="811" r:id="rId67"/>
    <p:sldId id="931" r:id="rId68"/>
    <p:sldId id="932" r:id="rId69"/>
    <p:sldId id="818" r:id="rId70"/>
    <p:sldId id="985" r:id="rId71"/>
    <p:sldId id="942" r:id="rId72"/>
    <p:sldId id="943" r:id="rId73"/>
    <p:sldId id="944" r:id="rId74"/>
    <p:sldId id="945" r:id="rId75"/>
    <p:sldId id="946" r:id="rId76"/>
    <p:sldId id="947" r:id="rId77"/>
    <p:sldId id="948" r:id="rId78"/>
    <p:sldId id="949" r:id="rId79"/>
    <p:sldId id="950" r:id="rId80"/>
    <p:sldId id="951" r:id="rId81"/>
    <p:sldId id="952" r:id="rId82"/>
    <p:sldId id="987" r:id="rId83"/>
    <p:sldId id="962" r:id="rId84"/>
    <p:sldId id="963" r:id="rId85"/>
    <p:sldId id="964" r:id="rId86"/>
    <p:sldId id="965" r:id="rId87"/>
    <p:sldId id="966" r:id="rId88"/>
    <p:sldId id="967" r:id="rId89"/>
    <p:sldId id="968" r:id="rId90"/>
    <p:sldId id="969" r:id="rId91"/>
    <p:sldId id="970" r:id="rId92"/>
    <p:sldId id="971" r:id="rId93"/>
    <p:sldId id="972" r:id="rId94"/>
    <p:sldId id="973" r:id="rId95"/>
    <p:sldId id="974" r:id="rId96"/>
    <p:sldId id="975" r:id="rId97"/>
    <p:sldId id="976" r:id="rId98"/>
    <p:sldId id="988" r:id="rId99"/>
    <p:sldId id="989" r:id="rId100"/>
  </p:sldIdLst>
  <p:sldSz cx="9144000" cy="6858000" type="letter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 Unicode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CC"/>
    <a:srgbClr val="FF0000"/>
    <a:srgbClr val="800000"/>
    <a:srgbClr val="FFFFCC"/>
    <a:srgbClr val="008000"/>
    <a:srgbClr val="336699"/>
    <a:srgbClr val="660066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50" autoAdjust="0"/>
    <p:restoredTop sz="76914" autoAdjust="0"/>
  </p:normalViewPr>
  <p:slideViewPr>
    <p:cSldViewPr>
      <p:cViewPr varScale="1">
        <p:scale>
          <a:sx n="52" d="100"/>
          <a:sy n="52" d="100"/>
        </p:scale>
        <p:origin x="-112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3"/>
    </p:cViewPr>
  </p:sorterViewPr>
  <p:notesViewPr>
    <p:cSldViewPr>
      <p:cViewPr varScale="1">
        <p:scale>
          <a:sx n="56" d="100"/>
          <a:sy n="56" d="100"/>
        </p:scale>
        <p:origin x="-1915" y="-96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17.emf"/><Relationship Id="rId7" Type="http://schemas.openxmlformats.org/officeDocument/2006/relationships/image" Target="../media/image100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99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102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69E251-72E2-41E9-8585-0D9787CDC241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DAD547-4465-4154-AB48-F4C969895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D63C3AD-58EA-4FA4-A7BA-9F500C4A186D}" type="datetimeFigureOut">
              <a:rPr lang="en-US"/>
              <a:pPr>
                <a:defRPr/>
              </a:pPr>
              <a:t>4/15/2011</a:t>
            </a:fld>
            <a:endParaRPr lang="en-US" dirty="0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9C515C-85A8-43CE-8179-1A3D07073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4F6A8-CCA3-430C-A28D-F159A60A4C6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363A9592-00F1-4498-A3E0-112AA81AB65B}" type="slidenum">
              <a:rPr lang="en-US" sz="1200">
                <a:latin typeface="Times New Roman" pitchFamily="18" charset="0"/>
              </a:rPr>
              <a:pPr algn="r" defTabSz="922338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05338" cy="3455988"/>
          </a:xfrm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9725"/>
          </a:xfrm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Particularly of interest</a:t>
            </a:r>
            <a:r>
              <a:rPr lang="en-US" baseline="0" dirty="0" smtClean="0"/>
              <a:t> is the component-based operational string model….</a:t>
            </a:r>
          </a:p>
          <a:p>
            <a:r>
              <a:rPr lang="en-US" baseline="0" dirty="0" smtClean="0"/>
              <a:t>An important notion in operational string is that of a critical path….</a:t>
            </a:r>
          </a:p>
          <a:p>
            <a:r>
              <a:rPr lang="en-US" baseline="0" dirty="0" smtClean="0"/>
              <a:t>To ensure critical path meets its deadline, two things have to happen.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you use replication for high-availability, you</a:t>
            </a:r>
            <a:r>
              <a:rPr lang="en-US" baseline="0" dirty="0" smtClean="0"/>
              <a:t> have to deal with the side-effects of replication.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the run-time issues, we have to closely examine execution semantics in distributed systems…. Even in case of failures,</a:t>
            </a:r>
            <a:r>
              <a:rPr lang="en-US" baseline="0" dirty="0" smtClean="0"/>
              <a:t> it should appear that everything executed exactly once. However, roll-forward recovery makes it particularly harder. Although parts of the request are executed multiple time physically, the outcome should be as if everything executed exactly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 to rectify</a:t>
            </a:r>
            <a:r>
              <a:rPr lang="en-US" baseline="0" dirty="0" smtClean="0"/>
              <a:t> </a:t>
            </a:r>
            <a:r>
              <a:rPr lang="en-US" dirty="0" smtClean="0"/>
              <a:t>the side-effects of replication depends upon whether</a:t>
            </a:r>
            <a:r>
              <a:rPr lang="en-US" baseline="0" dirty="0" smtClean="0"/>
              <a:t> system is deterministic or non-deterministic.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quickly review what I’ve presented in the past. During my proposal I presented CQML and GRAFT, which address the challenges in earlier phases of the development lifecycle. The group-failover was the proposed topic addressing the challenges in the run-time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quickly review what I’ve presented in the past. During my proposal I presented CQML and GRAFT, which address the challenges in earlier phases of the development lifecycle. The group-failover was the proposed topic addressing the challenges in the run-time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4A9E7-BD5F-4507-B5B2-E10469CAE12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88ECE-EAE5-4ABC-91C7-944FF6CC0D6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868B-B052-4F8C-80AB-4B99542D09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691EA20-9AF1-40D9-9142-311F5E5224EB}" type="slidenum">
              <a:rPr lang="en-US" sz="1200">
                <a:latin typeface="Times New Roman" pitchFamily="18" charset="0"/>
              </a:rPr>
              <a:pPr algn="r" defTabSz="922338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88ECE-EAE5-4ABC-91C7-944FF6CC0D62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1D706-FDE4-4DE3-B6A5-19728CCC251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9DF2C-098A-4CA0-87A2-D0A4928D216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17158-AF6A-4A2D-BD28-8121C5C895D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8D966-2F98-4552-B7E5-57C436A73C7D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47069-9AAF-4828-8723-12523AE36042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E1058-CD37-42C6-8DED-DD7176BB472F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5A203-339B-48E5-9ACC-03657D05A8C5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81AF-B882-4EFF-A446-D329526D5C6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8F69-E9D5-4797-BEB5-F43436FAC0C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868B-B052-4F8C-80AB-4B99542D09D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691EA20-9AF1-40D9-9142-311F5E5224EB}" type="slidenum">
              <a:rPr lang="en-US" sz="1200">
                <a:latin typeface="Times New Roman" pitchFamily="18" charset="0"/>
              </a:rPr>
              <a:pPr algn="r" defTabSz="922338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0908E-9973-4D69-91C7-C796BC0A13E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CD323-EC9A-4923-B767-6154510A82CA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1ADA9-90DC-4241-8CF7-D0A942FE86D8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7B414-25FF-45E2-AF63-141FB3E2487A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1CDCB-3FD1-420E-8B1E-D09192CB63B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D0B29-19BD-45E6-8CEA-62B47AC451F5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EEDD4-955F-40CF-A2CF-43A14385336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C8A75-5FC4-46E9-93C8-31FE3C8A75F0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97CD2-847F-4A43-B820-E90EC389BE66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6643C6-7C54-44F3-81DC-57C12A05D9F4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868B-B052-4F8C-80AB-4B99542D09D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691EA20-9AF1-40D9-9142-311F5E5224EB}" type="slidenum">
              <a:rPr lang="en-US" sz="1200">
                <a:latin typeface="Times New Roman" pitchFamily="18" charset="0"/>
              </a:rPr>
              <a:pPr algn="r" defTabSz="922338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5FB86-BC4B-4F4D-A15E-5EC31C582B2E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084B5-AA65-4611-B3FE-0392464D6077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AB699-D6EF-48D9-AE80-75D36160EE2C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5B083-7D1E-4ABC-8ED9-539C5F1BA2D7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5FEE2-58F6-4409-AE49-099DBCA5DC23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899D6-893E-443E-BDFC-3D71931E96DB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5DA13-FBFF-44D2-9E5F-ADF1E726D976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1BB3F-7D4F-4EC6-98F5-19B58D537C12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59053-8424-4E54-8275-7844789817AA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3B821-A11C-46CF-9948-83D0D958C713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868B-B052-4F8C-80AB-4B99542D09D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18787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691EA20-9AF1-40D9-9142-311F5E5224EB}" type="slidenum">
              <a:rPr lang="en-US" sz="1200">
                <a:latin typeface="Times New Roman" pitchFamily="18" charset="0"/>
              </a:rPr>
              <a:pPr algn="r" defTabSz="922338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D35B0-861F-493D-BD53-DFC6621C79D5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86B9C-43AA-4C3D-93C9-A1BD3613D35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FA2F6A-F229-44C8-9899-99566B54BC8D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AF173-6EB3-476E-A41F-E600561FA636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83D97-D2FD-4644-9661-77E2C7E557A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06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Jai, please fix the diagram so that it matches what’s in the text.</a:t>
            </a:r>
          </a:p>
        </p:txBody>
      </p:sp>
      <p:sp>
        <p:nvSpPr>
          <p:cNvPr id="206853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2CE0DC73-825C-4B33-987D-527F5CB37FB9}" type="slidenum">
              <a:rPr lang="en-US" sz="1200">
                <a:latin typeface="Times New Roman" pitchFamily="18" charset="0"/>
              </a:rPr>
              <a:pPr algn="r" defTabSz="922338"/>
              <a:t>54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67519-E876-44C5-9BF2-4C7DF5BE5671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078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Jai, please fix the diagram so that it matches what’s in the text.</a:t>
            </a:r>
          </a:p>
        </p:txBody>
      </p:sp>
      <p:sp>
        <p:nvSpPr>
          <p:cNvPr id="207877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512F3F0-AAAF-4FE4-9662-B62AB89B5674}" type="slidenum">
              <a:rPr lang="en-US" sz="1200">
                <a:latin typeface="Times New Roman" pitchFamily="18" charset="0"/>
              </a:rPr>
              <a:pPr algn="r" defTabSz="922338"/>
              <a:t>55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B62F5-D8F9-44C2-8690-0B650CA95B2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88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9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Jai, please fix the diagram so that it matches what’s in the text.</a:t>
            </a:r>
          </a:p>
          <a:p>
            <a:endParaRPr lang="en-US" smtClean="0"/>
          </a:p>
        </p:txBody>
      </p:sp>
      <p:sp>
        <p:nvSpPr>
          <p:cNvPr id="20890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99B98C9-A362-459A-9A41-3F5E0243CED1}" type="slidenum">
              <a:rPr lang="en-US" sz="1200">
                <a:latin typeface="Times New Roman" pitchFamily="18" charset="0"/>
              </a:rPr>
              <a:pPr algn="r" defTabSz="922338"/>
              <a:t>56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D5006-D7FD-4672-8BA7-0467C9F8233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09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5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641F9EF2-1F0F-452E-ABAC-5F5C8320688A}" type="slidenum">
              <a:rPr lang="en-US" sz="1200">
                <a:latin typeface="Times New Roman" pitchFamily="18" charset="0"/>
              </a:rPr>
              <a:pPr algn="r" defTabSz="922338"/>
              <a:t>57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26D29-B01F-4080-BCBC-80AB0598ED5C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109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9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4F066ED4-0AE6-46A2-936D-62CBC28181AD}" type="slidenum">
              <a:rPr lang="en-US" sz="1200">
                <a:latin typeface="Times New Roman" pitchFamily="18" charset="0"/>
              </a:rPr>
              <a:pPr algn="r" defTabSz="922338"/>
              <a:t>58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533F6-1A33-421B-9BDA-1D7F57E8B17F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211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Jai, this diagram doesn’t make sense here.  Please add a diagram &amp; animate the bullets accordingly.</a:t>
            </a:r>
          </a:p>
        </p:txBody>
      </p:sp>
      <p:sp>
        <p:nvSpPr>
          <p:cNvPr id="211973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5659575-D68C-48E3-8C91-68EB1A36F95A}" type="slidenum">
              <a:rPr lang="en-US" sz="1200">
                <a:latin typeface="Times New Roman" pitchFamily="18" charset="0"/>
              </a:rPr>
              <a:pPr algn="r" defTabSz="922338"/>
              <a:t>59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DEF36-8E6E-49B0-8756-13D25E720B7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2129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2997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AE344A6-4822-4654-9A71-A6C733CA4FA1}" type="slidenum">
              <a:rPr lang="en-US" sz="1200">
                <a:latin typeface="Times New Roman" pitchFamily="18" charset="0"/>
              </a:rPr>
              <a:pPr algn="r" defTabSz="922338"/>
              <a:t>60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07F5F-6D78-4B4D-A26F-C74E414CD613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140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7347254-EFA2-45A8-90E8-D551708182AD}" type="slidenum">
              <a:rPr lang="en-US" sz="1200">
                <a:latin typeface="Times New Roman" pitchFamily="18" charset="0"/>
              </a:rPr>
              <a:pPr algn="r" defTabSz="922338"/>
              <a:t>61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7EBA3-DD62-4F3C-A98E-CAE45BBA1F58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2150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45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2D8AE434-13E5-44F8-8984-DF41A9AECAEE}" type="slidenum">
              <a:rPr lang="en-US" sz="1200">
                <a:latin typeface="Times New Roman" pitchFamily="18" charset="0"/>
              </a:rPr>
              <a:pPr algn="r" defTabSz="922338"/>
              <a:t>62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679C3-459E-477C-8F0E-1D66738A7788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2160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9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FCEA082F-E70C-41AD-A285-E581C476AA3C}" type="slidenum">
              <a:rPr lang="en-US" sz="1200">
                <a:latin typeface="Times New Roman" pitchFamily="18" charset="0"/>
              </a:rPr>
              <a:pPr algn="r" defTabSz="922338"/>
              <a:t>63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64057-8502-44E0-BF78-75BB77A4511D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7093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721C60AA-4734-457E-872F-B35439FD55FB}" type="slidenum">
              <a:rPr lang="en-US" sz="1200">
                <a:latin typeface="Times New Roman" pitchFamily="18" charset="0"/>
              </a:rPr>
              <a:pPr algn="r" defTabSz="922338"/>
              <a:t>64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742AC-3E6E-4873-83E7-B2417196E15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7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60AD72D8-8195-4F4F-A1F2-BB99EE5124E1}" type="slidenum">
              <a:rPr lang="en-US" sz="1200">
                <a:latin typeface="Times New Roman" pitchFamily="18" charset="0"/>
              </a:rPr>
              <a:pPr algn="r" defTabSz="922338"/>
              <a:t>65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F886F-BCDC-406E-A3FE-960F2BE5B89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191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4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914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C0CF9414-CDED-44CC-8D76-6CB9A969E66E}" type="slidenum">
              <a:rPr lang="en-US" sz="1200">
                <a:latin typeface="Times New Roman" pitchFamily="18" charset="0"/>
              </a:rPr>
              <a:pPr algn="r" defTabSz="922338"/>
              <a:t>66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148DE-D374-40B3-9D43-B9FF42314FC7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204803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8E87514E-C7E2-4633-9684-2FAABD2FC3D4}" type="slidenum">
              <a:rPr lang="en-US" sz="1200">
                <a:latin typeface="Times New Roman" pitchFamily="18" charset="0"/>
              </a:rPr>
              <a:pPr algn="r" defTabSz="922338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42DD2-58FE-4AE5-B144-4B34EEBAC73B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EEDA3-9CF0-48B2-A0DC-353CC4906B7A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2150"/>
            <a:ext cx="4608512" cy="3455988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78325"/>
            <a:ext cx="5083175" cy="414972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quickly review what I’ve presented in the past. During my proposal I presented CQML and GRAFT, which address the challenges in earlier phases of the development lifecycle. The group-failover was the proposed topic addressing the challenges in the run-time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B5CC1-8C21-4990-9C19-F2427BFA13B2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A4879-D02C-4C9F-98EE-F24D224D368D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6AF3DFFD-3AC9-40AE-A750-25FC2045F7B7}" type="slidenum">
              <a:rPr lang="en-US" sz="1200">
                <a:latin typeface="Times New Roman" pitchFamily="18" charset="0"/>
              </a:rPr>
              <a:pPr algn="r" defTabSz="922338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E09D3-7A5B-4B5F-93D2-A22323C6AB66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983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9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53B6271-26EA-459C-BC76-F92BF44AC99E}" type="slidenum">
              <a:rPr lang="en-US" sz="1200">
                <a:latin typeface="Times New Roman" pitchFamily="18" charset="0"/>
              </a:rPr>
              <a:pPr algn="r" defTabSz="922338"/>
              <a:t>76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8E12DE-AB74-40F0-B50B-251BC0F3842C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993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3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6D5A987C-C527-4868-BE7E-D943712577F5}" type="slidenum">
              <a:rPr lang="en-US" sz="1200">
                <a:latin typeface="Times New Roman" pitchFamily="18" charset="0"/>
              </a:rPr>
              <a:pPr algn="r" defTabSz="922338"/>
              <a:t>77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48488-EF79-4636-96FC-98BE999FE8D5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13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DC6A6B28-6526-42B7-ACA1-F616AB4F1F32}" type="slidenum">
              <a:rPr lang="en-US" sz="1200">
                <a:latin typeface="Times New Roman" pitchFamily="18" charset="0"/>
              </a:rPr>
              <a:pPr algn="r" defTabSz="922338"/>
              <a:t>78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51CCA224-4C48-4992-948E-185C664B048F}" type="slidenum">
              <a:rPr lang="en-US" sz="1200">
                <a:latin typeface="Times New Roman" pitchFamily="18" charset="0"/>
              </a:rPr>
              <a:pPr algn="r" defTabSz="922338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5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3CC1E86E-570D-4C3A-86F2-DD0F28C3E971}" type="slidenum">
              <a:rPr lang="en-US" sz="1200">
                <a:latin typeface="Times New Roman" pitchFamily="18" charset="0"/>
              </a:rPr>
              <a:pPr algn="r" defTabSz="922338"/>
              <a:t>79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D9CB2202-4426-42A3-A6EF-BFD6E52FFB9D}" type="slidenum">
              <a:rPr lang="en-US" sz="1200">
                <a:latin typeface="Times New Roman" pitchFamily="18" charset="0"/>
              </a:rPr>
              <a:pPr algn="r" defTabSz="922338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F1ED0C27-5FA8-4B49-B014-872A75E9EC22}" type="slidenum">
              <a:rPr lang="en-US" sz="1200">
                <a:latin typeface="Times New Roman" pitchFamily="18" charset="0"/>
              </a:rPr>
              <a:pPr algn="r" defTabSz="922338"/>
              <a:t>80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B0E84894-1DED-4BD9-A136-54BAA99B2705}" type="slidenum">
              <a:rPr lang="en-US" sz="1200">
                <a:latin typeface="Times New Roman" pitchFamily="18" charset="0"/>
              </a:rPr>
              <a:pPr algn="r" defTabSz="922338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25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2517" name="Slide Number Placeholder 3"/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BFA2C493-F0D9-49DA-826F-A878665A3C7E}" type="slidenum">
              <a:rPr lang="en-US" sz="1200">
                <a:latin typeface="Times New Roman" pitchFamily="18" charset="0"/>
              </a:rPr>
              <a:pPr algn="r" defTabSz="922338"/>
              <a:t>81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me quickly review what I’ve presented in the past. During my proposal I presented CQML and GRAFT, which address the challenges in earlier phases of the development lifecycle. The group-failover was the proposed topic addressing the challenges in the run-time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came up with the group-failover</a:t>
            </a:r>
            <a:r>
              <a:rPr lang="en-US" baseline="0" dirty="0" smtClean="0"/>
              <a:t> protocol. The key characteristic of group-failover protocol is that the failover granularity is greater than 1. Instead of a single component failover, there is group-failover.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</a:t>
            </a:r>
            <a:r>
              <a:rPr lang="en-US" baseline="0" dirty="0" smtClean="0"/>
              <a:t> these characteristics, five </a:t>
            </a:r>
            <a:r>
              <a:rPr lang="en-US" dirty="0" smtClean="0"/>
              <a:t>things must take place accurately in</a:t>
            </a:r>
            <a:r>
              <a:rPr lang="en-US" baseline="0" dirty="0" smtClean="0"/>
              <a:t> group-failover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identifying orphan components as well, we can exploit model-driven techniques …. To overcome that problem we came</a:t>
            </a:r>
            <a:r>
              <a:rPr lang="en-US" baseline="0" dirty="0" smtClean="0"/>
              <a:t> up with static strategies to determine the extent of the orphan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9E43E-4347-4221-AA7A-A87D091802F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6979" name="Rectangle 7"/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9" tIns="46154" rIns="92309" bIns="46154" anchor="b"/>
          <a:lstStyle/>
          <a:p>
            <a:pPr algn="r" defTabSz="922338"/>
            <a:fld id="{9B84C675-2380-4657-8209-E85F2BEFACBA}" type="slidenum">
              <a:rPr lang="en-US" sz="1200">
                <a:latin typeface="Times New Roman" pitchFamily="18" charset="0"/>
              </a:rPr>
              <a:pPr algn="r" defTabSz="922338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Talk in terms of laps</a:t>
            </a:r>
            <a:r>
              <a:rPr lang="en-US" baseline="0" dirty="0" smtClean="0"/>
              <a:t> and race-track analogy. On a race-track if you see a car’s lap is in the progress, the previous lap must have been successful. You are not at the finish line but somewhere in the middle of the track.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F6C726-2A46-4B7E-8A8A-7377D64250C8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85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BE6F9-B36E-40EA-B036-23051FB0378F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lIns="85106" tIns="42552" rIns="85106" bIns="42552" anchor="b"/>
          <a:lstStyle>
            <a:lvl1pPr eaLnBrk="1" hangingPunct="1">
              <a:defRPr sz="1300">
                <a:latin typeface="Garamond" pitchFamily="18" charset="0"/>
              </a:defRPr>
            </a:lvl1pPr>
          </a:lstStyle>
          <a:p>
            <a:pPr>
              <a:defRPr/>
            </a:pPr>
            <a:fld id="{053100BE-15AF-4377-B315-A7D2EEC832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5F5A-ABC4-44FA-BDF4-2A1675A6925A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59204-B094-4FA0-8B00-AAFDDE4B08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77788"/>
            <a:ext cx="2019300" cy="6173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7788"/>
            <a:ext cx="5905500" cy="6173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331A-7D30-4F1A-995D-742C568AD8AA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050-E474-4E30-AC58-03FD632BF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762000"/>
            <a:ext cx="3962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505200"/>
            <a:ext cx="3962400" cy="2590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C620-2150-4054-A356-047530EFF3FC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9BEC8-437F-4F9D-8DD4-F742D07FB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07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0772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889F-CD47-4A26-BD89-5A7E9616938E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8DBE-7F08-46BD-A963-BFFF7EFB4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83CA-CC9E-4D07-9193-D598E4D7074C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ACFD-AEC3-4BB6-9308-BE2CECEFD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-77788"/>
            <a:ext cx="7772400" cy="554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F557-E283-40D5-9C35-3CCD466E308E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ED08-ADD5-4A64-8CA8-FECC0E3BE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A558D-1046-4014-908F-C4292846D227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4BEA-F79D-4A0E-9287-032A7FD24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6D22D-6F5C-4C88-96BB-6A481AFC2629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1672-F508-4FE7-A9B5-E95C80ED9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39624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4A97C-7EA6-481B-A570-89592B5C4D0B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92F68-10CE-41DD-9A36-DEEA3B8BD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C7F6-A883-46DB-9905-B7C0B17BC856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C764-A71D-44BD-86CA-854151BA3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E96CC-D432-491A-8F8A-8F34124AA591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34574-C20A-476D-BA07-A8A2DD0D6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7024-A7F4-40A4-914D-7BCF054A9543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7A3F-038B-4450-BEEE-FF2214804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AC41-91FB-4B32-AC56-C54250AADA5D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9AE7F-DD86-4107-B0E6-B42FA78344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0977D-DC63-47A3-8B06-367F93BF735E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280E7-5663-45F7-85A2-3C537CAE3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06" tIns="42552" rIns="85106" bIns="42552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Garamond" pitchFamily="18" charset="0"/>
              </a:defRPr>
            </a:lvl1pPr>
          </a:lstStyle>
          <a:p>
            <a:pPr>
              <a:defRPr/>
            </a:pPr>
            <a:fld id="{685245D0-599C-4460-A463-69D2BA9890A9}" type="datetime1">
              <a:rPr lang="en-US"/>
              <a:pPr>
                <a:defRPr/>
              </a:pPr>
              <a:t>4/15/2011</a:t>
            </a:fld>
            <a:endParaRPr lang="en-US" altLang="en-US" dirty="0"/>
          </a:p>
        </p:txBody>
      </p:sp>
      <p:sp>
        <p:nvSpPr>
          <p:cNvPr id="9154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106" tIns="42552" rIns="85106" bIns="42552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-77788"/>
            <a:ext cx="7772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15463" name="Line 7"/>
          <p:cNvSpPr>
            <a:spLocks noChangeShapeType="1"/>
          </p:cNvSpPr>
          <p:nvPr userDrawn="1"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AB055A1-0ED2-4B53-8C3E-0631DA3C6A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+mj-lt"/>
          <a:ea typeface="+mj-ea"/>
          <a:cs typeface="+mj-cs"/>
        </a:defRPr>
      </a:lvl1pPr>
      <a:lvl2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2pPr>
      <a:lvl3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3pPr>
      <a:lvl4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4pPr>
      <a:lvl5pPr algn="ctr" defTabSz="8509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5pPr>
      <a:lvl6pPr marL="4572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6pPr>
      <a:lvl7pPr marL="9144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7pPr>
      <a:lvl8pPr marL="13716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8pPr>
      <a:lvl9pPr marL="1828800" algn="ctr" defTabSz="850900" rtl="0" fontAlgn="base">
        <a:spcBef>
          <a:spcPct val="0"/>
        </a:spcBef>
        <a:spcAft>
          <a:spcPct val="0"/>
        </a:spcAft>
        <a:defRPr sz="2600" b="1">
          <a:solidFill>
            <a:srgbClr val="FF3300"/>
          </a:solidFill>
          <a:latin typeface="Arial Unicode"/>
          <a:cs typeface="Arial" pitchFamily="34" charset="0"/>
        </a:defRPr>
      </a:lvl9pPr>
    </p:titleStyle>
    <p:bodyStyle>
      <a:lvl1pPr marL="160338" indent="-160338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1pPr>
      <a:lvl2pPr marL="425450" indent="-158750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692150" indent="-160338" algn="l" defTabSz="8509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465263" indent="-295275" algn="l" defTabSz="8509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4pPr>
      <a:lvl5pPr marL="1887538" indent="-315913" algn="l" defTabSz="850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5pPr>
      <a:lvl6pPr marL="23447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6pPr>
      <a:lvl7pPr marL="28019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7pPr>
      <a:lvl8pPr marL="32591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8pPr>
      <a:lvl9pPr marL="3716338" indent="-315913" algn="l" defTabSz="850900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file:///C:\RESEARCH\Vanderbilt\doc\papers\jai-research\dissertation\docs\step1.vsd\Drawing\~Page-1\Sheet.3" TargetMode="External"/><Relationship Id="rId5" Type="http://schemas.openxmlformats.org/officeDocument/2006/relationships/oleObject" Target="file:///C:\RESEARCH\Vanderbilt\doc\papers\jai-research\dissertation\docs\step1.vsd\Drawing\~Page-1\Sheet.2" TargetMode="External"/><Relationship Id="rId4" Type="http://schemas.openxmlformats.org/officeDocument/2006/relationships/oleObject" Target="file:///C:\RESEARCH\Vanderbilt\doc\papers\jai-research\dissertation\docs\step1.vsd\Drawing\~Page-1\Sheet.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4.xml"/><Relationship Id="rId7" Type="http://schemas.openxmlformats.org/officeDocument/2006/relationships/oleObject" Target="file:///C:\RESEARCH\Vanderbilt\doc\papers\jai-research\dissertation\docs\step1.vsd\Drawing\~Page-1\Sheet.1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RESEARCH\Vanderbilt\doc\papers\jai-research\dissertation\docs\step1.vsd\Drawing\~Page-1\Sheet.3" TargetMode="External"/><Relationship Id="rId5" Type="http://schemas.openxmlformats.org/officeDocument/2006/relationships/oleObject" Target="file:///C:\RESEARCH\Vanderbilt\doc\papers\jai-research\dissertation\docs\step1.vsd\Drawing\~Page-1\Sheet.2" TargetMode="External"/><Relationship Id="rId10" Type="http://schemas.openxmlformats.org/officeDocument/2006/relationships/image" Target="../media/image37.wmf"/><Relationship Id="rId4" Type="http://schemas.openxmlformats.org/officeDocument/2006/relationships/oleObject" Target="file:///C:\RESEARCH\Vanderbilt\doc\papers\jai-research\dissertation\docs\step1.vsd\Drawing\~Page-1\Sheet.1" TargetMode="External"/><Relationship Id="rId9" Type="http://schemas.openxmlformats.org/officeDocument/2006/relationships/image" Target="../media/image3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file:///C:\RESEARCH\Vanderbilt\doc\papers\jai-research\dissertation\docs\step1.vsd\Drawing\~Page-1\Sheet.11" TargetMode="External"/><Relationship Id="rId3" Type="http://schemas.openxmlformats.org/officeDocument/2006/relationships/notesSlide" Target="../notesSlides/notesSlide25.xml"/><Relationship Id="rId7" Type="http://schemas.openxmlformats.org/officeDocument/2006/relationships/oleObject" Target="file:///C:\RESEARCH\Vanderbilt\doc\papers\jai-research\dissertation\docs\step1.vsd\Drawing\~Page-1\Sheet.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file:///C:\RESEARCH\Vanderbilt\doc\papers\jai-research\dissertation\docs\step1.vsd\Drawing\~Page-1\Sheet.3" TargetMode="External"/><Relationship Id="rId5" Type="http://schemas.openxmlformats.org/officeDocument/2006/relationships/oleObject" Target="file:///C:\RESEARCH\Vanderbilt\doc\papers\jai-research\dissertation\docs\step1.vsd\Drawing\~Page-1\Sheet.2" TargetMode="External"/><Relationship Id="rId4" Type="http://schemas.openxmlformats.org/officeDocument/2006/relationships/oleObject" Target="file:///C:\RESEARCH\Vanderbilt\doc\papers\jai-research\dissertation\docs\step1.vsd\Drawing\~Page-1\Sheet.1" TargetMode="External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RESEARCH\Vanderbilt\doc\papers\jai-research\dissertation\docs\step1.vsd\Drawing\~Page-1\Sheet.11" TargetMode="External"/><Relationship Id="rId3" Type="http://schemas.openxmlformats.org/officeDocument/2006/relationships/notesSlide" Target="../notesSlides/notesSlide26.xml"/><Relationship Id="rId7" Type="http://schemas.openxmlformats.org/officeDocument/2006/relationships/oleObject" Target="file:///C:\RESEARCH\Vanderbilt\doc\papers\jai-research\dissertation\docs\step1.vsd\Drawing\~Page-1\Sheet.1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C:\RESEARCH\Vanderbilt\doc\papers\jai-research\dissertation\docs\step1.vsd\Drawing\~Page-1\Sheet.3" TargetMode="External"/><Relationship Id="rId11" Type="http://schemas.openxmlformats.org/officeDocument/2006/relationships/oleObject" Target="file:///C:\RESEARCH\Vanderbilt\doc\papers\jai-research\dissertation\docs\step1.vsd\Drawing\~Page-1\Sheet.13" TargetMode="External"/><Relationship Id="rId5" Type="http://schemas.openxmlformats.org/officeDocument/2006/relationships/oleObject" Target="file:///C:\RESEARCH\Vanderbilt\doc\papers\jai-research\dissertation\docs\step1.vsd\Drawing\~Page-1\Sheet.2" TargetMode="External"/><Relationship Id="rId10" Type="http://schemas.openxmlformats.org/officeDocument/2006/relationships/image" Target="../media/image51.png"/><Relationship Id="rId4" Type="http://schemas.openxmlformats.org/officeDocument/2006/relationships/oleObject" Target="file:///C:\RESEARCH\Vanderbilt\doc\papers\jai-research\dissertation\docs\step1.vsd\Drawing\~Page-1\Sheet.1" TargetMode="External"/><Relationship Id="rId9" Type="http://schemas.openxmlformats.org/officeDocument/2006/relationships/oleObject" Target="file:///C:\RESEARCH\Vanderbilt\doc\papers\jai-research\dissertation\docs\step1.vsd\Drawing\~Page-1\Sheet.1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file:///C:\RESEARCH\Vanderbilt\doc\papers\jai-research\dissertation\docs\step2.vsd\Drawing\~Page-1\Sheet.11" TargetMode="External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oleObject" Target="file:///C:\RESEARCH\Vanderbilt\doc\papers\jai-research\dissertation\docs\step2.vsd\Drawing\~Page-1\Sheet.1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png"/><Relationship Id="rId5" Type="http://schemas.openxmlformats.org/officeDocument/2006/relationships/image" Target="../media/image36.gif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file:///C:\RESEARCH\Vanderbilt\doc\papers\jai-research\dissertation\docs\step2.vsd\Drawing\~Page-1\Sheet.11" TargetMode="Externa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png"/><Relationship Id="rId5" Type="http://schemas.openxmlformats.org/officeDocument/2006/relationships/oleObject" Target="file:///C:\RESEARCH\Vanderbilt\doc\papers\jai-research\dissertation\docs\step2.vsd\Drawing\~Page-1\Sheet.11" TargetMode="Externa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png"/><Relationship Id="rId5" Type="http://schemas.openxmlformats.org/officeDocument/2006/relationships/oleObject" Target="file:///C:\RESEARCH\Vanderbilt\doc\papers\jai-research\dissertation\docs\step2.vsd\Drawing\~Page-1\Sheet.11" TargetMode="Externa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png"/><Relationship Id="rId5" Type="http://schemas.openxmlformats.org/officeDocument/2006/relationships/oleObject" Target="file:///C:\RESEARCH\Vanderbilt\doc\papers\jai-research\dissertation\docs\step2.vsd\Drawing\~Page-1\Sheet.11" TargetMode="Externa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file:///C:\RESEARCH\Vanderbilt\doc\papers\jai-research\dissertation\docs\step2.vsd\Drawing\~Page-1\Sheet.11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458200" cy="18748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Deployment and Runtime Techniques for Fault-tolerance in Distributed, Real-time and Embedded Systems</a:t>
            </a:r>
          </a:p>
        </p:txBody>
      </p:sp>
      <p:pic>
        <p:nvPicPr>
          <p:cNvPr id="14339" name="Picture 3" descr="d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943600"/>
            <a:ext cx="2895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vsb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562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s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597525"/>
            <a:ext cx="1371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20"/>
          <p:cNvSpPr txBox="1">
            <a:spLocks noChangeArrowheads="1"/>
          </p:cNvSpPr>
          <p:nvPr/>
        </p:nvSpPr>
        <p:spPr bwMode="auto">
          <a:xfrm>
            <a:off x="576263" y="4343400"/>
            <a:ext cx="80010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 smtClean="0">
                <a:solidFill>
                  <a:srgbClr val="002060"/>
                </a:solidFill>
                <a:latin typeface="Impact" pitchFamily="34" charset="0"/>
              </a:rPr>
              <a:t>Presented at Dept of CS, IUPUI, April 15, 2011</a:t>
            </a:r>
          </a:p>
          <a:p>
            <a:pPr eaLnBrk="0" hangingPunct="0"/>
            <a:endParaRPr lang="en-US" sz="2600" dirty="0" smtClean="0">
              <a:solidFill>
                <a:srgbClr val="002060"/>
              </a:solidFill>
              <a:latin typeface="Impact" pitchFamily="34" charset="0"/>
            </a:endParaRPr>
          </a:p>
          <a:p>
            <a:pPr eaLnBrk="0" hangingPunct="0"/>
            <a:r>
              <a:rPr lang="en-US" sz="2000" dirty="0" smtClean="0">
                <a:latin typeface="Impact" pitchFamily="34" charset="0"/>
              </a:rPr>
              <a:t>Work supported in part by </a:t>
            </a:r>
            <a:r>
              <a:rPr lang="en-US" sz="2000" dirty="0" err="1" smtClean="0">
                <a:latin typeface="Impact" pitchFamily="34" charset="0"/>
              </a:rPr>
              <a:t>by</a:t>
            </a:r>
            <a:r>
              <a:rPr lang="en-US" sz="2000" dirty="0" smtClean="0">
                <a:latin typeface="Impact" pitchFamily="34" charset="0"/>
              </a:rPr>
              <a:t> NSF CAREER, NSF SHF/CNS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14343" name="Text Box 22"/>
          <p:cNvSpPr txBox="1">
            <a:spLocks noChangeArrowheads="1"/>
          </p:cNvSpPr>
          <p:nvPr/>
        </p:nvSpPr>
        <p:spPr bwMode="auto">
          <a:xfrm>
            <a:off x="533400" y="2065853"/>
            <a:ext cx="8458200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dirty="0" smtClean="0">
                <a:solidFill>
                  <a:srgbClr val="000099"/>
                </a:solidFill>
                <a:latin typeface="Impact" pitchFamily="34" charset="0"/>
                <a:ea typeface="SimSun" pitchFamily="2" charset="-122"/>
              </a:rPr>
              <a:t>Aniruddha Gokhale</a:t>
            </a:r>
          </a:p>
          <a:p>
            <a:pPr eaLnBrk="0" hangingPunct="0"/>
            <a:r>
              <a:rPr lang="en-US" altLang="zh-CN" sz="2000" dirty="0" smtClean="0">
                <a:latin typeface="Impact" pitchFamily="34" charset="0"/>
                <a:ea typeface="SimSun" pitchFamily="2" charset="-122"/>
              </a:rPr>
              <a:t>Associate Professor, Dept of EECS, Vanderbilt </a:t>
            </a:r>
            <a:r>
              <a:rPr lang="en-US" altLang="zh-CN" sz="2000" dirty="0" err="1" smtClean="0">
                <a:latin typeface="Impact" pitchFamily="34" charset="0"/>
                <a:ea typeface="SimSun" pitchFamily="2" charset="-122"/>
              </a:rPr>
              <a:t>Univ</a:t>
            </a:r>
            <a:r>
              <a:rPr lang="en-US" altLang="zh-CN" sz="2000" dirty="0" smtClean="0">
                <a:latin typeface="Impact" pitchFamily="34" charset="0"/>
                <a:ea typeface="SimSun" pitchFamily="2" charset="-122"/>
              </a:rPr>
              <a:t>, Nashville, TN, USA</a:t>
            </a:r>
          </a:p>
          <a:p>
            <a:pPr eaLnBrk="0" hangingPunct="0"/>
            <a:r>
              <a:rPr lang="en-US" altLang="zh-CN" sz="2000" dirty="0" smtClean="0">
                <a:latin typeface="Impact" pitchFamily="34" charset="0"/>
                <a:ea typeface="SimSun" pitchFamily="2" charset="-122"/>
              </a:rPr>
              <a:t>www.dre.vanderbilt.edu/~gokhale</a:t>
            </a:r>
          </a:p>
          <a:p>
            <a:pPr eaLnBrk="0" hangingPunct="0"/>
            <a:endParaRPr lang="en-US" altLang="zh-CN" sz="2000" dirty="0" smtClean="0">
              <a:solidFill>
                <a:srgbClr val="336699"/>
              </a:solidFill>
              <a:latin typeface="Impact" pitchFamily="34" charset="0"/>
              <a:ea typeface="SimSun" pitchFamily="2" charset="-122"/>
            </a:endParaRPr>
          </a:p>
          <a:p>
            <a:pPr eaLnBrk="0" hangingPunct="0"/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Based on work done by </a:t>
            </a:r>
            <a:r>
              <a:rPr lang="en-US" altLang="zh-CN" sz="2000" dirty="0" err="1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Jaiganesh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Balasubramanian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 and </a:t>
            </a:r>
            <a:r>
              <a:rPr lang="en-US" altLang="zh-CN" sz="2000" dirty="0" err="1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Sumant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 </a:t>
            </a:r>
            <a:r>
              <a:rPr lang="en-US" altLang="zh-CN" sz="2000" dirty="0" err="1" smtClean="0">
                <a:solidFill>
                  <a:schemeClr val="accent2">
                    <a:lumMod val="50000"/>
                  </a:schemeClr>
                </a:solidFill>
                <a:latin typeface="Impact" pitchFamily="34" charset="0"/>
                <a:ea typeface="SimSun" pitchFamily="2" charset="-122"/>
              </a:rPr>
              <a:t>Tambe</a:t>
            </a:r>
            <a:endParaRPr lang="en-US" altLang="zh-CN" sz="1800" dirty="0" smtClean="0">
              <a:solidFill>
                <a:schemeClr val="accent2">
                  <a:lumMod val="50000"/>
                </a:schemeClr>
              </a:solidFill>
              <a:latin typeface="Impact" pitchFamily="34" charset="0"/>
              <a:ea typeface="SimSun" pitchFamily="2" charset="-122"/>
            </a:endParaRPr>
          </a:p>
          <a:p>
            <a:pPr eaLnBrk="0" hangingPunct="0"/>
            <a:endParaRPr lang="en-US" altLang="zh-CN" sz="2000" dirty="0">
              <a:solidFill>
                <a:srgbClr val="336699"/>
              </a:solidFill>
              <a:latin typeface="Impact" pitchFamily="34" charset="0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7788"/>
            <a:ext cx="8166100" cy="554038"/>
          </a:xfrm>
        </p:spPr>
        <p:txBody>
          <a:bodyPr/>
          <a:lstStyle/>
          <a:p>
            <a:r>
              <a:rPr lang="en-US" dirty="0" smtClean="0"/>
              <a:t>Challenge 3: Replication with End-to-end Tasks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533400"/>
            <a:ext cx="8610600" cy="1524000"/>
          </a:xfrm>
        </p:spPr>
        <p:txBody>
          <a:bodyPr/>
          <a:lstStyle/>
          <a:p>
            <a:r>
              <a:rPr lang="en-US" dirty="0" smtClean="0"/>
              <a:t>DRE systems often include end-to-end workflows of tasks organized in a service oriented architecture</a:t>
            </a:r>
          </a:p>
          <a:p>
            <a:pPr lvl="1"/>
            <a:r>
              <a:rPr lang="en-US" dirty="0" smtClean="0"/>
              <a:t>A multi-tier processing model focused on the end-to-end </a:t>
            </a:r>
            <a:r>
              <a:rPr lang="en-US" dirty="0" err="1" smtClean="0"/>
              <a:t>QoS</a:t>
            </a:r>
            <a:r>
              <a:rPr lang="en-US" dirty="0" smtClean="0"/>
              <a:t> requirements</a:t>
            </a:r>
          </a:p>
          <a:p>
            <a:pPr lvl="1"/>
            <a:r>
              <a:rPr lang="en-US" b="1" dirty="0" smtClean="0"/>
              <a:t>Critical Path:</a:t>
            </a:r>
            <a:r>
              <a:rPr lang="en-US" dirty="0" smtClean="0"/>
              <a:t> The chain of tasks with a soft real-time deadline</a:t>
            </a:r>
          </a:p>
          <a:p>
            <a:pPr lvl="1"/>
            <a:r>
              <a:rPr lang="en-US" dirty="0" smtClean="0"/>
              <a:t>Failures may compromise end-to-end </a:t>
            </a:r>
            <a:r>
              <a:rPr lang="en-US" dirty="0" err="1" smtClean="0"/>
              <a:t>QoS</a:t>
            </a:r>
            <a:r>
              <a:rPr lang="en-US" dirty="0" smtClean="0"/>
              <a:t> (response time)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828800" y="3005191"/>
            <a:ext cx="5533572" cy="2481209"/>
            <a:chOff x="1828800" y="2133600"/>
            <a:chExt cx="5533572" cy="2481209"/>
          </a:xfrm>
        </p:grpSpPr>
        <p:graphicFrame>
          <p:nvGraphicFramePr>
            <p:cNvPr id="153602" name="Object 2"/>
            <p:cNvGraphicFramePr>
              <a:graphicFrameLocks noChangeAspect="1"/>
            </p:cNvGraphicFramePr>
            <p:nvPr/>
          </p:nvGraphicFramePr>
          <p:xfrm>
            <a:off x="1828800" y="2133600"/>
            <a:ext cx="5257800" cy="2481209"/>
          </p:xfrm>
          <a:graphic>
            <a:graphicData uri="http://schemas.openxmlformats.org/presentationml/2006/ole">
              <p:oleObj spid="_x0000_s39938" name="Visio" r:id="rId4" imgW="10342778" imgH="4549750" progId="Visio.Drawing.11">
                <p:embed/>
              </p:oleObj>
            </a:graphicData>
          </a:graphic>
        </p:graphicFrame>
        <p:sp>
          <p:nvSpPr>
            <p:cNvPr id="10" name="Freeform 9"/>
            <p:cNvSpPr/>
            <p:nvPr/>
          </p:nvSpPr>
          <p:spPr bwMode="auto">
            <a:xfrm>
              <a:off x="1875972" y="3188735"/>
              <a:ext cx="5486400" cy="955093"/>
            </a:xfrm>
            <a:custGeom>
              <a:avLst/>
              <a:gdLst>
                <a:gd name="connsiteX0" fmla="*/ 0 w 6183086"/>
                <a:gd name="connsiteY0" fmla="*/ 1259893 h 1259893"/>
                <a:gd name="connsiteX1" fmla="*/ 87086 w 6183086"/>
                <a:gd name="connsiteY1" fmla="*/ 1230864 h 1259893"/>
                <a:gd name="connsiteX2" fmla="*/ 130629 w 6183086"/>
                <a:gd name="connsiteY2" fmla="*/ 1216350 h 1259893"/>
                <a:gd name="connsiteX3" fmla="*/ 986972 w 6183086"/>
                <a:gd name="connsiteY3" fmla="*/ 1216350 h 1259893"/>
                <a:gd name="connsiteX4" fmla="*/ 1103086 w 6183086"/>
                <a:gd name="connsiteY4" fmla="*/ 1143779 h 1259893"/>
                <a:gd name="connsiteX5" fmla="*/ 1233715 w 6183086"/>
                <a:gd name="connsiteY5" fmla="*/ 1056693 h 1259893"/>
                <a:gd name="connsiteX6" fmla="*/ 1277258 w 6183086"/>
                <a:gd name="connsiteY6" fmla="*/ 1027664 h 1259893"/>
                <a:gd name="connsiteX7" fmla="*/ 1407886 w 6183086"/>
                <a:gd name="connsiteY7" fmla="*/ 926064 h 1259893"/>
                <a:gd name="connsiteX8" fmla="*/ 1451429 w 6183086"/>
                <a:gd name="connsiteY8" fmla="*/ 897036 h 1259893"/>
                <a:gd name="connsiteX9" fmla="*/ 1494972 w 6183086"/>
                <a:gd name="connsiteY9" fmla="*/ 853493 h 1259893"/>
                <a:gd name="connsiteX10" fmla="*/ 1538515 w 6183086"/>
                <a:gd name="connsiteY10" fmla="*/ 838979 h 1259893"/>
                <a:gd name="connsiteX11" fmla="*/ 1582058 w 6183086"/>
                <a:gd name="connsiteY11" fmla="*/ 809950 h 1259893"/>
                <a:gd name="connsiteX12" fmla="*/ 1669143 w 6183086"/>
                <a:gd name="connsiteY12" fmla="*/ 780921 h 1259893"/>
                <a:gd name="connsiteX13" fmla="*/ 1799772 w 6183086"/>
                <a:gd name="connsiteY13" fmla="*/ 751893 h 1259893"/>
                <a:gd name="connsiteX14" fmla="*/ 3193143 w 6183086"/>
                <a:gd name="connsiteY14" fmla="*/ 766407 h 1259893"/>
                <a:gd name="connsiteX15" fmla="*/ 3730172 w 6183086"/>
                <a:gd name="connsiteY15" fmla="*/ 780921 h 1259893"/>
                <a:gd name="connsiteX16" fmla="*/ 4296229 w 6183086"/>
                <a:gd name="connsiteY16" fmla="*/ 766407 h 1259893"/>
                <a:gd name="connsiteX17" fmla="*/ 4397829 w 6183086"/>
                <a:gd name="connsiteY17" fmla="*/ 722864 h 1259893"/>
                <a:gd name="connsiteX18" fmla="*/ 4499429 w 6183086"/>
                <a:gd name="connsiteY18" fmla="*/ 606750 h 1259893"/>
                <a:gd name="connsiteX19" fmla="*/ 4557486 w 6183086"/>
                <a:gd name="connsiteY19" fmla="*/ 519664 h 1259893"/>
                <a:gd name="connsiteX20" fmla="*/ 4586515 w 6183086"/>
                <a:gd name="connsiteY20" fmla="*/ 476121 h 1259893"/>
                <a:gd name="connsiteX21" fmla="*/ 4630058 w 6183086"/>
                <a:gd name="connsiteY21" fmla="*/ 447093 h 1259893"/>
                <a:gd name="connsiteX22" fmla="*/ 4702629 w 6183086"/>
                <a:gd name="connsiteY22" fmla="*/ 360007 h 1259893"/>
                <a:gd name="connsiteX23" fmla="*/ 4789715 w 6183086"/>
                <a:gd name="connsiteY23" fmla="*/ 287436 h 1259893"/>
                <a:gd name="connsiteX24" fmla="*/ 4833258 w 6183086"/>
                <a:gd name="connsiteY24" fmla="*/ 272921 h 1259893"/>
                <a:gd name="connsiteX25" fmla="*/ 4920343 w 6183086"/>
                <a:gd name="connsiteY25" fmla="*/ 200350 h 1259893"/>
                <a:gd name="connsiteX26" fmla="*/ 4963886 w 6183086"/>
                <a:gd name="connsiteY26" fmla="*/ 171321 h 1259893"/>
                <a:gd name="connsiteX27" fmla="*/ 5050972 w 6183086"/>
                <a:gd name="connsiteY27" fmla="*/ 142293 h 1259893"/>
                <a:gd name="connsiteX28" fmla="*/ 5094515 w 6183086"/>
                <a:gd name="connsiteY28" fmla="*/ 113264 h 1259893"/>
                <a:gd name="connsiteX29" fmla="*/ 5152572 w 6183086"/>
                <a:gd name="connsiteY29" fmla="*/ 98750 h 1259893"/>
                <a:gd name="connsiteX30" fmla="*/ 5196115 w 6183086"/>
                <a:gd name="connsiteY30" fmla="*/ 84236 h 1259893"/>
                <a:gd name="connsiteX31" fmla="*/ 5254172 w 6183086"/>
                <a:gd name="connsiteY31" fmla="*/ 69721 h 1259893"/>
                <a:gd name="connsiteX32" fmla="*/ 5341258 w 6183086"/>
                <a:gd name="connsiteY32" fmla="*/ 40693 h 1259893"/>
                <a:gd name="connsiteX33" fmla="*/ 6183086 w 6183086"/>
                <a:gd name="connsiteY33" fmla="*/ 26179 h 1259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183086" h="1259893">
                  <a:moveTo>
                    <a:pt x="0" y="1259893"/>
                  </a:moveTo>
                  <a:lnTo>
                    <a:pt x="87086" y="1230864"/>
                  </a:lnTo>
                  <a:lnTo>
                    <a:pt x="130629" y="1216350"/>
                  </a:lnTo>
                  <a:cubicBezTo>
                    <a:pt x="287571" y="1220178"/>
                    <a:pt x="758522" y="1247502"/>
                    <a:pt x="986972" y="1216350"/>
                  </a:cubicBezTo>
                  <a:cubicBezTo>
                    <a:pt x="1021228" y="1211679"/>
                    <a:pt x="1078520" y="1160975"/>
                    <a:pt x="1103086" y="1143779"/>
                  </a:cubicBezTo>
                  <a:cubicBezTo>
                    <a:pt x="1103171" y="1143720"/>
                    <a:pt x="1211900" y="1071236"/>
                    <a:pt x="1233715" y="1056693"/>
                  </a:cubicBezTo>
                  <a:cubicBezTo>
                    <a:pt x="1248229" y="1047017"/>
                    <a:pt x="1264923" y="1039999"/>
                    <a:pt x="1277258" y="1027664"/>
                  </a:cubicBezTo>
                  <a:cubicBezTo>
                    <a:pt x="1345469" y="959452"/>
                    <a:pt x="1303722" y="995506"/>
                    <a:pt x="1407886" y="926064"/>
                  </a:cubicBezTo>
                  <a:cubicBezTo>
                    <a:pt x="1422400" y="916388"/>
                    <a:pt x="1439094" y="909371"/>
                    <a:pt x="1451429" y="897036"/>
                  </a:cubicBezTo>
                  <a:cubicBezTo>
                    <a:pt x="1465943" y="882522"/>
                    <a:pt x="1477893" y="864879"/>
                    <a:pt x="1494972" y="853493"/>
                  </a:cubicBezTo>
                  <a:cubicBezTo>
                    <a:pt x="1507702" y="845006"/>
                    <a:pt x="1524001" y="843817"/>
                    <a:pt x="1538515" y="838979"/>
                  </a:cubicBezTo>
                  <a:cubicBezTo>
                    <a:pt x="1553029" y="829303"/>
                    <a:pt x="1566117" y="817035"/>
                    <a:pt x="1582058" y="809950"/>
                  </a:cubicBezTo>
                  <a:cubicBezTo>
                    <a:pt x="1610019" y="797523"/>
                    <a:pt x="1640115" y="790597"/>
                    <a:pt x="1669143" y="780921"/>
                  </a:cubicBezTo>
                  <a:cubicBezTo>
                    <a:pt x="1740601" y="757102"/>
                    <a:pt x="1697603" y="768921"/>
                    <a:pt x="1799772" y="751893"/>
                  </a:cubicBezTo>
                  <a:lnTo>
                    <a:pt x="3193143" y="766407"/>
                  </a:lnTo>
                  <a:cubicBezTo>
                    <a:pt x="3372198" y="769100"/>
                    <a:pt x="3551097" y="780921"/>
                    <a:pt x="3730172" y="780921"/>
                  </a:cubicBezTo>
                  <a:cubicBezTo>
                    <a:pt x="3918920" y="780921"/>
                    <a:pt x="4107543" y="771245"/>
                    <a:pt x="4296229" y="766407"/>
                  </a:cubicBezTo>
                  <a:cubicBezTo>
                    <a:pt x="4334531" y="756832"/>
                    <a:pt x="4369763" y="754940"/>
                    <a:pt x="4397829" y="722864"/>
                  </a:cubicBezTo>
                  <a:cubicBezTo>
                    <a:pt x="4516363" y="587397"/>
                    <a:pt x="4401457" y="672065"/>
                    <a:pt x="4499429" y="606750"/>
                  </a:cubicBezTo>
                  <a:lnTo>
                    <a:pt x="4557486" y="519664"/>
                  </a:lnTo>
                  <a:cubicBezTo>
                    <a:pt x="4567162" y="505150"/>
                    <a:pt x="4572001" y="485797"/>
                    <a:pt x="4586515" y="476121"/>
                  </a:cubicBezTo>
                  <a:lnTo>
                    <a:pt x="4630058" y="447093"/>
                  </a:lnTo>
                  <a:cubicBezTo>
                    <a:pt x="4654444" y="373932"/>
                    <a:pt x="4628818" y="423274"/>
                    <a:pt x="4702629" y="360007"/>
                  </a:cubicBezTo>
                  <a:cubicBezTo>
                    <a:pt x="4747571" y="321485"/>
                    <a:pt x="4738386" y="313100"/>
                    <a:pt x="4789715" y="287436"/>
                  </a:cubicBezTo>
                  <a:cubicBezTo>
                    <a:pt x="4803399" y="280594"/>
                    <a:pt x="4819574" y="279763"/>
                    <a:pt x="4833258" y="272921"/>
                  </a:cubicBezTo>
                  <a:cubicBezTo>
                    <a:pt x="4887312" y="245894"/>
                    <a:pt x="4872193" y="240475"/>
                    <a:pt x="4920343" y="200350"/>
                  </a:cubicBezTo>
                  <a:cubicBezTo>
                    <a:pt x="4933744" y="189183"/>
                    <a:pt x="4947945" y="178406"/>
                    <a:pt x="4963886" y="171321"/>
                  </a:cubicBezTo>
                  <a:cubicBezTo>
                    <a:pt x="4991848" y="158894"/>
                    <a:pt x="5050972" y="142293"/>
                    <a:pt x="5050972" y="142293"/>
                  </a:cubicBezTo>
                  <a:cubicBezTo>
                    <a:pt x="5065486" y="132617"/>
                    <a:pt x="5078481" y="120136"/>
                    <a:pt x="5094515" y="113264"/>
                  </a:cubicBezTo>
                  <a:cubicBezTo>
                    <a:pt x="5112850" y="105406"/>
                    <a:pt x="5133392" y="104230"/>
                    <a:pt x="5152572" y="98750"/>
                  </a:cubicBezTo>
                  <a:cubicBezTo>
                    <a:pt x="5167283" y="94547"/>
                    <a:pt x="5181404" y="88439"/>
                    <a:pt x="5196115" y="84236"/>
                  </a:cubicBezTo>
                  <a:cubicBezTo>
                    <a:pt x="5215295" y="78756"/>
                    <a:pt x="5235065" y="75453"/>
                    <a:pt x="5254172" y="69721"/>
                  </a:cubicBezTo>
                  <a:cubicBezTo>
                    <a:pt x="5283480" y="60928"/>
                    <a:pt x="5310846" y="44072"/>
                    <a:pt x="5341258" y="40693"/>
                  </a:cubicBezTo>
                  <a:cubicBezTo>
                    <a:pt x="5707503" y="0"/>
                    <a:pt x="5428075" y="26179"/>
                    <a:pt x="6183086" y="26179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5832902"/>
            <a:ext cx="8001000" cy="415498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 determinism in behavior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leads</a:t>
            </a:r>
            <a:r>
              <a:rPr lang="en-US" b="1" dirty="0" smtClean="0">
                <a:solidFill>
                  <a:srgbClr val="FF0000"/>
                </a:solidFill>
              </a:rPr>
              <a:t> to orphan components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A51B9-1E76-42F4-8B16-7FFFD7B2CA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7625"/>
            <a:ext cx="8915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200" dirty="0" smtClean="0"/>
              <a:t>Non-determinism and the Side Effects of Replication</a:t>
            </a:r>
          </a:p>
        </p:txBody>
      </p:sp>
      <p:sp>
        <p:nvSpPr>
          <p:cNvPr id="10" name="Content Placeholder 70"/>
          <p:cNvSpPr>
            <a:spLocks noGrp="1"/>
          </p:cNvSpPr>
          <p:nvPr>
            <p:ph sz="half" idx="1"/>
          </p:nvPr>
        </p:nvSpPr>
        <p:spPr>
          <a:xfrm>
            <a:off x="304800" y="533400"/>
            <a:ext cx="8458200" cy="2209800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Many sources of non-determinism in DRE systems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i="1" dirty="0" smtClean="0"/>
              <a:t>e.g.,</a:t>
            </a:r>
            <a:r>
              <a:rPr lang="en-US" dirty="0" smtClean="0"/>
              <a:t> Local information (sensors, clocks), thread-scheduling, timers, and more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Enforcing determinism is not always possible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Side-effects of replication + non-determinism + nested invocation =&gt; Orphan request &amp; orphan state Problem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dirty="0" smtClean="0"/>
              <a:t>Hard to support exactly-once semantics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" y="54864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Passive Replication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35052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Non-determinism</a:t>
            </a:r>
          </a:p>
        </p:txBody>
      </p:sp>
      <p:sp>
        <p:nvSpPr>
          <p:cNvPr id="12" name="Plus 11"/>
          <p:cNvSpPr/>
          <p:nvPr/>
        </p:nvSpPr>
        <p:spPr bwMode="auto">
          <a:xfrm>
            <a:off x="3962400" y="4343400"/>
            <a:ext cx="914400" cy="914400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324600" y="4495800"/>
            <a:ext cx="23622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Request Problem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4495800"/>
            <a:ext cx="2133600" cy="609600"/>
          </a:xfrm>
          <a:prstGeom prst="rect">
            <a:avLst/>
          </a:prstGeom>
          <a:solidFill>
            <a:srgbClr val="99CC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Nested Invocation</a:t>
            </a:r>
          </a:p>
        </p:txBody>
      </p:sp>
      <p:cxnSp>
        <p:nvCxnSpPr>
          <p:cNvPr id="18" name="Shape 17"/>
          <p:cNvCxnSpPr>
            <a:stCxn id="11" idx="3"/>
            <a:endCxn id="12" idx="3"/>
          </p:cNvCxnSpPr>
          <p:nvPr/>
        </p:nvCxnSpPr>
        <p:spPr bwMode="auto">
          <a:xfrm>
            <a:off x="2590800" y="3810000"/>
            <a:ext cx="1828800" cy="6546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>
            <a:stCxn id="15" idx="3"/>
            <a:endCxn id="12" idx="2"/>
          </p:cNvCxnSpPr>
          <p:nvPr/>
        </p:nvCxnSpPr>
        <p:spPr bwMode="auto">
          <a:xfrm>
            <a:off x="2590800" y="4800600"/>
            <a:ext cx="149280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hape 21"/>
          <p:cNvCxnSpPr>
            <a:stCxn id="9" idx="3"/>
            <a:endCxn id="12" idx="1"/>
          </p:cNvCxnSpPr>
          <p:nvPr/>
        </p:nvCxnSpPr>
        <p:spPr bwMode="auto">
          <a:xfrm flipV="1">
            <a:off x="2590800" y="5136596"/>
            <a:ext cx="1828800" cy="654604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12" idx="0"/>
            <a:endCxn id="13" idx="1"/>
          </p:cNvCxnSpPr>
          <p:nvPr/>
        </p:nvCxnSpPr>
        <p:spPr bwMode="auto">
          <a:xfrm>
            <a:off x="4755596" y="4800600"/>
            <a:ext cx="1569004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0"/>
            <a:ext cx="853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Execution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Semantics &amp; Replication</a:t>
            </a: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5334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Execution semantics in distributed systems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May-be</a:t>
            </a:r>
            <a:r>
              <a:rPr lang="en-US" sz="1800" kern="0" dirty="0" smtClean="0"/>
              <a:t> – No more than once, not all subcomponents may execute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At-most-once</a:t>
            </a:r>
            <a:r>
              <a:rPr lang="en-US" sz="1800" kern="0" dirty="0" smtClean="0"/>
              <a:t> – No more than once, </a:t>
            </a:r>
            <a:r>
              <a:rPr lang="en-US" sz="1800" b="1" kern="0" dirty="0" smtClean="0"/>
              <a:t>all-or-none </a:t>
            </a:r>
            <a:r>
              <a:rPr lang="en-US" sz="1800" kern="0" dirty="0" smtClean="0"/>
              <a:t>of the subcomponents will be executed (</a:t>
            </a:r>
            <a:r>
              <a:rPr lang="en-US" sz="1800" i="1" kern="0" dirty="0" smtClean="0"/>
              <a:t>e.g.,</a:t>
            </a:r>
            <a:r>
              <a:rPr lang="en-US" sz="1800" kern="0" dirty="0" smtClean="0"/>
              <a:t> Transactions)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Transaction abort decisions are not transparent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At-least-once</a:t>
            </a:r>
            <a:r>
              <a:rPr lang="en-US" sz="1800" kern="0" dirty="0" smtClean="0"/>
              <a:t> – All or some subcomponents may execute more than once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Applicable to </a:t>
            </a:r>
            <a:r>
              <a:rPr lang="en-US" sz="1800" b="1" kern="0" dirty="0" smtClean="0"/>
              <a:t>idempotent</a:t>
            </a:r>
            <a:r>
              <a:rPr lang="en-US" sz="1800" kern="0" dirty="0" smtClean="0"/>
              <a:t> requests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b="1" kern="0" dirty="0" smtClean="0"/>
              <a:t>Exactly-once</a:t>
            </a:r>
            <a:r>
              <a:rPr lang="en-US" sz="1800" kern="0" dirty="0" smtClean="0"/>
              <a:t> – All subcomponents execute once &amp; once only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Enhances perceived availability of the system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Exactly-once semantics should hold even upon failures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Equivalent to single fault-free execution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Roll-forward recovery (replication) may violate exactly-once semantics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Side-effects of replication must be rectified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133600" y="5245100"/>
          <a:ext cx="838200" cy="698500"/>
        </p:xfrm>
        <a:graphic>
          <a:graphicData uri="http://schemas.openxmlformats.org/presentationml/2006/ole">
            <p:oleObj spid="_x0000_s41986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3581400" y="5237480"/>
          <a:ext cx="838200" cy="698500"/>
        </p:xfrm>
        <a:graphic>
          <a:graphicData uri="http://schemas.openxmlformats.org/presentationml/2006/ole">
            <p:oleObj spid="_x0000_s41987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059680" y="5240020"/>
          <a:ext cx="838200" cy="698500"/>
        </p:xfrm>
        <a:graphic>
          <a:graphicData uri="http://schemas.openxmlformats.org/presentationml/2006/ole">
            <p:oleObj spid="_x0000_s41988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515100" y="5245100"/>
          <a:ext cx="838200" cy="698500"/>
        </p:xfrm>
        <a:graphic>
          <a:graphicData uri="http://schemas.openxmlformats.org/presentationml/2006/ole">
            <p:oleObj spid="_x0000_s41989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2903220" y="551942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457200" y="5626100"/>
          <a:ext cx="838200" cy="698500"/>
        </p:xfrm>
        <a:graphic>
          <a:graphicData uri="http://schemas.openxmlformats.org/presentationml/2006/ole">
            <p:oleObj spid="_x0000_s41990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228725" y="554990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172200" y="5029200"/>
            <a:ext cx="2514600" cy="1150620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Partial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execution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should seem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like no-op </a:t>
            </a:r>
            <a:br>
              <a:rPr lang="en-US" sz="1400" b="1" dirty="0" smtClean="0"/>
            </a:br>
            <a:r>
              <a:rPr lang="en-US" sz="1400" b="1" dirty="0" smtClean="0"/>
              <a:t>upon recovery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0600" y="5029200"/>
            <a:ext cx="1371600" cy="1150620"/>
          </a:xfrm>
          <a:prstGeom prst="rect">
            <a:avLst/>
          </a:prstGeom>
          <a:solidFill>
            <a:srgbClr val="FF0000">
              <a:alpha val="35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5791200" y="577850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829300" y="551783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389120" y="551942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343400" y="5776911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105400" y="496876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53200" y="496876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3733800" y="5618480"/>
            <a:ext cx="381000" cy="381000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49530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05550"/>
            <a:ext cx="6858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Exactly-once Semantics,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Failures, &amp; Determinism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5593257" cy="251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ular Callout 35"/>
          <p:cNvSpPr/>
          <p:nvPr/>
        </p:nvSpPr>
        <p:spPr bwMode="auto">
          <a:xfrm>
            <a:off x="3505200" y="6111766"/>
            <a:ext cx="2286000" cy="685800"/>
          </a:xfrm>
          <a:prstGeom prst="wedgeRectCallout">
            <a:avLst>
              <a:gd name="adj1" fmla="val -84092"/>
              <a:gd name="adj2" fmla="val -105044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request &amp; orphan state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33400"/>
            <a:ext cx="56019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 bwMode="auto">
          <a:xfrm>
            <a:off x="5943600" y="2209800"/>
            <a:ext cx="2514600" cy="914400"/>
          </a:xfrm>
          <a:prstGeom prst="wedgeRectCallout">
            <a:avLst>
              <a:gd name="adj1" fmla="val -124265"/>
              <a:gd name="adj2" fmla="val -36411"/>
            </a:avLst>
          </a:prstGeom>
          <a:solidFill>
            <a:srgbClr val="FFFF66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Caching of </a:t>
            </a:r>
          </a:p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request/reply </a:t>
            </a:r>
          </a:p>
          <a:p>
            <a:pPr marL="0" marR="0" indent="0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rectifies the  problem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1" name="Content Placeholder 70"/>
          <p:cNvSpPr txBox="1">
            <a:spLocks/>
          </p:cNvSpPr>
          <p:nvPr/>
        </p:nvSpPr>
        <p:spPr>
          <a:xfrm>
            <a:off x="5638800" y="762000"/>
            <a:ext cx="3429000" cy="12192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component A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Caching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of request/reply at component B is sufficient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12" name="Content Placeholder 70"/>
          <p:cNvSpPr txBox="1">
            <a:spLocks/>
          </p:cNvSpPr>
          <p:nvPr/>
        </p:nvSpPr>
        <p:spPr>
          <a:xfrm>
            <a:off x="5715000" y="3352800"/>
            <a:ext cx="3429000" cy="3429000"/>
          </a:xfrm>
          <a:prstGeom prst="rect">
            <a:avLst/>
          </a:prstGeom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Non-deterministic component A</a:t>
            </a:r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Two possibilities upon failover</a:t>
            </a:r>
          </a:p>
          <a:p>
            <a:pPr marL="609600" lvl="1" indent="-342900" algn="l" defTabSz="850900" eaLnBrk="0" hangingPunct="0">
              <a:spcBef>
                <a:spcPct val="20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1800" kern="0" dirty="0" smtClean="0"/>
              <a:t>No invocation</a:t>
            </a:r>
          </a:p>
          <a:p>
            <a:pPr marL="609600" lvl="1" indent="-342900" algn="l" defTabSz="850900" eaLnBrk="0" hangingPunct="0">
              <a:spcBef>
                <a:spcPct val="20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1800" kern="0" dirty="0" smtClean="0"/>
              <a:t>Different invocation</a:t>
            </a:r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000" kern="0" dirty="0" smtClean="0"/>
              <a:t>Caching of request/reply does not help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kern="0" dirty="0" smtClean="0"/>
              <a:t>Non-deterministic code must re-execute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 animBg="1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533400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6654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Challenge 4: Engineering Challenges</a:t>
            </a:r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8178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92975"/>
            <a:ext cx="4876800" cy="25298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defRPr/>
            </a:pPr>
            <a:r>
              <a:rPr lang="en-US" sz="2400" b="1" dirty="0" smtClean="0">
                <a:latin typeface="+mn-lt"/>
              </a:rPr>
              <a:t>Context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Solutions to challenges 1 thru 3 require system (re)configuration and (re)deployment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Manual efforts at configuring middleware must be avoided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3581400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3" descr="ccm-co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291" y="3200400"/>
            <a:ext cx="3011508" cy="2057400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3360438"/>
            <a:ext cx="4876800" cy="2899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defRPr/>
            </a:pPr>
            <a:r>
              <a:rPr lang="en-US" sz="2400" b="1" dirty="0" smtClean="0">
                <a:latin typeface="+mn-lt"/>
              </a:rPr>
              <a:t>Solution Needs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Maximally automate the configuration and deployment =&gt; Leads to systems that are “correct-by-construction”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Autonomous adaptive capabilities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Contributions within the Lifecycle of DRE Systems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6200" y="533400"/>
            <a:ext cx="1905000" cy="6172200"/>
            <a:chOff x="76200" y="533400"/>
            <a:chExt cx="1905000" cy="617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609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Lifecycle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971800" y="1295400"/>
            <a:ext cx="60198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rgbClr val="000099"/>
                </a:solidFill>
                <a:latin typeface="+mn-lt"/>
                <a:cs typeface="+mn-cs"/>
              </a:rPr>
              <a:t>CQML</a:t>
            </a:r>
            <a:r>
              <a:rPr lang="en-US" sz="2400" kern="0" dirty="0" smtClean="0">
                <a:latin typeface="+mn-lt"/>
                <a:cs typeface="+mn-cs"/>
              </a:rPr>
              <a:t> to provide expressive capabilities to capture requirements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0099"/>
                </a:solidFill>
                <a:latin typeface="+mn-lt"/>
                <a:cs typeface="+mn-cs"/>
              </a:rPr>
              <a:t>CoSMIC</a:t>
            </a:r>
            <a:r>
              <a:rPr lang="en-US" sz="2400" kern="0" dirty="0" smtClean="0">
                <a:latin typeface="+mn-lt"/>
                <a:cs typeface="+mn-cs"/>
              </a:rPr>
              <a:t> MDE </a:t>
            </a:r>
            <a:r>
              <a:rPr lang="en-US" sz="2400" kern="0" dirty="0" err="1" smtClean="0">
                <a:latin typeface="+mn-lt"/>
                <a:cs typeface="+mn-cs"/>
              </a:rPr>
              <a:t>toolsuite</a:t>
            </a:r>
            <a:endParaRPr lang="en-US" sz="2400" kern="0" dirty="0" smtClean="0">
              <a:latin typeface="+mn-lt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905000" y="1295400"/>
            <a:ext cx="11430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905000" y="1828800"/>
            <a:ext cx="1143000" cy="609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ight Brace 24"/>
          <p:cNvSpPr/>
          <p:nvPr/>
        </p:nvSpPr>
        <p:spPr bwMode="auto">
          <a:xfrm>
            <a:off x="1981200" y="2438400"/>
            <a:ext cx="9144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71800" y="2971800"/>
            <a:ext cx="60198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0099"/>
                </a:solidFill>
                <a:latin typeface="+mn-lt"/>
                <a:cs typeface="+mn-cs"/>
              </a:rPr>
              <a:t>DeCoRAM</a:t>
            </a:r>
            <a:r>
              <a:rPr lang="en-US" sz="2400" kern="0" dirty="0" smtClean="0">
                <a:latin typeface="+mn-lt"/>
                <a:cs typeface="+mn-cs"/>
              </a:rPr>
              <a:t> task allocation to balance resources, real-time and faults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rgbClr val="000099"/>
                </a:solidFill>
                <a:latin typeface="+mn-lt"/>
                <a:cs typeface="+mn-cs"/>
              </a:rPr>
              <a:t>GRAFT</a:t>
            </a:r>
            <a:r>
              <a:rPr lang="en-US" sz="2400" kern="0" dirty="0" smtClean="0">
                <a:latin typeface="+mn-lt"/>
                <a:cs typeface="+mn-cs"/>
              </a:rPr>
              <a:t> to automatically inject FT logic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0099"/>
                </a:solidFill>
                <a:latin typeface="+mn-lt"/>
                <a:cs typeface="+mn-cs"/>
              </a:rPr>
              <a:t>DAnCE</a:t>
            </a:r>
            <a:r>
              <a:rPr lang="en-US" sz="2400" kern="0" dirty="0" smtClean="0">
                <a:latin typeface="+mn-lt"/>
                <a:cs typeface="+mn-cs"/>
              </a:rPr>
              <a:t> for deployment &amp; configuration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71800" y="4800600"/>
            <a:ext cx="6019800" cy="198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err="1" smtClean="0">
                <a:solidFill>
                  <a:srgbClr val="000099"/>
                </a:solidFill>
              </a:rPr>
              <a:t>FLARe</a:t>
            </a:r>
            <a:r>
              <a:rPr lang="en-US" sz="2400" dirty="0" smtClean="0"/>
              <a:t> adaptive middleware for RT+FT</a:t>
            </a:r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CORFU</a:t>
            </a:r>
            <a:r>
              <a:rPr lang="en-US" sz="2400" dirty="0" smtClean="0"/>
              <a:t> middleware for componentizing </a:t>
            </a:r>
            <a:r>
              <a:rPr lang="en-US" sz="2400" dirty="0" err="1" smtClean="0"/>
              <a:t>FLARe</a:t>
            </a:r>
            <a:endParaRPr lang="en-US" sz="2400" dirty="0" smtClean="0"/>
          </a:p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0099"/>
                </a:solidFill>
              </a:rPr>
              <a:t>Group-failover Protocol</a:t>
            </a:r>
            <a:r>
              <a:rPr lang="en-US" sz="2400" dirty="0" smtClean="0"/>
              <a:t> for orphan requests</a:t>
            </a:r>
            <a:endParaRPr kumimoji="0" lang="en-US" sz="20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rot="5400000" flipH="1" flipV="1">
            <a:off x="1905000" y="4953000"/>
            <a:ext cx="1066800" cy="1066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1905000" y="6400800"/>
            <a:ext cx="1066800" cy="3048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609600"/>
            <a:ext cx="6324600" cy="461665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Algorithms + Systems + S/W Engineering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Contributions within the Lifecycle of DRE Systems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6200" y="533400"/>
            <a:ext cx="1905000" cy="6172200"/>
            <a:chOff x="76200" y="533400"/>
            <a:chExt cx="1905000" cy="617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609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Lifecycle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5" name="Right Brace 24"/>
          <p:cNvSpPr/>
          <p:nvPr/>
        </p:nvSpPr>
        <p:spPr bwMode="auto">
          <a:xfrm>
            <a:off x="1981200" y="2438400"/>
            <a:ext cx="914400" cy="3048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71800" y="3276600"/>
            <a:ext cx="6019800" cy="13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0099"/>
                </a:solidFill>
                <a:latin typeface="+mn-lt"/>
                <a:cs typeface="+mn-cs"/>
              </a:rPr>
              <a:t>DeCoRAM</a:t>
            </a:r>
            <a:r>
              <a:rPr lang="en-US" sz="2400" kern="0" dirty="0" smtClean="0">
                <a:latin typeface="+mn-lt"/>
                <a:cs typeface="+mn-cs"/>
              </a:rPr>
              <a:t> task allocation to balance resources, real-time and faults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lang="en-US" sz="2400" kern="0" dirty="0" err="1" smtClean="0">
                <a:solidFill>
                  <a:srgbClr val="000099"/>
                </a:solidFill>
                <a:latin typeface="+mn-lt"/>
                <a:cs typeface="+mn-cs"/>
              </a:rPr>
              <a:t>DAnCE</a:t>
            </a:r>
            <a:r>
              <a:rPr lang="en-US" sz="2400" kern="0" dirty="0" smtClean="0">
                <a:latin typeface="+mn-lt"/>
                <a:cs typeface="+mn-cs"/>
              </a:rPr>
              <a:t> for deployment &amp; configuration</a:t>
            </a:r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138535"/>
            <a:ext cx="6324600" cy="461665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Algorithms + Systems + S/W Engineering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533400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6654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Resolving Challenges 1 &amp; 4: </a:t>
            </a:r>
            <a:r>
              <a:rPr lang="en-US" dirty="0" err="1" smtClean="0"/>
              <a:t>DeCoRAM</a:t>
            </a:r>
            <a:endParaRPr lang="en-US" dirty="0" smtClean="0"/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8178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65150"/>
            <a:ext cx="4648200" cy="62970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457200" indent="-4572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</a:rPr>
              <a:t>Provides a replica allocation algorithm that is</a:t>
            </a:r>
          </a:p>
          <a:p>
            <a:pPr marL="914400" lvl="1" indent="-457200" algn="l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Real time-aware</a:t>
            </a:r>
          </a:p>
          <a:p>
            <a:pPr marL="914400" lvl="1" indent="-457200" algn="l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Fault-aware</a:t>
            </a:r>
          </a:p>
          <a:p>
            <a:pPr marL="914400" lvl="1" indent="-457200" algn="l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Resource-aware</a:t>
            </a:r>
          </a:p>
          <a:p>
            <a:pPr marL="457200" indent="-4572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</a:rPr>
              <a:t>Supports a large class of DRE systems =&gt; No tight coupling to any single allocation algorithm</a:t>
            </a:r>
          </a:p>
          <a:p>
            <a:pPr marL="457200" indent="-4572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sz="2400" dirty="0" smtClean="0">
                <a:latin typeface="+mn-lt"/>
              </a:rPr>
              <a:t>Supports multiple middleware technologies =&gt; Automated middleware configuration that is not coupled to any middleware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endParaRPr lang="en-US" sz="2400" dirty="0" smtClean="0"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3581400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3" descr="ccm-co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291" y="3200400"/>
            <a:ext cx="3011508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977C0D-2698-4BB1-96A2-448B809782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Our Solution: The </a:t>
            </a:r>
            <a:r>
              <a:rPr lang="en-US" sz="3200" b="1" dirty="0" err="1" smtClean="0">
                <a:solidFill>
                  <a:srgbClr val="FF3300"/>
                </a:solidFill>
                <a:latin typeface="+mj-lt"/>
              </a:rPr>
              <a:t>DeCoRAM</a:t>
            </a: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 D&amp;C Middleware</a:t>
            </a:r>
            <a:endParaRPr lang="en-US" sz="32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5105400" cy="5981700"/>
          </a:xfrm>
        </p:spPr>
        <p:txBody>
          <a:bodyPr/>
          <a:lstStyle/>
          <a:p>
            <a:r>
              <a:rPr lang="en-US" sz="2400" b="1" dirty="0" err="1" smtClean="0"/>
              <a:t>DeCoRAM</a:t>
            </a:r>
            <a:r>
              <a:rPr lang="en-US" sz="2400" dirty="0" smtClean="0"/>
              <a:t> = “</a:t>
            </a:r>
            <a:r>
              <a:rPr lang="en-US" sz="2400" u="sng" dirty="0" smtClean="0"/>
              <a:t>De</a:t>
            </a:r>
            <a:r>
              <a:rPr lang="en-US" sz="2400" dirty="0" smtClean="0"/>
              <a:t>ployment &amp; </a:t>
            </a:r>
            <a:r>
              <a:rPr lang="en-US" sz="2400" u="sng" dirty="0" smtClean="0"/>
              <a:t>Co</a:t>
            </a:r>
            <a:r>
              <a:rPr lang="en-US" sz="2400" dirty="0" smtClean="0"/>
              <a:t>nfiguration </a:t>
            </a:r>
            <a:r>
              <a:rPr lang="en-US" sz="2400" u="sng" dirty="0" smtClean="0"/>
              <a:t>R</a:t>
            </a:r>
            <a:r>
              <a:rPr lang="en-US" sz="2400" dirty="0" smtClean="0"/>
              <a:t>easoning via </a:t>
            </a:r>
            <a:r>
              <a:rPr lang="en-US" sz="2400" u="sng" dirty="0" smtClean="0"/>
              <a:t>A</a:t>
            </a:r>
            <a:r>
              <a:rPr lang="en-US" sz="2400" dirty="0" smtClean="0"/>
              <a:t>nalysis &amp; </a:t>
            </a:r>
            <a:r>
              <a:rPr lang="en-US" sz="2400" u="sng" dirty="0" smtClean="0"/>
              <a:t>M</a:t>
            </a:r>
            <a:r>
              <a:rPr lang="en-US" sz="2400" dirty="0" smtClean="0"/>
              <a:t>odeling”</a:t>
            </a:r>
          </a:p>
          <a:p>
            <a:r>
              <a:rPr lang="en-US" sz="2400" dirty="0" err="1" smtClean="0"/>
              <a:t>DeCoRAM</a:t>
            </a:r>
            <a:r>
              <a:rPr lang="en-US" sz="2400" dirty="0" smtClean="0"/>
              <a:t> consists of</a:t>
            </a:r>
          </a:p>
          <a:p>
            <a:pPr lvl="1"/>
            <a:r>
              <a:rPr lang="en-US" sz="2400" b="1" dirty="0" smtClean="0"/>
              <a:t>Pluggable Allocation Engine </a:t>
            </a:r>
            <a:r>
              <a:rPr lang="en-US" sz="2400" dirty="0" smtClean="0"/>
              <a:t>that determines appropriate node mappings for all applications &amp; replicas using installed algorithm</a:t>
            </a:r>
          </a:p>
          <a:p>
            <a:pPr lvl="1"/>
            <a:r>
              <a:rPr lang="en-US" sz="2400" b="1" dirty="0" smtClean="0"/>
              <a:t>Deployment &amp; Configuration Engine </a:t>
            </a:r>
            <a:r>
              <a:rPr lang="en-US" sz="2400" dirty="0" smtClean="0"/>
              <a:t>that deploys &amp; configures (D&amp;C) applications and replicas on top of middleware in appropriate hosts</a:t>
            </a:r>
          </a:p>
          <a:p>
            <a:pPr lvl="1"/>
            <a:r>
              <a:rPr lang="en-US" sz="2400" b="1" dirty="0" smtClean="0"/>
              <a:t>A specific allocation algorithm </a:t>
            </a:r>
            <a:r>
              <a:rPr lang="en-US" sz="2400" dirty="0" smtClean="0"/>
              <a:t>that is real time-, fault- and resource-aware</a:t>
            </a: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08125"/>
            <a:ext cx="3278188" cy="1768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181600" y="533400"/>
            <a:ext cx="3200400" cy="838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850900"/>
            <a:r>
              <a:rPr lang="en-US" sz="2400" dirty="0" smtClean="0"/>
              <a:t>No coupling with allocation algorithm</a:t>
            </a:r>
            <a:endParaRPr lang="en-US" sz="24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705600" y="1371600"/>
            <a:ext cx="533400" cy="457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7037" y="4495800"/>
            <a:ext cx="3255963" cy="1524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486400" y="3352800"/>
            <a:ext cx="3352800" cy="8382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defTabSz="850900"/>
            <a:r>
              <a:rPr lang="en-US" sz="2400" dirty="0" smtClean="0"/>
              <a:t>Middleware-agnostic D&amp;C </a:t>
            </a:r>
            <a:r>
              <a:rPr lang="en-US" sz="2400" dirty="0"/>
              <a:t>Engine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6858000" y="4191000"/>
            <a:ext cx="9144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029200" y="5943600"/>
            <a:ext cx="3962400" cy="83096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This talk focuses on the allocation algorithm</a:t>
            </a:r>
            <a:endParaRPr lang="en-US" sz="2400" b="1" i="1" dirty="0">
              <a:solidFill>
                <a:srgbClr val="336699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B9543-DFA7-42C7-B54D-F044483B166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 err="1" smtClean="0">
                <a:solidFill>
                  <a:srgbClr val="FF3300"/>
                </a:solidFill>
                <a:latin typeface="+mj-lt"/>
              </a:rPr>
              <a:t>DeCoRAM</a:t>
            </a: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Allocation </a:t>
            </a: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Algorithm</a:t>
            </a:r>
            <a:endParaRPr lang="en-US" sz="32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3581400" cy="5638800"/>
          </a:xfrm>
        </p:spPr>
        <p:txBody>
          <a:bodyPr/>
          <a:lstStyle/>
          <a:p>
            <a:r>
              <a:rPr lang="en-US" sz="2400" b="1" dirty="0" smtClean="0"/>
              <a:t>System model</a:t>
            </a:r>
          </a:p>
          <a:p>
            <a:pPr lvl="1"/>
            <a:r>
              <a:rPr lang="en-US" sz="2400" i="1" dirty="0" smtClean="0"/>
              <a:t>N </a:t>
            </a:r>
            <a:r>
              <a:rPr lang="en-US" sz="2400" dirty="0" smtClean="0"/>
              <a:t>periodic DRE system tasks</a:t>
            </a:r>
          </a:p>
          <a:p>
            <a:pPr lvl="1"/>
            <a:r>
              <a:rPr lang="en-US" sz="2400" b="1" i="1" dirty="0" smtClean="0"/>
              <a:t>RT requirements </a:t>
            </a:r>
            <a:r>
              <a:rPr lang="en-US" sz="2400" dirty="0" smtClean="0"/>
              <a:t>– periodic tasks, worst-case execution time (WCET), worst-case state synchronization time (WCSST)</a:t>
            </a:r>
          </a:p>
          <a:p>
            <a:pPr lvl="1"/>
            <a:r>
              <a:rPr lang="en-US" sz="2400" b="1" i="1" dirty="0" smtClean="0"/>
              <a:t>FT requirements</a:t>
            </a:r>
            <a:r>
              <a:rPr lang="en-US" sz="2400" i="1" dirty="0" smtClean="0"/>
              <a:t> </a:t>
            </a:r>
            <a:r>
              <a:rPr lang="en-US" sz="2400" dirty="0" smtClean="0"/>
              <a:t>– </a:t>
            </a:r>
            <a:r>
              <a:rPr lang="en-US" sz="2400" i="1" dirty="0" smtClean="0"/>
              <a:t>K</a:t>
            </a:r>
            <a:r>
              <a:rPr lang="en-US" sz="2400" dirty="0" smtClean="0"/>
              <a:t> number of processor failures to tolerate (number of replicas)</a:t>
            </a:r>
          </a:p>
          <a:p>
            <a:pPr lvl="1"/>
            <a:r>
              <a:rPr lang="en-US" sz="2400" dirty="0" smtClean="0"/>
              <a:t>Fail-stop processors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2590800"/>
            <a:ext cx="5410200" cy="120029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99"/>
                </a:solidFill>
                <a:latin typeface="+mn-lt"/>
              </a:rPr>
              <a:t>How many processors shall we need for a primary-backup scheme? </a:t>
            </a:r>
            <a:endParaRPr lang="en-US" sz="2400" b="1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0" y="4114800"/>
            <a:ext cx="5410200" cy="17173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An intuition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</a:rPr>
              <a:t>Num proc in No-fault case &lt;= 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</a:rPr>
              <a:t>Num proc for passive replication &lt;= Num proc for active replication </a:t>
            </a:r>
            <a:endParaRPr lang="en-US" sz="2400" b="1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2029B-6CBE-46F1-B984-EBD49BCEAE6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Focus: Distributed Real-time and Embedded Systems</a:t>
            </a:r>
          </a:p>
        </p:txBody>
      </p:sp>
      <p:pic>
        <p:nvPicPr>
          <p:cNvPr id="49154" name="Picture 2" descr="C:\Users\admin\Pictures\embedded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3276600" cy="282395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81200" y="5029200"/>
            <a:ext cx="4953000" cy="1138773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99"/>
                </a:solidFill>
              </a:rPr>
              <a:t>Just an embedded system =&gt; Not a DRE system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Highly resource-constrained</a:t>
            </a:r>
            <a:endParaRPr lang="en-US" sz="2000" b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82000" cy="4308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Is this a Distributed, Real-time and Embedded (DRE) System?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3B9543-DFA7-42C7-B54D-F044483B166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 err="1" smtClean="0">
                <a:solidFill>
                  <a:srgbClr val="FF3300"/>
                </a:solidFill>
                <a:latin typeface="+mj-lt"/>
              </a:rPr>
              <a:t>DeCoRAM</a:t>
            </a: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Allocation Algorithm (1/2)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3581400" cy="5638800"/>
          </a:xfrm>
        </p:spPr>
        <p:txBody>
          <a:bodyPr/>
          <a:lstStyle/>
          <a:p>
            <a:r>
              <a:rPr lang="en-US" sz="2400" b="1" dirty="0" smtClean="0"/>
              <a:t>System model</a:t>
            </a:r>
          </a:p>
          <a:p>
            <a:pPr lvl="1"/>
            <a:r>
              <a:rPr lang="en-US" sz="2400" i="1" dirty="0" smtClean="0"/>
              <a:t>N </a:t>
            </a:r>
            <a:r>
              <a:rPr lang="en-US" sz="2400" dirty="0" smtClean="0"/>
              <a:t>periodic DRE system tasks</a:t>
            </a:r>
          </a:p>
          <a:p>
            <a:pPr lvl="1"/>
            <a:r>
              <a:rPr lang="en-US" sz="2400" i="1" dirty="0" smtClean="0"/>
              <a:t>RT requirements </a:t>
            </a:r>
            <a:r>
              <a:rPr lang="en-US" sz="2400" dirty="0" smtClean="0"/>
              <a:t>– periodic tasks, worst-case execution time (WCET), worst-case state synchronization time (WCSST)</a:t>
            </a:r>
          </a:p>
          <a:p>
            <a:pPr lvl="1"/>
            <a:r>
              <a:rPr lang="en-US" sz="2400" i="1" dirty="0" smtClean="0"/>
              <a:t>FT requirements </a:t>
            </a:r>
            <a:r>
              <a:rPr lang="en-US" sz="2400" dirty="0" smtClean="0"/>
              <a:t>– </a:t>
            </a:r>
            <a:r>
              <a:rPr lang="en-US" sz="2400" i="1" dirty="0" smtClean="0"/>
              <a:t>K</a:t>
            </a:r>
            <a:r>
              <a:rPr lang="en-US" sz="2400" dirty="0" smtClean="0"/>
              <a:t> number of processor failures to tolerate (number of replicas)</a:t>
            </a:r>
          </a:p>
          <a:p>
            <a:pPr lvl="1"/>
            <a:r>
              <a:rPr lang="en-US" sz="2400" dirty="0" smtClean="0"/>
              <a:t>Fail-stop processors</a:t>
            </a:r>
          </a:p>
        </p:txBody>
      </p:sp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57600" y="3466571"/>
            <a:ext cx="5410200" cy="245602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How many processors shall we need for a primary-backup scheme? – A basic intuition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</a:rPr>
              <a:t>Num proc in No-fault case &lt;= </a:t>
            </a:r>
          </a:p>
          <a:p>
            <a:pPr algn="l" eaLnBrk="0" hangingPunct="0"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</a:rPr>
              <a:t>Num proc for passive replication &lt;= Num proc for active replication </a:t>
            </a:r>
            <a:endParaRPr lang="en-US" sz="2400" b="1" i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D04277-3700-48FA-86A9-6C2209878D9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 err="1" smtClean="0">
                <a:solidFill>
                  <a:srgbClr val="FF3300"/>
                </a:solidFill>
                <a:latin typeface="+mj-lt"/>
              </a:rPr>
              <a:t>DeCoRAM</a:t>
            </a:r>
            <a:r>
              <a:rPr lang="en-US" sz="32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Allocation Algorithm (2/2)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71500"/>
            <a:ext cx="3505200" cy="5638800"/>
          </a:xfrm>
        </p:spPr>
        <p:txBody>
          <a:bodyPr/>
          <a:lstStyle/>
          <a:p>
            <a:r>
              <a:rPr lang="en-US" sz="2400" b="1" dirty="0" smtClean="0"/>
              <a:t>System objective</a:t>
            </a:r>
          </a:p>
          <a:p>
            <a:pPr lvl="1"/>
            <a:r>
              <a:rPr lang="en-US" sz="2400" dirty="0" smtClean="0"/>
              <a:t>Find a mapping of </a:t>
            </a:r>
            <a:r>
              <a:rPr lang="en-US" sz="2400" i="1" dirty="0" smtClean="0"/>
              <a:t>N </a:t>
            </a:r>
            <a:r>
              <a:rPr lang="en-US" sz="2400" dirty="0" smtClean="0"/>
              <a:t> periodic DRE tasks &amp; their </a:t>
            </a:r>
            <a:r>
              <a:rPr lang="en-US" sz="2400" i="1" dirty="0" smtClean="0"/>
              <a:t>K </a:t>
            </a:r>
            <a:r>
              <a:rPr lang="en-US" sz="2400" dirty="0" smtClean="0"/>
              <a:t>replicas so as to minimize the total number of processors utilized</a:t>
            </a:r>
          </a:p>
          <a:p>
            <a:pPr lvl="2"/>
            <a:r>
              <a:rPr lang="en-US" sz="2400" dirty="0" smtClean="0"/>
              <a:t>no two replicas are in the same processor</a:t>
            </a:r>
          </a:p>
          <a:p>
            <a:pPr lvl="2"/>
            <a:r>
              <a:rPr lang="en-US" sz="2400" dirty="0" smtClean="0"/>
              <a:t>All tasks are schedulable both in faulty as well as non-faulty scenarios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1447" name="Down Arrow 6"/>
          <p:cNvSpPr>
            <a:spLocks noChangeArrowheads="1"/>
          </p:cNvSpPr>
          <p:nvPr/>
        </p:nvSpPr>
        <p:spPr bwMode="auto">
          <a:xfrm>
            <a:off x="60198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4191000" y="24384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pic>
        <p:nvPicPr>
          <p:cNvPr id="614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535363"/>
            <a:ext cx="4792662" cy="26368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4600" y="5874634"/>
            <a:ext cx="6400800" cy="830966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Similar to bin-packing, but harder due to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combined FT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&amp; RT constraints</a:t>
            </a:r>
            <a:endParaRPr lang="en-US" sz="2400" b="1" i="1" dirty="0">
              <a:solidFill>
                <a:srgbClr val="336699"/>
              </a:solidFill>
              <a:latin typeface="+mn-lt"/>
            </a:endParaRPr>
          </a:p>
        </p:txBody>
      </p:sp>
      <p:sp>
        <p:nvSpPr>
          <p:cNvPr id="61451" name="Down Arrow 6"/>
          <p:cNvSpPr>
            <a:spLocks noChangeArrowheads="1"/>
          </p:cNvSpPr>
          <p:nvPr/>
        </p:nvSpPr>
        <p:spPr bwMode="auto">
          <a:xfrm>
            <a:off x="6019800" y="2971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FD842-088A-4365-90BD-8D916FE6FD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[Dhall:78]*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priorities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6019800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6263" lvl="2" indent="-1190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800" kern="0" dirty="0"/>
              <a:t>*[Dhall:78] S. K. </a:t>
            </a:r>
            <a:r>
              <a:rPr lang="en-US" sz="1800" kern="0" dirty="0" err="1"/>
              <a:t>Dhall</a:t>
            </a:r>
            <a:r>
              <a:rPr lang="en-US" sz="1800" kern="0" dirty="0"/>
              <a:t> &amp; C. Liu, “On a Real-time Scheduling Problem”, </a:t>
            </a:r>
            <a:r>
              <a:rPr lang="en-US" sz="1800" i="1" kern="0" dirty="0"/>
              <a:t>Operations Research, </a:t>
            </a:r>
            <a:r>
              <a:rPr lang="en-US" sz="1800" kern="0" dirty="0"/>
              <a:t>1978</a:t>
            </a:r>
            <a:endParaRPr lang="en-US" sz="1800" i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6C56A-C295-4AFB-BE6B-E753C5B1001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</a:t>
            </a:r>
            <a:r>
              <a:rPr lang="en-US" sz="2000" kern="0" dirty="0"/>
              <a:t>priorities</a:t>
            </a:r>
            <a:endParaRPr lang="en-US" sz="2000" kern="0" dirty="0">
              <a:cs typeface="+mn-cs"/>
            </a:endParaRPr>
          </a:p>
        </p:txBody>
      </p:sp>
      <p:graphicFrame>
        <p:nvGraphicFramePr>
          <p:cNvPr id="1026" name="Object 45"/>
          <p:cNvGraphicFramePr>
            <a:graphicFrameLocks noChangeAspect="1"/>
          </p:cNvGraphicFramePr>
          <p:nvPr/>
        </p:nvGraphicFramePr>
        <p:xfrm>
          <a:off x="1066800" y="3733800"/>
          <a:ext cx="1638300" cy="2324100"/>
        </p:xfrm>
        <a:graphic>
          <a:graphicData uri="http://schemas.openxmlformats.org/presentationml/2006/ole">
            <p:oleObj spid="_x0000_s1026" name="Visio" r:id="rId4" imgW="1638001" imgH="2323804" progId="Visio.Drawing.11">
              <p:link updateAutomatic="1"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38300" y="4267200"/>
          <a:ext cx="495300" cy="495300"/>
        </p:xfrm>
        <a:graphic>
          <a:graphicData uri="http://schemas.openxmlformats.org/presentationml/2006/ole">
            <p:oleObj spid="_x0000_s1027" name="Visio" r:id="rId5" imgW="494964" imgH="494950" progId="Visio.Drawing.11">
              <p:link updateAutomatic="1"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638300" y="5029200"/>
          <a:ext cx="495300" cy="495300"/>
        </p:xfrm>
        <a:graphic>
          <a:graphicData uri="http://schemas.openxmlformats.org/presentationml/2006/ole">
            <p:oleObj spid="_x0000_s1028" name="Visio" r:id="rId6" imgW="494964" imgH="494950" progId="Visio.Drawing.11">
              <p:link updateAutomatic="1"/>
            </p:oleObj>
          </a:graphicData>
        </a:graphic>
      </p:graphicFrame>
      <p:pic>
        <p:nvPicPr>
          <p:cNvPr id="1076" name="Picture 10" descr="graph1_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657600"/>
            <a:ext cx="34956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F4E6D5-4DBC-45AE-9874-82CAD365D53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</a:t>
            </a:r>
            <a:r>
              <a:rPr lang="en-US" sz="2000" kern="0" dirty="0"/>
              <a:t>priorities</a:t>
            </a:r>
            <a:endParaRPr lang="en-US" sz="2000" kern="0" dirty="0">
              <a:cs typeface="+mn-cs"/>
            </a:endParaRPr>
          </a:p>
        </p:txBody>
      </p:sp>
      <p:graphicFrame>
        <p:nvGraphicFramePr>
          <p:cNvPr id="2050" name="Object 45"/>
          <p:cNvGraphicFramePr>
            <a:graphicFrameLocks noChangeAspect="1"/>
          </p:cNvGraphicFramePr>
          <p:nvPr/>
        </p:nvGraphicFramePr>
        <p:xfrm>
          <a:off x="1066800" y="3733800"/>
          <a:ext cx="1638300" cy="2324100"/>
        </p:xfrm>
        <a:graphic>
          <a:graphicData uri="http://schemas.openxmlformats.org/presentationml/2006/ole">
            <p:oleObj spid="_x0000_s2050" name="Visio" r:id="rId4" imgW="1638001" imgH="2323804" progId="Visio.Drawing.11">
              <p:link updateAutomatic="1"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38300" y="4267200"/>
          <a:ext cx="495300" cy="495300"/>
        </p:xfrm>
        <a:graphic>
          <a:graphicData uri="http://schemas.openxmlformats.org/presentationml/2006/ole">
            <p:oleObj spid="_x0000_s2051" name="Visio" r:id="rId5" imgW="494964" imgH="494950" progId="Visio.Drawing.11">
              <p:link updateAutomatic="1"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38300" y="5029200"/>
          <a:ext cx="495300" cy="495300"/>
        </p:xfrm>
        <a:graphic>
          <a:graphicData uri="http://schemas.openxmlformats.org/presentationml/2006/ole">
            <p:oleObj spid="_x0000_s2052" name="Visio" r:id="rId6" imgW="494964" imgH="494950" progId="Visio.Drawing.11">
              <p:link updateAutomatic="1"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38200" y="6096000"/>
          <a:ext cx="495300" cy="495300"/>
        </p:xfrm>
        <a:graphic>
          <a:graphicData uri="http://schemas.openxmlformats.org/presentationml/2006/ole">
            <p:oleObj spid="_x0000_s2053" name="Visio" r:id="rId7" imgW="494964" imgH="494950" progId="Visio.Drawing.11">
              <p:link updateAutomatic="1"/>
            </p:oleObj>
          </a:graphicData>
        </a:graphic>
      </p:graphicFrame>
      <p:cxnSp>
        <p:nvCxnSpPr>
          <p:cNvPr id="2101" name="Straight Arrow Connector 11"/>
          <p:cNvCxnSpPr>
            <a:cxnSpLocks noChangeShapeType="1"/>
          </p:cNvCxnSpPr>
          <p:nvPr/>
        </p:nvCxnSpPr>
        <p:spPr bwMode="auto">
          <a:xfrm flipV="1">
            <a:off x="1295400" y="5715000"/>
            <a:ext cx="609600" cy="381000"/>
          </a:xfrm>
          <a:prstGeom prst="straightConnector1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</p:spPr>
      </p:cxnSp>
      <p:pic>
        <p:nvPicPr>
          <p:cNvPr id="4151" name="Picture 16" descr="graph1_4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657600"/>
            <a:ext cx="34956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admin\AppData\Local\Microsoft\Windows\Temporary Internet Files\Content.IE5\QNDKIQ1U\MMj03369800000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594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admin\AppData\Local\Microsoft\Windows\Temporary Internet Files\Content.IE5\5BEOBKEN\MCBS01890_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6019800"/>
            <a:ext cx="4984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189E4-EDF0-453D-A430-5CCECC50C73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</a:t>
            </a:r>
            <a:r>
              <a:rPr lang="en-US" sz="2000" kern="0" dirty="0"/>
              <a:t>priorities</a:t>
            </a:r>
            <a:endParaRPr lang="en-US" sz="2000" kern="0" dirty="0">
              <a:cs typeface="+mn-cs"/>
            </a:endParaRPr>
          </a:p>
        </p:txBody>
      </p:sp>
      <p:graphicFrame>
        <p:nvGraphicFramePr>
          <p:cNvPr id="3074" name="Object 45"/>
          <p:cNvGraphicFramePr>
            <a:graphicFrameLocks noChangeAspect="1"/>
          </p:cNvGraphicFramePr>
          <p:nvPr/>
        </p:nvGraphicFramePr>
        <p:xfrm>
          <a:off x="1066800" y="3729038"/>
          <a:ext cx="1638300" cy="2324100"/>
        </p:xfrm>
        <a:graphic>
          <a:graphicData uri="http://schemas.openxmlformats.org/presentationml/2006/ole">
            <p:oleObj spid="_x0000_s3074" name="Visio" r:id="rId4" imgW="1638001" imgH="2323804" progId="Visio.Drawing.11">
              <p:link updateAutomatic="1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638300" y="4267200"/>
          <a:ext cx="495300" cy="495300"/>
        </p:xfrm>
        <a:graphic>
          <a:graphicData uri="http://schemas.openxmlformats.org/presentationml/2006/ole">
            <p:oleObj spid="_x0000_s3075" name="Visio" r:id="rId5" imgW="494964" imgH="494950" progId="Visio.Drawing.11">
              <p:link updateAutomatic="1"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638300" y="5029200"/>
          <a:ext cx="495300" cy="495300"/>
        </p:xfrm>
        <a:graphic>
          <a:graphicData uri="http://schemas.openxmlformats.org/presentationml/2006/ole">
            <p:oleObj spid="_x0000_s3076" name="Visio" r:id="rId6" imgW="494964" imgH="494950" progId="Visio.Drawing.11">
              <p:link updateAutomatic="1"/>
            </p:oleObj>
          </a:graphicData>
        </a:graphic>
      </p:graphicFrame>
      <p:graphicFrame>
        <p:nvGraphicFramePr>
          <p:cNvPr id="3077" name="Object 56"/>
          <p:cNvGraphicFramePr>
            <a:graphicFrameLocks noChangeAspect="1"/>
          </p:cNvGraphicFramePr>
          <p:nvPr/>
        </p:nvGraphicFramePr>
        <p:xfrm>
          <a:off x="2933700" y="3729038"/>
          <a:ext cx="1638300" cy="2324100"/>
        </p:xfrm>
        <a:graphic>
          <a:graphicData uri="http://schemas.openxmlformats.org/presentationml/2006/ole">
            <p:oleObj spid="_x0000_s3077" name="Visio" r:id="rId7" imgW="1638001" imgH="2323804" progId="Visio.Drawing.11">
              <p:link updateAutomatic="1"/>
            </p:oleObj>
          </a:graphicData>
        </a:graphic>
      </p:graphicFrame>
      <p:graphicFrame>
        <p:nvGraphicFramePr>
          <p:cNvPr id="3078" name="Object 57"/>
          <p:cNvGraphicFramePr>
            <a:graphicFrameLocks noChangeAspect="1"/>
          </p:cNvGraphicFramePr>
          <p:nvPr/>
        </p:nvGraphicFramePr>
        <p:xfrm>
          <a:off x="3505200" y="4114800"/>
          <a:ext cx="495300" cy="495300"/>
        </p:xfrm>
        <a:graphic>
          <a:graphicData uri="http://schemas.openxmlformats.org/presentationml/2006/ole">
            <p:oleObj spid="_x0000_s3078" name="Visio" r:id="rId8" imgW="494964" imgH="494950" progId="Visio.Drawing.11">
              <p:link updateAutomatic="1"/>
            </p:oleObj>
          </a:graphicData>
        </a:graphic>
      </p:graphicFrame>
      <p:pic>
        <p:nvPicPr>
          <p:cNvPr id="3126" name="Picture 14" descr="graph1_5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3657600"/>
            <a:ext cx="34956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7C605-3F1C-4992-9DCF-7AB635ADF6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</a:t>
            </a:r>
            <a:r>
              <a:rPr lang="en-US" sz="2000" kern="0" dirty="0"/>
              <a:t>priorities</a:t>
            </a:r>
            <a:endParaRPr lang="en-US" sz="2000" kern="0" dirty="0">
              <a:cs typeface="+mn-cs"/>
            </a:endParaRPr>
          </a:p>
        </p:txBody>
      </p:sp>
      <p:graphicFrame>
        <p:nvGraphicFramePr>
          <p:cNvPr id="4098" name="Object 45"/>
          <p:cNvGraphicFramePr>
            <a:graphicFrameLocks noChangeAspect="1"/>
          </p:cNvGraphicFramePr>
          <p:nvPr/>
        </p:nvGraphicFramePr>
        <p:xfrm>
          <a:off x="1066800" y="3729038"/>
          <a:ext cx="1638300" cy="2324100"/>
        </p:xfrm>
        <a:graphic>
          <a:graphicData uri="http://schemas.openxmlformats.org/presentationml/2006/ole">
            <p:oleObj spid="_x0000_s4098" name="Visio" r:id="rId4" imgW="1638001" imgH="2323804" progId="Visio.Drawing.11">
              <p:link updateAutomatic="1"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38300" y="4267200"/>
          <a:ext cx="495300" cy="495300"/>
        </p:xfrm>
        <a:graphic>
          <a:graphicData uri="http://schemas.openxmlformats.org/presentationml/2006/ole">
            <p:oleObj spid="_x0000_s4099" name="Visio" r:id="rId5" imgW="494964" imgH="494950" progId="Visio.Drawing.11">
              <p:link updateAutomatic="1"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638300" y="5029200"/>
          <a:ext cx="495300" cy="495300"/>
        </p:xfrm>
        <a:graphic>
          <a:graphicData uri="http://schemas.openxmlformats.org/presentationml/2006/ole">
            <p:oleObj spid="_x0000_s4100" name="Visio" r:id="rId6" imgW="494964" imgH="494950" progId="Visio.Drawing.11">
              <p:link updateAutomatic="1"/>
            </p:oleObj>
          </a:graphicData>
        </a:graphic>
      </p:graphicFrame>
      <p:graphicFrame>
        <p:nvGraphicFramePr>
          <p:cNvPr id="4101" name="Object 56"/>
          <p:cNvGraphicFramePr>
            <a:graphicFrameLocks noChangeAspect="1"/>
          </p:cNvGraphicFramePr>
          <p:nvPr/>
        </p:nvGraphicFramePr>
        <p:xfrm>
          <a:off x="2933700" y="3729038"/>
          <a:ext cx="1638300" cy="2324100"/>
        </p:xfrm>
        <a:graphic>
          <a:graphicData uri="http://schemas.openxmlformats.org/presentationml/2006/ole">
            <p:oleObj spid="_x0000_s4101" name="Visio" r:id="rId7" imgW="1638001" imgH="2323804" progId="Visio.Drawing.11">
              <p:link updateAutomatic="1"/>
            </p:oleObj>
          </a:graphicData>
        </a:graphic>
      </p:graphicFrame>
      <p:graphicFrame>
        <p:nvGraphicFramePr>
          <p:cNvPr id="4102" name="Object 57"/>
          <p:cNvGraphicFramePr>
            <a:graphicFrameLocks noChangeAspect="1"/>
          </p:cNvGraphicFramePr>
          <p:nvPr/>
        </p:nvGraphicFramePr>
        <p:xfrm>
          <a:off x="3505200" y="4114800"/>
          <a:ext cx="495300" cy="495300"/>
        </p:xfrm>
        <a:graphic>
          <a:graphicData uri="http://schemas.openxmlformats.org/presentationml/2006/ole">
            <p:oleObj spid="_x0000_s4102" name="Visio" r:id="rId8" imgW="494964" imgH="494950" progId="Visio.Drawing.11">
              <p:link updateAutomatic="1"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505200" y="4762500"/>
          <a:ext cx="495300" cy="495300"/>
        </p:xfrm>
        <a:graphic>
          <a:graphicData uri="http://schemas.openxmlformats.org/presentationml/2006/ole">
            <p:oleObj spid="_x0000_s4103" name="Visio" r:id="rId9" imgW="494964" imgH="494950" progId="Visio.Drawing.11">
              <p:link updateAutomatic="1"/>
            </p:oleObj>
          </a:graphicData>
        </a:graphic>
      </p:graphicFrame>
      <p:pic>
        <p:nvPicPr>
          <p:cNvPr id="4152" name="Picture 13" descr="graph1_7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657600"/>
            <a:ext cx="34956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505200" y="5372100"/>
          <a:ext cx="495300" cy="495300"/>
        </p:xfrm>
        <a:graphic>
          <a:graphicData uri="http://schemas.openxmlformats.org/presentationml/2006/ole">
            <p:oleObj spid="_x0000_s4104" name="Visio" r:id="rId11" imgW="494964" imgH="494950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(1/5)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09600"/>
          <a:ext cx="4495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914400"/>
                <a:gridCol w="1066800"/>
                <a:gridCol w="966538"/>
                <a:gridCol w="709863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Util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 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3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DEBE6-457B-4A6E-BDB1-B2A4DBE202D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Basic Step 1: No fault tolerance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Only primaries exist consuming WCET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first-fit optimal bin-packing using the [Dhall:78] algorithm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Consider sample task set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Tasks arranged according to rate monotonic </a:t>
            </a:r>
            <a:r>
              <a:rPr lang="en-US" sz="2000" kern="0" dirty="0"/>
              <a:t>priorities</a:t>
            </a:r>
            <a:endParaRPr lang="en-US" sz="2000" kern="0" dirty="0"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41910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 smtClean="0">
                <a:cs typeface="+mn-cs"/>
              </a:rPr>
              <a:t>Outcome -&gt; Lower bound established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System is schedulable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Uses minimum number of resources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990600" y="6248400"/>
            <a:ext cx="7162800" cy="46163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RT </a:t>
            </a:r>
            <a:r>
              <a:rPr lang="en-US" sz="2400" b="1" dirty="0">
                <a:solidFill>
                  <a:srgbClr val="FF0000"/>
                </a:solidFill>
              </a:rPr>
              <a:t>&amp; resource constraints satisfied; but no FT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pic>
        <p:nvPicPr>
          <p:cNvPr id="63539" name="Picture 10" descr="step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34845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(2/5)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15060A-6CEC-40EA-A7BB-E48B2B254FA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1: Introduce replica tasks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Do not 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(2/5)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55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4CB767-D062-4E6B-A140-13441A3375F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1: Introduce replica tasks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Do not 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65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8455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5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5580" name="Picture 7" descr="graph2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200400"/>
            <a:ext cx="3973513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286000" y="990600"/>
            <a:ext cx="4267200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7410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  <a:noFill/>
        </p:spPr>
        <p:txBody>
          <a:bodyPr/>
          <a:lstStyle/>
          <a:p>
            <a:fld id="{FA72029B-6CBE-46F1-B984-EBD49BCEAE6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Focus: Distributed Real-time and Embedded Systems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7000" y="1143000"/>
            <a:ext cx="3352800" cy="3124200"/>
            <a:chOff x="3505200" y="2514600"/>
            <a:chExt cx="2294749" cy="2035874"/>
          </a:xfrm>
        </p:grpSpPr>
        <p:pic>
          <p:nvPicPr>
            <p:cNvPr id="49154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8862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5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3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6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0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1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5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2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4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886200"/>
              <a:ext cx="770749" cy="664274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1295400" y="4419600"/>
            <a:ext cx="6324600" cy="2369880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99"/>
                </a:solidFill>
              </a:rPr>
              <a:t>A composition of embedded systems =&gt; Not DRE yet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Highly resource-constrained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Real-time requirements on interactions among individual embedded systems</a:t>
            </a:r>
            <a:endParaRPr lang="en-US" sz="2000" b="1" dirty="0"/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Failures of individual systems possible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Other QoS requirements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57200" y="483543"/>
            <a:ext cx="8382000" cy="4308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Is this a Distributed, Real-time and Embedded (DRE) System?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(2/5)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6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1D2646-5526-44A1-911B-77D523AC399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1: Introduce replica tasks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Do not 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66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8455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6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66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338" y="3357563"/>
            <a:ext cx="2303462" cy="151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6605" name="Picture 8" descr="graph2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3973513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(2/5)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6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B376B-F955-4C81-9253-FA447DF5C9A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1: Introduce replica tasks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Do not 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67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8455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7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1066800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76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338" y="3357563"/>
            <a:ext cx="2303462" cy="1519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762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11338" y="5029200"/>
            <a:ext cx="2303462" cy="15192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67630" name="Picture 9" descr="graph2_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200400"/>
            <a:ext cx="3973513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(2/5)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86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A4A15-3940-4E8A-815F-780983EF6FA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5334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0" lvl="1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1: Introduce replica tasks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Do not 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30480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 smtClean="0">
                <a:cs typeface="+mn-cs"/>
              </a:rPr>
              <a:t>Outcome -&gt; Upper bound is established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 RT-FT solution is created – but with Active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System is schedulable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Demonstrates upper bound on number of resources needed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09600" y="6324600"/>
            <a:ext cx="7772400" cy="46163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Minimize resource using passive replication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pic>
        <p:nvPicPr>
          <p:cNvPr id="68652" name="Picture 10" descr="step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800600"/>
            <a:ext cx="71628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6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FE2F3E-A5D3-41A2-B208-22D66A86994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6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6BD980-3F4C-44C1-BBA4-2BB7C61F9F7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70698" name="Picture 11" descr="step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ular Callout 24"/>
          <p:cNvSpPr/>
          <p:nvPr/>
        </p:nvSpPr>
        <p:spPr bwMode="auto">
          <a:xfrm>
            <a:off x="304800" y="4953000"/>
            <a:ext cx="2362200" cy="838200"/>
          </a:xfrm>
          <a:prstGeom prst="wedgeRoundRectCallout">
            <a:avLst>
              <a:gd name="adj1" fmla="val 6322"/>
              <a:gd name="adj2" fmla="val -1218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Primaries contribute WCET </a:t>
            </a:r>
          </a:p>
        </p:txBody>
      </p:sp>
      <p:pic>
        <p:nvPicPr>
          <p:cNvPr id="70700" name="Picture 25" descr="graph3_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 bwMode="auto">
          <a:xfrm>
            <a:off x="5105400" y="2895600"/>
            <a:ext cx="2590800" cy="10668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in no failure case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2B7293-2891-40B2-964D-66DDF0DE461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5163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64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762000" y="3048000"/>
            <a:ext cx="534988" cy="534988"/>
          </a:xfrm>
          <a:prstGeom prst="straightConnector1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</p:spPr>
      </p:cxn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6700" y="2781300"/>
          <a:ext cx="495300" cy="495300"/>
        </p:xfrm>
        <a:graphic>
          <a:graphicData uri="http://schemas.openxmlformats.org/presentationml/2006/ole">
            <p:oleObj spid="_x0000_s5122" name="Visio" r:id="rId5" imgW="494964" imgH="494950" progId="Visio.Drawing.11">
              <p:link updateAutomatic="1"/>
            </p:oleObj>
          </a:graphicData>
        </a:graphic>
      </p:graphicFrame>
      <p:pic>
        <p:nvPicPr>
          <p:cNvPr id="5165" name="Picture 6" descr="C:\Users\admin\AppData\Local\Microsoft\Windows\Temporary Internet Files\Content.IE5\5BEOBKEN\MCBS01890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352800"/>
            <a:ext cx="619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 bwMode="auto">
          <a:xfrm>
            <a:off x="5105400" y="2895600"/>
            <a:ext cx="2590800" cy="10668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in no failure case 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04800" y="4953000"/>
            <a:ext cx="2362200" cy="838200"/>
          </a:xfrm>
          <a:prstGeom prst="wedgeRoundRectCallout">
            <a:avLst>
              <a:gd name="adj1" fmla="val 6322"/>
              <a:gd name="adj2" fmla="val -1218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Primaries contribute WCET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D08CF-D82D-4AA1-A4A5-EA3114CA5DE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6187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3" descr="C:\Users\admin\AppData\Local\Microsoft\Windows\Temporary Internet Files\Content.IE5\QNDKIQ1U\MMj033698000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352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9" name="Picture 13" descr="graph3_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322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ular Callout 16"/>
          <p:cNvSpPr/>
          <p:nvPr/>
        </p:nvSpPr>
        <p:spPr bwMode="auto">
          <a:xfrm>
            <a:off x="304800" y="4953000"/>
            <a:ext cx="2362200" cy="838200"/>
          </a:xfrm>
          <a:prstGeom prst="wedgeRoundRectCallout">
            <a:avLst>
              <a:gd name="adj1" fmla="val 6322"/>
              <a:gd name="adj2" fmla="val -1218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Primaries contribute WCET </a:t>
            </a:r>
          </a:p>
        </p:txBody>
      </p:sp>
      <p:cxnSp>
        <p:nvCxnSpPr>
          <p:cNvPr id="6191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762000" y="3048000"/>
            <a:ext cx="534988" cy="534988"/>
          </a:xfrm>
          <a:prstGeom prst="straightConnector1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</p:spPr>
      </p:cxn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66700" y="2781300"/>
          <a:ext cx="495300" cy="495300"/>
        </p:xfrm>
        <a:graphic>
          <a:graphicData uri="http://schemas.openxmlformats.org/presentationml/2006/ole">
            <p:oleObj spid="_x0000_s6146" name="Visio" r:id="rId7" imgW="494964" imgH="494950" progId="Visio.Drawing.11">
              <p:link updateAutomatic="1"/>
            </p:oleObj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5105400" y="2895600"/>
            <a:ext cx="2590800" cy="10668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in no failure case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995C07-CF58-467B-B7D6-453A509DC0A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7211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25" descr="graph3_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13" name="Straight Arrow Connector 11"/>
          <p:cNvCxnSpPr>
            <a:cxnSpLocks noChangeShapeType="1"/>
          </p:cNvCxnSpPr>
          <p:nvPr/>
        </p:nvCxnSpPr>
        <p:spPr bwMode="auto">
          <a:xfrm flipV="1">
            <a:off x="914400" y="4343400"/>
            <a:ext cx="1828800" cy="838200"/>
          </a:xfrm>
          <a:prstGeom prst="straightConnector1">
            <a:avLst/>
          </a:prstGeom>
          <a:noFill/>
          <a:ln w="38100" algn="ctr">
            <a:solidFill>
              <a:srgbClr val="888888"/>
            </a:solidFill>
            <a:round/>
            <a:headEnd/>
            <a:tailEnd type="arrow" w="med" len="med"/>
          </a:ln>
        </p:spPr>
      </p:cxn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457200" y="5029200"/>
          <a:ext cx="495300" cy="495300"/>
        </p:xfrm>
        <a:graphic>
          <a:graphicData uri="http://schemas.openxmlformats.org/presentationml/2006/ole">
            <p:oleObj spid="_x0000_s7170" name="Visio" r:id="rId6" imgW="494964" imgH="494950" progId="Visio.Drawing.11">
              <p:link updateAutomatic="1"/>
            </p:oleObj>
          </a:graphicData>
        </a:graphic>
      </p:graphicFrame>
      <p:pic>
        <p:nvPicPr>
          <p:cNvPr id="7214" name="Picture 6" descr="C:\Users\admin\AppData\Local\Microsoft\Windows\Temporary Internet Files\Content.IE5\5BEOBKEN\MCBS01890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953000"/>
            <a:ext cx="619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 bwMode="auto">
          <a:xfrm>
            <a:off x="5105400" y="2895600"/>
            <a:ext cx="2590800" cy="10668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in no failure case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27F42-0BA0-4F96-9AB8-1A8D37B9218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8235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857500" y="4267200"/>
          <a:ext cx="342900" cy="342900"/>
        </p:xfrm>
        <a:graphic>
          <a:graphicData uri="http://schemas.openxmlformats.org/presentationml/2006/ole">
            <p:oleObj spid="_x0000_s8194" name="Visio" r:id="rId5" imgW="494964" imgH="494950" progId="Visio.Drawing.11">
              <p:link updateAutomatic="1"/>
            </p:oleObj>
          </a:graphicData>
        </a:graphic>
      </p:graphicFrame>
      <p:pic>
        <p:nvPicPr>
          <p:cNvPr id="8236" name="Picture 16" descr="graph3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 bwMode="auto">
          <a:xfrm>
            <a:off x="1905000" y="5257800"/>
            <a:ext cx="2590800" cy="1066800"/>
          </a:xfrm>
          <a:prstGeom prst="wedgeRoundRectCallout">
            <a:avLst>
              <a:gd name="adj1" fmla="val 6246"/>
              <a:gd name="adj2" fmla="val -1494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Allocation is fine when A2/B2 are backups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905000" y="5257800"/>
            <a:ext cx="2590800" cy="1066800"/>
          </a:xfrm>
          <a:prstGeom prst="wedgeRoundRectCallout">
            <a:avLst>
              <a:gd name="adj1" fmla="val 142129"/>
              <a:gd name="adj2" fmla="val 2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Allocation is fine when A2/B2 are backups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105400" y="2895600"/>
            <a:ext cx="2590800" cy="10668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in no failure case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E03AFB-6F78-487C-8727-34047BAA06E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9259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857500" y="4267200"/>
          <a:ext cx="342900" cy="342900"/>
        </p:xfrm>
        <a:graphic>
          <a:graphicData uri="http://schemas.openxmlformats.org/presentationml/2006/ole">
            <p:oleObj spid="_x0000_s9218" name="Visio" r:id="rId5" imgW="494964" imgH="494950" progId="Visio.Drawing.11">
              <p:link updateAutomatic="1"/>
            </p:oleObj>
          </a:graphicData>
        </a:graphic>
      </p:graphicFrame>
      <p:pic>
        <p:nvPicPr>
          <p:cNvPr id="9260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2029B-6CBE-46F1-B984-EBD49BCEAE6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Focus: Distributed Real-time and Embedded Systems</a:t>
            </a:r>
          </a:p>
        </p:txBody>
      </p:sp>
      <p:sp>
        <p:nvSpPr>
          <p:cNvPr id="50178" name="Cloud"/>
          <p:cNvSpPr>
            <a:spLocks noChangeAspect="1" noEditPoints="1" noChangeArrowheads="1"/>
          </p:cNvSpPr>
          <p:nvPr/>
        </p:nvSpPr>
        <p:spPr bwMode="auto">
          <a:xfrm>
            <a:off x="1752600" y="994305"/>
            <a:ext cx="6248400" cy="418729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057400"/>
            <a:ext cx="1981200" cy="1752600"/>
            <a:chOff x="3505200" y="2514600"/>
            <a:chExt cx="2294749" cy="2035874"/>
          </a:xfrm>
        </p:grpSpPr>
        <p:pic>
          <p:nvPicPr>
            <p:cNvPr id="11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8862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2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3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3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4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5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5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6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17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886200"/>
              <a:ext cx="770749" cy="664274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2819400" y="381000"/>
            <a:ext cx="1981200" cy="1752600"/>
            <a:chOff x="3505200" y="2514600"/>
            <a:chExt cx="2294749" cy="2035874"/>
          </a:xfrm>
        </p:grpSpPr>
        <p:pic>
          <p:nvPicPr>
            <p:cNvPr id="19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8862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0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3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1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2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3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5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4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5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886200"/>
              <a:ext cx="770749" cy="664274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5181600" y="609600"/>
            <a:ext cx="1981200" cy="1752600"/>
            <a:chOff x="3505200" y="2514600"/>
            <a:chExt cx="2294749" cy="2035874"/>
          </a:xfrm>
        </p:grpSpPr>
        <p:pic>
          <p:nvPicPr>
            <p:cNvPr id="27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8862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8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3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29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0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1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5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2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3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886200"/>
              <a:ext cx="770749" cy="664274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6705600" y="2209800"/>
            <a:ext cx="1981200" cy="1752600"/>
            <a:chOff x="3505200" y="2514600"/>
            <a:chExt cx="2294749" cy="2035874"/>
          </a:xfrm>
        </p:grpSpPr>
        <p:pic>
          <p:nvPicPr>
            <p:cNvPr id="35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38862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6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3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7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8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39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5651" y="25146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40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29200" y="3200400"/>
              <a:ext cx="770749" cy="664274"/>
            </a:xfrm>
            <a:prstGeom prst="rect">
              <a:avLst/>
            </a:prstGeom>
            <a:noFill/>
          </p:spPr>
        </p:pic>
        <p:pic>
          <p:nvPicPr>
            <p:cNvPr id="41" name="Picture 2" descr="C:\Users\admin\Pictures\embedded 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3886200"/>
              <a:ext cx="770749" cy="664274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/>
        </p:nvSpPr>
        <p:spPr>
          <a:xfrm>
            <a:off x="1600200" y="4114800"/>
            <a:ext cx="6324600" cy="2616101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99"/>
                </a:solidFill>
              </a:rPr>
              <a:t>Networked systems of systems =&gt; is DRE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Highly resource-constrained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Real-time requirements on intra- and inter subsystem interactions</a:t>
            </a:r>
            <a:endParaRPr lang="en-US" sz="2000" b="1" dirty="0"/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Failures of individual subsystems possible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Other QoS requirements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Network with constraints on bandwidth</a:t>
            </a:r>
          </a:p>
          <a:p>
            <a:pPr marL="339725" indent="-339725" algn="l">
              <a:buFont typeface="Arial" pitchFamily="34" charset="0"/>
              <a:buChar char="•"/>
            </a:pPr>
            <a:r>
              <a:rPr lang="en-US" sz="2000" b="1" dirty="0" smtClean="0"/>
              <a:t>Workloads can fluctuate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3124200" y="3046412"/>
            <a:ext cx="3581400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3048000" y="1828800"/>
            <a:ext cx="2514600" cy="1066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4495800" y="1752600"/>
            <a:ext cx="2057400" cy="1143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86600" y="1676400"/>
            <a:ext cx="789918" cy="51417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2057400" y="1524000"/>
            <a:ext cx="1219200" cy="5334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495800" y="762000"/>
            <a:ext cx="1143000" cy="158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50179" name="Picture 3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1594345" cy="1695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F6191-FF06-43D7-BE0A-8D816839F2A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10283" name="Picture 11" descr="step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 bwMode="auto">
          <a:xfrm>
            <a:off x="5105400" y="3048000"/>
            <a:ext cx="3048000" cy="838200"/>
          </a:xfrm>
          <a:prstGeom prst="wedgeRoundRectCallout">
            <a:avLst>
              <a:gd name="adj1" fmla="val -108842"/>
              <a:gd name="adj2" fmla="val -2006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Promoted backups now contribute WCET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857500" y="4267200"/>
          <a:ext cx="342900" cy="342900"/>
        </p:xfrm>
        <a:graphic>
          <a:graphicData uri="http://schemas.openxmlformats.org/presentationml/2006/ole">
            <p:oleObj spid="_x0000_s10242" name="Visio" r:id="rId5" imgW="494964" imgH="494950" progId="Visio.Drawing.11">
              <p:link updateAutomatic="1"/>
            </p:oleObj>
          </a:graphicData>
        </a:graphic>
      </p:graphicFrame>
      <p:sp>
        <p:nvSpPr>
          <p:cNvPr id="18" name="Rounded Rectangular Callout 17"/>
          <p:cNvSpPr/>
          <p:nvPr/>
        </p:nvSpPr>
        <p:spPr bwMode="auto">
          <a:xfrm>
            <a:off x="1905000" y="5257800"/>
            <a:ext cx="2590800" cy="1066800"/>
          </a:xfrm>
          <a:prstGeom prst="wedgeRoundRectCallout">
            <a:avLst>
              <a:gd name="adj1" fmla="val 6246"/>
              <a:gd name="adj2" fmla="val -1494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Failure triggers promotion of A2/B2 to primaries</a:t>
            </a:r>
          </a:p>
        </p:txBody>
      </p:sp>
      <p:pic>
        <p:nvPicPr>
          <p:cNvPr id="10286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76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4" descr="graph3_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EDF480-AC33-4C24-9286-50564B597D6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pic>
        <p:nvPicPr>
          <p:cNvPr id="11308" name="Picture 11" descr="step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963" y="301783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ular Callout 13"/>
          <p:cNvSpPr/>
          <p:nvPr/>
        </p:nvSpPr>
        <p:spPr bwMode="auto">
          <a:xfrm>
            <a:off x="5105400" y="3048000"/>
            <a:ext cx="2590800" cy="8382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Backups only contribute WCSST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857500" y="4267200"/>
          <a:ext cx="342900" cy="342900"/>
        </p:xfrm>
        <a:graphic>
          <a:graphicData uri="http://schemas.openxmlformats.org/presentationml/2006/ole">
            <p:oleObj spid="_x0000_s11266" name="Visio" r:id="rId6" imgW="494964" imgH="494950" progId="Visio.Drawing.11">
              <p:link updateAutomatic="1"/>
            </p:oleObj>
          </a:graphicData>
        </a:graphic>
      </p:graphicFrame>
      <p:sp>
        <p:nvSpPr>
          <p:cNvPr id="18" name="Rounded Rectangular Callout 17"/>
          <p:cNvSpPr/>
          <p:nvPr/>
        </p:nvSpPr>
        <p:spPr bwMode="auto">
          <a:xfrm>
            <a:off x="1905000" y="5257800"/>
            <a:ext cx="2590800" cy="1066800"/>
          </a:xfrm>
          <a:prstGeom prst="wedgeRoundRectCallout">
            <a:avLst>
              <a:gd name="adj1" fmla="val 6246"/>
              <a:gd name="adj2" fmla="val -14941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Allocation is fine when A2/B2 are backups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1524000" y="5257800"/>
            <a:ext cx="2971800" cy="1143000"/>
          </a:xfrm>
          <a:prstGeom prst="wedgeRoundRectCallout">
            <a:avLst>
              <a:gd name="adj1" fmla="val 142129"/>
              <a:gd name="adj2" fmla="val 201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System </a:t>
            </a:r>
            <a:r>
              <a:rPr lang="en-US" dirty="0" err="1"/>
              <a:t>unschedulable</a:t>
            </a:r>
            <a:r>
              <a:rPr lang="en-US" dirty="0"/>
              <a:t> when A2/B2 are promoted</a:t>
            </a:r>
          </a:p>
        </p:txBody>
      </p:sp>
      <p:pic>
        <p:nvPicPr>
          <p:cNvPr id="11312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276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(3/5)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19600" y="625475"/>
          <a:ext cx="4343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952500"/>
                <a:gridCol w="1085850"/>
                <a:gridCol w="1085850"/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WCSST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A1,A2,A3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B1,B2,B3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C1,C2,C3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D1,D2,D3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E1,E2,E3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77862-67C3-4D99-A186-F83F7E5385A3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6096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2: Passive replication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Differentiate between primary &amp; replicas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Assume tolerance to 2 failures =&gt; 2 additional backup replicas each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Apply the [Dhall:78] algorithm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" y="449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Outcome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Resource minimization &amp; system schedulability feasible in non faulty scenarios only -- because backup contributes only WCSST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8600" y="5507635"/>
            <a:ext cx="8534400" cy="127416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marL="173038" indent="-173038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Unrealistic not to expect </a:t>
            </a:r>
            <a:r>
              <a:rPr lang="en-US" sz="2400" b="1" dirty="0">
                <a:solidFill>
                  <a:srgbClr val="FF0000"/>
                </a:solidFill>
              </a:rPr>
              <a:t>failures</a:t>
            </a:r>
          </a:p>
          <a:p>
            <a:pPr marL="173038" indent="-173038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Need a way to consider </a:t>
            </a:r>
            <a:r>
              <a:rPr lang="en-US" sz="2400" b="1" dirty="0">
                <a:solidFill>
                  <a:srgbClr val="FF0000"/>
                </a:solidFill>
              </a:rPr>
              <a:t>failures &amp; </a:t>
            </a:r>
            <a:r>
              <a:rPr lang="en-US" sz="2400" b="1" dirty="0" smtClean="0">
                <a:solidFill>
                  <a:srgbClr val="FF0000"/>
                </a:solidFill>
              </a:rPr>
              <a:t>find </a:t>
            </a:r>
            <a:r>
              <a:rPr lang="en-US" sz="2400" b="1" dirty="0">
                <a:solidFill>
                  <a:srgbClr val="FF0000"/>
                </a:solidFill>
              </a:rPr>
              <a:t>which backup will be promoted to primary (contributing  WCET)?</a:t>
            </a:r>
          </a:p>
        </p:txBody>
      </p:sp>
      <p:pic>
        <p:nvPicPr>
          <p:cNvPr id="71724" name="Picture 11" descr="step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3011488"/>
            <a:ext cx="38227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0" y="3048000"/>
            <a:ext cx="2514600" cy="1295400"/>
          </a:xfrm>
          <a:prstGeom prst="wedgeRoundRectCallout">
            <a:avLst>
              <a:gd name="adj1" fmla="val 62956"/>
              <a:gd name="adj2" fmla="val -2797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C1/D1/E1 cannot be placed here -- </a:t>
            </a:r>
            <a:r>
              <a:rPr lang="en-US" dirty="0" err="1"/>
              <a:t>unschedulable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553200" y="2819400"/>
            <a:ext cx="2590800" cy="1752600"/>
          </a:xfrm>
          <a:prstGeom prst="wedgeRoundRectCallout">
            <a:avLst>
              <a:gd name="adj1" fmla="val -70813"/>
              <a:gd name="adj2" fmla="val -1278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C1/D1/E1 may be placed on P2 or P3 as long as there are no failures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1A757-7261-4C51-B4C1-0DB5914B984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12A84-6286-4379-81A7-8811820C54F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3733" name="Picture 15" descr="step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90750"/>
            <a:ext cx="52657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5605463" y="2286000"/>
            <a:ext cx="3505200" cy="1371600"/>
          </a:xfrm>
          <a:prstGeom prst="wedgeRoundRectCallout">
            <a:avLst>
              <a:gd name="adj1" fmla="val -62940"/>
              <a:gd name="adj2" fmla="val -114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850900">
              <a:defRPr/>
            </a:pPr>
            <a:r>
              <a:rPr lang="en-US" sz="1800" dirty="0"/>
              <a:t>Looking ahead that any of A2/B2 or A3/B3 may be promoted, C1/D1/E1 must be placed on a different processor</a:t>
            </a:r>
          </a:p>
        </p:txBody>
      </p:sp>
      <p:pic>
        <p:nvPicPr>
          <p:cNvPr id="73735" name="Picture 6" descr="graph4_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A2E750-CFF9-472D-9927-2327CC28D2D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4757" name="Picture 15" descr="step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90750"/>
            <a:ext cx="52657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graph4_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 bwMode="auto">
          <a:xfrm>
            <a:off x="381000" y="4114800"/>
            <a:ext cx="3581400" cy="1371600"/>
          </a:xfrm>
          <a:prstGeom prst="wedgeRoundRectCallout">
            <a:avLst>
              <a:gd name="adj1" fmla="val 20429"/>
              <a:gd name="adj2" fmla="val -1114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2000" dirty="0"/>
              <a:t>Where should backups of C/D/E be placed? On P2 or P3 or a different processor</a:t>
            </a:r>
            <a:r>
              <a:rPr lang="en-US" sz="2000" dirty="0" smtClean="0"/>
              <a:t>? P1 is not a choice.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947315-94FB-438A-925A-E5413065462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27263"/>
            <a:ext cx="5029200" cy="1622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5782" name="Picture 9" descr="graph4_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the allocation of the backups of C/D/E are as shown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We now look ahead for any 2 failure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B350B-C365-4250-9241-C8567B35607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680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27263"/>
            <a:ext cx="5029200" cy="1622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P1 &amp; P2 were to fail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A3 &amp; B3 will be promoted</a:t>
            </a:r>
          </a:p>
        </p:txBody>
      </p:sp>
      <p:pic>
        <p:nvPicPr>
          <p:cNvPr id="76807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raph4_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6096000" y="2819400"/>
            <a:ext cx="2743200" cy="1143000"/>
          </a:xfrm>
          <a:prstGeom prst="wedgeRoundRectCallout">
            <a:avLst>
              <a:gd name="adj1" fmla="val 1843"/>
              <a:gd name="adj2" fmla="val 840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850900">
              <a:defRPr/>
            </a:pPr>
            <a:r>
              <a:rPr lang="en-US" sz="2000" dirty="0"/>
              <a:t>Schedule is feasible =&gt; original placement decision was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81F12B-2DDF-454F-A187-241A28CDAE1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27263"/>
            <a:ext cx="5029200" cy="1622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P1 &amp; P4 were to fail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A2 &amp; B2 on P2 were to be promoted, while C3, D3 &amp; E3 on P3 were to be promoted</a:t>
            </a:r>
          </a:p>
        </p:txBody>
      </p:sp>
      <p:pic>
        <p:nvPicPr>
          <p:cNvPr id="8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3" name="Picture 13" descr="graph4_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ular Callout 11"/>
          <p:cNvSpPr/>
          <p:nvPr/>
        </p:nvSpPr>
        <p:spPr bwMode="auto">
          <a:xfrm>
            <a:off x="6096000" y="2819400"/>
            <a:ext cx="2743200" cy="1143000"/>
          </a:xfrm>
          <a:prstGeom prst="wedgeRoundRectCallout">
            <a:avLst>
              <a:gd name="adj1" fmla="val 1843"/>
              <a:gd name="adj2" fmla="val 8402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850900">
              <a:defRPr/>
            </a:pPr>
            <a:r>
              <a:rPr lang="en-US" sz="2000" dirty="0"/>
              <a:t>Schedule is feasible =&gt; original placement decision was 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D9E306-F778-4467-AF35-02E14A697F7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27263"/>
            <a:ext cx="5029200" cy="1622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P1 &amp; P4 were to fail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A2, B2, C2, D2 &amp; E2 on P2 were to be promoted</a:t>
            </a:r>
          </a:p>
        </p:txBody>
      </p:sp>
      <p:pic>
        <p:nvPicPr>
          <p:cNvPr id="8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11" descr="graph4_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6248400" y="2362200"/>
            <a:ext cx="2514600" cy="1447800"/>
          </a:xfrm>
          <a:prstGeom prst="wedgeRoundRectCallout">
            <a:avLst>
              <a:gd name="adj1" fmla="val -34905"/>
              <a:gd name="adj2" fmla="val 733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850900">
              <a:defRPr/>
            </a:pPr>
            <a:r>
              <a:rPr lang="en-US" sz="2000" dirty="0"/>
              <a:t>Schedule is not feasible =&gt; original placement decision was incorrect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C:\Users\admin\Pictures\sedan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275" y="3733800"/>
            <a:ext cx="3133725" cy="1952552"/>
          </a:xfrm>
          <a:prstGeom prst="rect">
            <a:avLst/>
          </a:prstGeom>
          <a:noFill/>
        </p:spPr>
      </p:pic>
      <p:sp>
        <p:nvSpPr>
          <p:cNvPr id="174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2029B-6CBE-46F1-B984-EBD49BCEAE6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Focus: Distributed Real-time and Embedded Systems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09600" y="1981200"/>
            <a:ext cx="5562600" cy="24283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Multiple tasks with real-time requirements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Resource-constrained environment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Resource fluctuations and faults are a norm =&gt; maintain high availability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200" dirty="0" smtClean="0">
                <a:latin typeface="+mn-lt"/>
              </a:rPr>
              <a:t>Uses COTS component middleware technologies, e.g., RTCORBA/CCM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9600"/>
            <a:ext cx="41148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C:\Users\admin\Pictures\emergency_response_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09600"/>
            <a:ext cx="2743200" cy="2116779"/>
          </a:xfrm>
          <a:prstGeom prst="rect">
            <a:avLst/>
          </a:prstGeom>
          <a:noFill/>
        </p:spPr>
      </p:pic>
      <p:pic>
        <p:nvPicPr>
          <p:cNvPr id="238" name="Picture 240" descr="warehous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95800"/>
            <a:ext cx="2590800" cy="227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" name="TextBox 239"/>
          <p:cNvSpPr txBox="1"/>
          <p:nvPr/>
        </p:nvSpPr>
        <p:spPr>
          <a:xfrm>
            <a:off x="2819400" y="5334000"/>
            <a:ext cx="6096000" cy="1477328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99"/>
                </a:solidFill>
              </a:rPr>
              <a:t>Objective: Highly available DRE systems</a:t>
            </a:r>
          </a:p>
          <a:p>
            <a:pPr marL="398463" indent="-398463" algn="l">
              <a:buFont typeface="Arial" pitchFamily="34" charset="0"/>
              <a:buChar char="•"/>
            </a:pPr>
            <a:r>
              <a:rPr lang="en-US" sz="2200" b="1" dirty="0" smtClean="0"/>
              <a:t>Resource-aware</a:t>
            </a:r>
          </a:p>
          <a:p>
            <a:pPr marL="398463" indent="-398463" algn="l">
              <a:buFont typeface="Arial" pitchFamily="34" charset="0"/>
              <a:buChar char="•"/>
            </a:pPr>
            <a:r>
              <a:rPr lang="en-US" sz="2200" b="1" dirty="0" smtClean="0"/>
              <a:t>Fault-tolerant</a:t>
            </a:r>
          </a:p>
          <a:p>
            <a:pPr marL="398463" indent="-398463" algn="l">
              <a:buFont typeface="Arial" pitchFamily="34" charset="0"/>
              <a:buChar char="•"/>
            </a:pPr>
            <a:r>
              <a:rPr lang="en-US" sz="2200" b="1" dirty="0" smtClean="0"/>
              <a:t>QoS-aware (soft real-time)</a:t>
            </a:r>
            <a:endParaRPr lang="en-US" sz="2200" b="1" dirty="0"/>
          </a:p>
        </p:txBody>
      </p:sp>
      <p:sp>
        <p:nvSpPr>
          <p:cNvPr id="245" name="Left-Right Arrow 244"/>
          <p:cNvSpPr/>
          <p:nvPr/>
        </p:nvSpPr>
        <p:spPr bwMode="auto">
          <a:xfrm>
            <a:off x="4267200" y="762000"/>
            <a:ext cx="1981200" cy="914400"/>
          </a:xfrm>
          <a:prstGeom prst="leftRightArrow">
            <a:avLst/>
          </a:prstGeom>
          <a:solidFill>
            <a:srgbClr val="FF99CC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OPEN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46" name="Left-Right Arrow 245"/>
          <p:cNvSpPr/>
          <p:nvPr/>
        </p:nvSpPr>
        <p:spPr bwMode="auto">
          <a:xfrm>
            <a:off x="2971800" y="4419600"/>
            <a:ext cx="2895600" cy="914400"/>
          </a:xfrm>
          <a:prstGeom prst="leftRightArrow">
            <a:avLst/>
          </a:prstGeom>
          <a:solidFill>
            <a:srgbClr val="FF99CC"/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CLOSED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5" grpId="0" animBg="1"/>
      <p:bldP spid="2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(4/5)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EB7A7-86D6-435D-A704-30D5D066374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53975" lvl="1" indent="-53975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3: </a:t>
            </a:r>
            <a:r>
              <a:rPr lang="en-US" sz="2000" b="1" kern="0" dirty="0"/>
              <a:t>Enable the offline algorithm to consider failures</a:t>
            </a:r>
            <a:endParaRPr lang="en-US" sz="2000" b="1" kern="0" dirty="0">
              <a:cs typeface="+mn-cs"/>
            </a:endParaRP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“Look ahead” at failure scenarios of already allocated tasks &amp; replicas determining worst case impact on a given processor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Feasible to do this because system properties are invariant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3657600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Outcome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Due to the potential for an infeasible schedule, more resources are suggested by the </a:t>
            </a:r>
            <a:r>
              <a:rPr lang="en-US" sz="2000" kern="0" dirty="0" err="1">
                <a:cs typeface="+mn-cs"/>
              </a:rPr>
              <a:t>Lookahead</a:t>
            </a:r>
            <a:r>
              <a:rPr lang="en-US" sz="2000" kern="0" dirty="0">
                <a:cs typeface="+mn-cs"/>
              </a:rPr>
              <a:t> algorithm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0" y="5486400"/>
            <a:ext cx="7391400" cy="120029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3038" indent="-173038" algn="l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Look-ahead strategy cannot </a:t>
            </a:r>
            <a:r>
              <a:rPr lang="en-US" sz="2400" b="1" dirty="0">
                <a:solidFill>
                  <a:srgbClr val="FF0000"/>
                </a:solidFill>
              </a:rPr>
              <a:t>determine impact of multiple uncorrelated failures that may make system </a:t>
            </a:r>
            <a:r>
              <a:rPr lang="en-US" sz="2400" b="1" dirty="0" err="1">
                <a:solidFill>
                  <a:srgbClr val="FF0000"/>
                </a:solidFill>
              </a:rPr>
              <a:t>unschedulable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9879" name="Picture 15" descr="step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90750"/>
            <a:ext cx="52657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ular Callout 12"/>
          <p:cNvSpPr/>
          <p:nvPr/>
        </p:nvSpPr>
        <p:spPr bwMode="auto">
          <a:xfrm>
            <a:off x="5605463" y="2286000"/>
            <a:ext cx="3505200" cy="1371600"/>
          </a:xfrm>
          <a:prstGeom prst="wedgeRoundRectCallout">
            <a:avLst>
              <a:gd name="adj1" fmla="val -62940"/>
              <a:gd name="adj2" fmla="val -114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defTabSz="850900">
              <a:defRPr/>
            </a:pPr>
            <a:r>
              <a:rPr lang="en-US" sz="1800" dirty="0"/>
              <a:t>Looking ahead that any of A2/B2 or A3/B3 may be promoted, C1/D1/E1 must be placed on a different processor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28600" y="4114800"/>
            <a:ext cx="4267200" cy="1066800"/>
          </a:xfrm>
          <a:prstGeom prst="wedgeRoundRectCallout">
            <a:avLst>
              <a:gd name="adj1" fmla="val 14792"/>
              <a:gd name="adj2" fmla="val -11142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2000" dirty="0"/>
              <a:t>Placing backups of C/D/E here points at one potential combination that leads to infeasible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10" descr="snapshot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5486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(5/5)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ECAA5-9680-4254-8490-56079485E39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4: Restrict the order in which failover targets are chosen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Utilize a rank order of replicas to dictate how failover happens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Enables the </a:t>
            </a:r>
            <a:r>
              <a:rPr lang="en-US" sz="2000" kern="0" dirty="0" err="1">
                <a:cs typeface="+mn-cs"/>
              </a:rPr>
              <a:t>Lookahead</a:t>
            </a:r>
            <a:r>
              <a:rPr lang="en-US" sz="2000" kern="0" dirty="0">
                <a:cs typeface="+mn-cs"/>
              </a:rPr>
              <a:t> algorithm to overbook resources due to guarantees that no two uncorrelated failures will make the system unschedulable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4495800"/>
            <a:ext cx="472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the replica allocation is as shown (slightly diff from before)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Replica numbers indicate order in the failover process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172200" y="2667000"/>
            <a:ext cx="2667000" cy="1143000"/>
          </a:xfrm>
          <a:prstGeom prst="wedgeRoundRectCallout">
            <a:avLst>
              <a:gd name="adj1" fmla="val -127074"/>
              <a:gd name="adj2" fmla="val -499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Replica number denotes ordering in the failover process</a:t>
            </a:r>
          </a:p>
        </p:txBody>
      </p:sp>
      <p:pic>
        <p:nvPicPr>
          <p:cNvPr id="80904" name="Picture 8" descr="graph5_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(5/5)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06CA56-DBEF-4F11-B33F-EA2146B6DCD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4: Restrict the order in which failover targets are chosen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Utilize a rank order of replicas to dictate how failover happens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Enables the </a:t>
            </a:r>
            <a:r>
              <a:rPr lang="en-US" sz="2000" kern="0" dirty="0" err="1">
                <a:cs typeface="+mn-cs"/>
              </a:rPr>
              <a:t>Lookahead</a:t>
            </a:r>
            <a:r>
              <a:rPr lang="en-US" sz="2000" kern="0" dirty="0">
                <a:cs typeface="+mn-cs"/>
              </a:rPr>
              <a:t> algorithm to overbook resources due to guarantees that no two uncorrelated failures will make the system unschedulable </a:t>
            </a:r>
          </a:p>
        </p:txBody>
      </p:sp>
      <p:pic>
        <p:nvPicPr>
          <p:cNvPr id="81925" name="Picture 10" descr="snapshot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5486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" y="41910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Suppose P1 &amp; P4 were to fail (</a:t>
            </a:r>
            <a:r>
              <a:rPr lang="en-US" sz="2000" b="1" kern="0" dirty="0">
                <a:cs typeface="+mn-cs"/>
              </a:rPr>
              <a:t>the interesting case</a:t>
            </a:r>
            <a:r>
              <a:rPr lang="en-US" sz="2000" kern="0" dirty="0">
                <a:cs typeface="+mn-cs"/>
              </a:rPr>
              <a:t>)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A2 &amp; B2 on P2, &amp; C2, D2, E2 on P3 will be chosen as failover targets due to the restrictions imposed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Never can C3, D3, E3 become primaries along with A2 &amp; B2 unless more than two failures occur</a:t>
            </a:r>
          </a:p>
        </p:txBody>
      </p:sp>
      <p:pic>
        <p:nvPicPr>
          <p:cNvPr id="10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4384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admin\AppData\Local\Microsoft\Windows\Temporary Internet Files\Content.IE5\0HVXDC0Z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24384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12" descr="graph5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32238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228600" y="-77788"/>
            <a:ext cx="8610600" cy="554038"/>
          </a:xfrm>
        </p:spPr>
        <p:txBody>
          <a:bodyPr/>
          <a:lstStyle/>
          <a:p>
            <a:pPr>
              <a:tabLst>
                <a:tab pos="7083425" algn="l"/>
              </a:tabLst>
            </a:pPr>
            <a:r>
              <a:rPr lang="en-US" sz="3200" dirty="0" smtClean="0"/>
              <a:t>Designing the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Allocation Algorithm (5/5)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BEBD37-A8D9-41C4-8503-38D971C4971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457200"/>
            <a:ext cx="868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kern="0" dirty="0">
                <a:cs typeface="+mn-cs"/>
              </a:rPr>
              <a:t>Refinement 4: Restrict the order in which failover targets are chosen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Utilize a rank order of replicas to dictate how failover happens</a:t>
            </a:r>
          </a:p>
          <a:p>
            <a:pPr marL="233363" lvl="1" indent="-233363" algn="l" defTabSz="850900" eaLnBrk="0" hangingPunct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kern="0" dirty="0">
                <a:cs typeface="+mn-cs"/>
              </a:rPr>
              <a:t>Enables the </a:t>
            </a:r>
            <a:r>
              <a:rPr lang="en-US" sz="2000" kern="0" dirty="0" err="1">
                <a:cs typeface="+mn-cs"/>
              </a:rPr>
              <a:t>Lookahead</a:t>
            </a:r>
            <a:r>
              <a:rPr lang="en-US" sz="2000" kern="0" dirty="0">
                <a:cs typeface="+mn-cs"/>
              </a:rPr>
              <a:t> algorithm to overbook resources due to guarantees that no two uncorrelated failures will make the system unschedulable </a:t>
            </a:r>
          </a:p>
        </p:txBody>
      </p:sp>
      <p:pic>
        <p:nvPicPr>
          <p:cNvPr id="82949" name="Picture 10" descr="snapshot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67056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6381750"/>
            <a:ext cx="8001000" cy="4000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Resources minimized from 6 to 4 while assuring both RT &amp; FT</a:t>
            </a:r>
            <a:endParaRPr lang="en-US" sz="2000" b="1" i="1">
              <a:solidFill>
                <a:srgbClr val="336699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810000" y="4343400"/>
            <a:ext cx="5181600" cy="1905000"/>
          </a:xfrm>
          <a:prstGeom prst="wedgeRoundRectCallout">
            <a:avLst>
              <a:gd name="adj1" fmla="val -45418"/>
              <a:gd name="adj2" fmla="val -7500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For a 2-fault tolerant system, replica numbered 3 is assured never to become a primary along with a replica numbered 2. This allows us to overbook the processor thereby minimizing 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434D8-FA0A-4353-8306-B79B4CB2C89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-52388"/>
            <a:ext cx="7772400" cy="554038"/>
          </a:xfrm>
        </p:spPr>
        <p:txBody>
          <a:bodyPr/>
          <a:lstStyle/>
          <a:p>
            <a:r>
              <a:rPr lang="en-US" sz="3200" dirty="0" err="1" smtClean="0"/>
              <a:t>DeCoRAM</a:t>
            </a:r>
            <a:r>
              <a:rPr lang="en-US" sz="3200" dirty="0" smtClean="0"/>
              <a:t> Evaluation Criteria</a:t>
            </a:r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09600"/>
            <a:ext cx="37338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Hypothesis</a:t>
            </a:r>
            <a:r>
              <a:rPr lang="en-US" sz="2000" kern="0" dirty="0">
                <a:latin typeface="+mn-lt"/>
                <a:cs typeface="+mn-cs"/>
              </a:rPr>
              <a:t> – DeCoRAM’s Failure-aware Look-ahead Feasibility algorithm allocates applications &amp; replicas to hosts while minimizing the number of processors utilized</a:t>
            </a:r>
          </a:p>
          <a:p>
            <a:pPr marL="617538" lvl="1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number of processors utilized is lesser than the number of processors utilized using active replication 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14800"/>
            <a:ext cx="2619375" cy="2266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42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42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4217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4219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ED673-DD8A-4DEB-8388-3660CB80940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3100" y="-52388"/>
            <a:ext cx="7772400" cy="554038"/>
          </a:xfrm>
        </p:spPr>
        <p:txBody>
          <a:bodyPr/>
          <a:lstStyle/>
          <a:p>
            <a:r>
              <a:rPr lang="en-US" sz="3200" dirty="0" err="1" smtClean="0"/>
              <a:t>DeCoRAM</a:t>
            </a:r>
            <a:r>
              <a:rPr lang="en-US" sz="3200" dirty="0" smtClean="0"/>
              <a:t> Evaluation Hypothesis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09600"/>
            <a:ext cx="37338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Hypothesis</a:t>
            </a:r>
            <a:r>
              <a:rPr lang="en-US" sz="2000" kern="0" dirty="0">
                <a:latin typeface="+mn-lt"/>
                <a:cs typeface="+mn-cs"/>
              </a:rPr>
              <a:t> – DeCoRAM’s Failure-aware Look-ahead Feasibility algorithm allocates applications &amp; replicas to hosts while minimizing the number of processors utilized</a:t>
            </a:r>
          </a:p>
          <a:p>
            <a:pPr marL="617538" lvl="1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number of processors utilized is lesser than the number of processors utilized using active replication </a:t>
            </a:r>
          </a:p>
          <a:p>
            <a:pPr marL="160338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Deployment-time configured real-time fault-tolerance solution works at runtime when failures occur</a:t>
            </a:r>
          </a:p>
          <a:p>
            <a:pPr marL="617538" lvl="1" indent="-160338" algn="l" defTabSz="850900" eaLnBrk="0" hangingPunct="0">
              <a:spcBef>
                <a:spcPts val="6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none of the applications lose high availability &amp; timeliness assurances</a:t>
            </a:r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538" y="3992563"/>
            <a:ext cx="4792662" cy="26368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52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52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5241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5243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6260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6262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4286250"/>
            <a:ext cx="2619375" cy="2266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626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83D28D-5F6B-4A7B-B304-2EE32078531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62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Configurations</a:t>
            </a:r>
          </a:p>
        </p:txBody>
      </p:sp>
      <p:sp>
        <p:nvSpPr>
          <p:cNvPr id="96266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681413" y="914400"/>
            <a:ext cx="2514600" cy="1676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305550" y="509588"/>
            <a:ext cx="2743200" cy="1828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09600"/>
            <a:ext cx="70104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Determine # of processors                                                    utilized by</a:t>
            </a:r>
          </a:p>
          <a:p>
            <a:pPr marL="349250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varying number of tasks                                               dimension)</a:t>
            </a:r>
          </a:p>
          <a:p>
            <a:pPr marL="349250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varying the number of                                                       replicas (FT dimension)</a:t>
            </a:r>
          </a:p>
          <a:p>
            <a:pPr marL="349250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varying the maximum CPU                                                  utilization of any task in the                                                 task set</a:t>
            </a:r>
          </a:p>
          <a:p>
            <a:pPr marL="349250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periods of tasks randomly generated                              between 1ms &amp; 1000ms</a:t>
            </a:r>
          </a:p>
          <a:p>
            <a:pPr marL="514350" lvl="2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each task execution time between                                                     0% &amp; maximum load % of the period</a:t>
            </a:r>
          </a:p>
          <a:p>
            <a:pPr marL="514350" lvl="2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each task state synchronization                                        time between 1% &amp; 2% of the                                               worst case execution times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72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7284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8" name="Rounded Rectangle 17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7286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4286250"/>
            <a:ext cx="2619375" cy="2266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728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279D41-AE4E-4BBE-9332-C170A4BB177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72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Comparison Schemes</a:t>
            </a:r>
          </a:p>
        </p:txBody>
      </p:sp>
      <p:sp>
        <p:nvSpPr>
          <p:cNvPr id="97290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14" name="AutoShape 60"/>
          <p:cNvSpPr>
            <a:spLocks noChangeArrowheads="1"/>
          </p:cNvSpPr>
          <p:nvPr/>
        </p:nvSpPr>
        <p:spPr bwMode="auto">
          <a:xfrm>
            <a:off x="7239000" y="3657600"/>
            <a:ext cx="1676400" cy="838200"/>
          </a:xfrm>
          <a:prstGeom prst="wedgeRectCallout">
            <a:avLst>
              <a:gd name="adj1" fmla="val -86171"/>
              <a:gd name="adj2" fmla="val -126907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800"/>
              <a:t>No replicas in the task set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609600"/>
            <a:ext cx="62484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Comparison schemes for evaluation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lower bound on number of                                                                processors utilized </a:t>
            </a:r>
          </a:p>
          <a:p>
            <a:pPr marL="635000" lvl="2" indent="-17780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Implementing the optimal                                                                    allocation algorithm in                                                                       [Dhall:78]  - uses First Fit bin                                                      packing scheme</a:t>
            </a:r>
          </a:p>
          <a:p>
            <a:pPr marL="8588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no fault-tolerance                                                             scenario (No FT)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8308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8310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4286250"/>
            <a:ext cx="2619375" cy="2266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831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8FE5B-2DE5-4E14-B1DB-70B88AD388B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983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Comparison Schemes</a:t>
            </a:r>
          </a:p>
        </p:txBody>
      </p:sp>
      <p:sp>
        <p:nvSpPr>
          <p:cNvPr id="98314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sp>
        <p:nvSpPr>
          <p:cNvPr id="14" name="AutoShape 60"/>
          <p:cNvSpPr>
            <a:spLocks noChangeArrowheads="1"/>
          </p:cNvSpPr>
          <p:nvPr/>
        </p:nvSpPr>
        <p:spPr bwMode="auto">
          <a:xfrm>
            <a:off x="7010400" y="3352800"/>
            <a:ext cx="1905000" cy="1066800"/>
          </a:xfrm>
          <a:prstGeom prst="wedgeRectCallout">
            <a:avLst>
              <a:gd name="adj1" fmla="val -66523"/>
              <a:gd name="adj2" fmla="val -5882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800"/>
              <a:t>All replicas have same worst case execution times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0" y="609600"/>
            <a:ext cx="62484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Comparison schemes for evaluation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lower bound on number of                                                                processors utilized </a:t>
            </a:r>
          </a:p>
          <a:p>
            <a:pPr marL="635000" lvl="2" indent="-17780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Implementing the optimal                                                                    allocation algorithm in                                                                       [Dhall:78]  - uses First Fit bin                                                      packing scheme</a:t>
            </a:r>
          </a:p>
          <a:p>
            <a:pPr marL="8588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no fault-tolerance                                                             scenario (No FT)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Upper bound on # of processors</a:t>
            </a:r>
          </a:p>
          <a:p>
            <a:pPr marL="681038" lvl="2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Multiplying # of processors                                                                    utilized in the No FT case with                                                                         # of replicas</a:t>
            </a:r>
          </a:p>
          <a:p>
            <a:pPr marL="8588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active replication                                                                 </a:t>
            </a:r>
            <a:r>
              <a:rPr lang="en-US" sz="2000" kern="0" dirty="0">
                <a:latin typeface="+mn-lt"/>
              </a:rPr>
              <a:t>scenario </a:t>
            </a:r>
            <a:r>
              <a:rPr lang="en-US" sz="2000" kern="0" dirty="0">
                <a:latin typeface="+mn-lt"/>
                <a:cs typeface="+mn-cs"/>
              </a:rPr>
              <a:t>(AFT)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FE7AC9-BA53-4D13-B4A9-7FBD8484AD3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Comparison Schemes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993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5225" y="942975"/>
            <a:ext cx="2466975" cy="16478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993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025" y="533400"/>
            <a:ext cx="2771775" cy="17907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9335" name="Down Arrow 6"/>
          <p:cNvSpPr>
            <a:spLocks noChangeArrowheads="1"/>
          </p:cNvSpPr>
          <p:nvPr/>
        </p:nvSpPr>
        <p:spPr bwMode="auto">
          <a:xfrm>
            <a:off x="6172200" y="1828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800" y="2667000"/>
            <a:ext cx="3810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dirty="0"/>
              <a:t>DeCoRAM Allocation Engine</a:t>
            </a:r>
          </a:p>
        </p:txBody>
      </p:sp>
      <p:sp>
        <p:nvSpPr>
          <p:cNvPr id="99337" name="Down Arrow 6"/>
          <p:cNvSpPr>
            <a:spLocks noChangeArrowheads="1"/>
          </p:cNvSpPr>
          <p:nvPr/>
        </p:nvSpPr>
        <p:spPr bwMode="auto">
          <a:xfrm>
            <a:off x="6019800" y="3352800"/>
            <a:ext cx="2286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00000"/>
          </a:solidFill>
          <a:ln w="38100" algn="ctr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pPr defTabSz="850900"/>
            <a:endParaRPr lang="en-US"/>
          </a:p>
        </p:txBody>
      </p:sp>
      <p:pic>
        <p:nvPicPr>
          <p:cNvPr id="9933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25" y="4286250"/>
            <a:ext cx="2619375" cy="22669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" name="AutoShape 60"/>
          <p:cNvSpPr>
            <a:spLocks noChangeArrowheads="1"/>
          </p:cNvSpPr>
          <p:nvPr/>
        </p:nvSpPr>
        <p:spPr bwMode="auto">
          <a:xfrm>
            <a:off x="7086600" y="3505200"/>
            <a:ext cx="1905000" cy="914400"/>
          </a:xfrm>
          <a:prstGeom prst="wedgeRectCallout">
            <a:avLst>
              <a:gd name="adj1" fmla="val -77745"/>
              <a:gd name="adj2" fmla="val -8268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1800"/>
              <a:t>Replicas with varying execution times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609600"/>
            <a:ext cx="6248400" cy="5791200"/>
          </a:xfrm>
          <a:prstGeom prst="rect">
            <a:avLst/>
          </a:prstGeom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Comparison schemes for evaluation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lower bound on number of                                                                processors utilized </a:t>
            </a:r>
          </a:p>
          <a:p>
            <a:pPr marL="635000" lvl="2" indent="-17780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Implementing the optimal                                                                    allocation algorithm in                                                                       [Dhall:78]  - uses First Fit bin                                                      packing scheme</a:t>
            </a:r>
          </a:p>
          <a:p>
            <a:pPr marL="8588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no fault-tolerance                                                             scenario (No FT)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Upper bound on # of processors</a:t>
            </a:r>
          </a:p>
          <a:p>
            <a:pPr marL="681038" lvl="2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Multiplying # of processors                                                                    utilized in the No FT case with                                                                         # of replicas</a:t>
            </a:r>
          </a:p>
          <a:p>
            <a:pPr marL="8588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active replication                                                                 </a:t>
            </a:r>
            <a:r>
              <a:rPr lang="en-US" sz="2000" kern="0" dirty="0">
                <a:latin typeface="+mn-lt"/>
              </a:rPr>
              <a:t>scenario </a:t>
            </a:r>
            <a:r>
              <a:rPr lang="en-US" sz="2000" kern="0" dirty="0">
                <a:latin typeface="+mn-lt"/>
                <a:cs typeface="+mn-cs"/>
              </a:rPr>
              <a:t>(AFT)</a:t>
            </a:r>
          </a:p>
          <a:p>
            <a:pPr marL="4016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DeCoRAM allocation heuristic</a:t>
            </a:r>
          </a:p>
          <a:p>
            <a:pPr marL="630238" lvl="2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First Fit (FF-FT) &amp; Best Fit  (BF-FT) schemes</a:t>
            </a:r>
          </a:p>
          <a:p>
            <a:pPr marL="795338" lvl="3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Optimal passive replication (FF-FT &amp; BF-FT)</a:t>
            </a:r>
          </a:p>
          <a:p>
            <a:pPr marL="617538" lvl="1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Challenge 1: Satisfy Multi-objective Requirements</a:t>
            </a:r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1226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683634"/>
            <a:ext cx="4876800" cy="8309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/>
              <a:t>Soft real-time performance must be assured despite failures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03A00-BB66-437E-8282-4616A2FB114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0357" name="Picture 2" descr="C:\Users\jai\Desktop\10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2667000" y="1143000"/>
            <a:ext cx="2819400" cy="13239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Linear increase in # of processors utilized in AFT compared to NO FT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723900" y="37719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360" name="Straight Connector 18"/>
          <p:cNvCxnSpPr>
            <a:cxnSpLocks noChangeShapeType="1"/>
          </p:cNvCxnSpPr>
          <p:nvPr/>
        </p:nvCxnSpPr>
        <p:spPr bwMode="auto">
          <a:xfrm flipV="1">
            <a:off x="2743200" y="1447800"/>
            <a:ext cx="5943600" cy="2286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E9D2C-57AB-40DC-BE74-48F6A906B6CC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1381" name="Picture 2" descr="C:\Users\jai\Desktop\10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2895600" y="1295400"/>
            <a:ext cx="3048000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Rate of increase is much more slower when compared to AFT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647700" y="37719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384" name="Straight Connector 17"/>
          <p:cNvCxnSpPr>
            <a:cxnSpLocks noChangeShapeType="1"/>
          </p:cNvCxnSpPr>
          <p:nvPr/>
        </p:nvCxnSpPr>
        <p:spPr bwMode="auto">
          <a:xfrm flipV="1">
            <a:off x="2819400" y="1371600"/>
            <a:ext cx="5867400" cy="22860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9" name="Freeform 18"/>
          <p:cNvSpPr/>
          <p:nvPr/>
        </p:nvSpPr>
        <p:spPr bwMode="auto">
          <a:xfrm>
            <a:off x="2322513" y="3306763"/>
            <a:ext cx="5859462" cy="1073150"/>
          </a:xfrm>
          <a:custGeom>
            <a:avLst/>
            <a:gdLst>
              <a:gd name="connsiteX0" fmla="*/ 0 w 5859379"/>
              <a:gd name="connsiteY0" fmla="*/ 1073448 h 1073448"/>
              <a:gd name="connsiteX1" fmla="*/ 36094 w 5859379"/>
              <a:gd name="connsiteY1" fmla="*/ 1049385 h 1073448"/>
              <a:gd name="connsiteX2" fmla="*/ 144379 w 5859379"/>
              <a:gd name="connsiteY2" fmla="*/ 1037353 h 1073448"/>
              <a:gd name="connsiteX3" fmla="*/ 216568 w 5859379"/>
              <a:gd name="connsiteY3" fmla="*/ 1025321 h 1073448"/>
              <a:gd name="connsiteX4" fmla="*/ 276726 w 5859379"/>
              <a:gd name="connsiteY4" fmla="*/ 1013290 h 1073448"/>
              <a:gd name="connsiteX5" fmla="*/ 312821 w 5859379"/>
              <a:gd name="connsiteY5" fmla="*/ 1001258 h 1073448"/>
              <a:gd name="connsiteX6" fmla="*/ 481263 w 5859379"/>
              <a:gd name="connsiteY6" fmla="*/ 977195 h 1073448"/>
              <a:gd name="connsiteX7" fmla="*/ 625642 w 5859379"/>
              <a:gd name="connsiteY7" fmla="*/ 953132 h 1073448"/>
              <a:gd name="connsiteX8" fmla="*/ 673768 w 5859379"/>
              <a:gd name="connsiteY8" fmla="*/ 941100 h 1073448"/>
              <a:gd name="connsiteX9" fmla="*/ 709863 w 5859379"/>
              <a:gd name="connsiteY9" fmla="*/ 929069 h 1073448"/>
              <a:gd name="connsiteX10" fmla="*/ 806116 w 5859379"/>
              <a:gd name="connsiteY10" fmla="*/ 905006 h 1073448"/>
              <a:gd name="connsiteX11" fmla="*/ 842210 w 5859379"/>
              <a:gd name="connsiteY11" fmla="*/ 892974 h 1073448"/>
              <a:gd name="connsiteX12" fmla="*/ 902368 w 5859379"/>
              <a:gd name="connsiteY12" fmla="*/ 880942 h 1073448"/>
              <a:gd name="connsiteX13" fmla="*/ 1046747 w 5859379"/>
              <a:gd name="connsiteY13" fmla="*/ 856879 h 1073448"/>
              <a:gd name="connsiteX14" fmla="*/ 1082842 w 5859379"/>
              <a:gd name="connsiteY14" fmla="*/ 844848 h 1073448"/>
              <a:gd name="connsiteX15" fmla="*/ 1179094 w 5859379"/>
              <a:gd name="connsiteY15" fmla="*/ 820785 h 1073448"/>
              <a:gd name="connsiteX16" fmla="*/ 1215189 w 5859379"/>
              <a:gd name="connsiteY16" fmla="*/ 808753 h 1073448"/>
              <a:gd name="connsiteX17" fmla="*/ 1359568 w 5859379"/>
              <a:gd name="connsiteY17" fmla="*/ 796721 h 1073448"/>
              <a:gd name="connsiteX18" fmla="*/ 1419726 w 5859379"/>
              <a:gd name="connsiteY18" fmla="*/ 784690 h 1073448"/>
              <a:gd name="connsiteX19" fmla="*/ 1455821 w 5859379"/>
              <a:gd name="connsiteY19" fmla="*/ 772658 h 1073448"/>
              <a:gd name="connsiteX20" fmla="*/ 1564105 w 5859379"/>
              <a:gd name="connsiteY20" fmla="*/ 748595 h 1073448"/>
              <a:gd name="connsiteX21" fmla="*/ 1600200 w 5859379"/>
              <a:gd name="connsiteY21" fmla="*/ 736564 h 1073448"/>
              <a:gd name="connsiteX22" fmla="*/ 1648326 w 5859379"/>
              <a:gd name="connsiteY22" fmla="*/ 724532 h 1073448"/>
              <a:gd name="connsiteX23" fmla="*/ 1720516 w 5859379"/>
              <a:gd name="connsiteY23" fmla="*/ 700469 h 1073448"/>
              <a:gd name="connsiteX24" fmla="*/ 1768642 w 5859379"/>
              <a:gd name="connsiteY24" fmla="*/ 688437 h 1073448"/>
              <a:gd name="connsiteX25" fmla="*/ 1876926 w 5859379"/>
              <a:gd name="connsiteY25" fmla="*/ 652342 h 1073448"/>
              <a:gd name="connsiteX26" fmla="*/ 1949116 w 5859379"/>
              <a:gd name="connsiteY26" fmla="*/ 628279 h 1073448"/>
              <a:gd name="connsiteX27" fmla="*/ 1985210 w 5859379"/>
              <a:gd name="connsiteY27" fmla="*/ 604216 h 1073448"/>
              <a:gd name="connsiteX28" fmla="*/ 2081463 w 5859379"/>
              <a:gd name="connsiteY28" fmla="*/ 580153 h 1073448"/>
              <a:gd name="connsiteX29" fmla="*/ 2117558 w 5859379"/>
              <a:gd name="connsiteY29" fmla="*/ 568121 h 1073448"/>
              <a:gd name="connsiteX30" fmla="*/ 2394284 w 5859379"/>
              <a:gd name="connsiteY30" fmla="*/ 544058 h 1073448"/>
              <a:gd name="connsiteX31" fmla="*/ 2562726 w 5859379"/>
              <a:gd name="connsiteY31" fmla="*/ 495932 h 1073448"/>
              <a:gd name="connsiteX32" fmla="*/ 2610852 w 5859379"/>
              <a:gd name="connsiteY32" fmla="*/ 483900 h 1073448"/>
              <a:gd name="connsiteX33" fmla="*/ 2731168 w 5859379"/>
              <a:gd name="connsiteY33" fmla="*/ 435774 h 1073448"/>
              <a:gd name="connsiteX34" fmla="*/ 2803358 w 5859379"/>
              <a:gd name="connsiteY34" fmla="*/ 411711 h 1073448"/>
              <a:gd name="connsiteX35" fmla="*/ 2851484 w 5859379"/>
              <a:gd name="connsiteY35" fmla="*/ 399679 h 1073448"/>
              <a:gd name="connsiteX36" fmla="*/ 2899610 w 5859379"/>
              <a:gd name="connsiteY36" fmla="*/ 375616 h 1073448"/>
              <a:gd name="connsiteX37" fmla="*/ 3296652 w 5859379"/>
              <a:gd name="connsiteY37" fmla="*/ 363585 h 1073448"/>
              <a:gd name="connsiteX38" fmla="*/ 3826042 w 5859379"/>
              <a:gd name="connsiteY38" fmla="*/ 327490 h 1073448"/>
              <a:gd name="connsiteX39" fmla="*/ 3910263 w 5859379"/>
              <a:gd name="connsiteY39" fmla="*/ 303427 h 1073448"/>
              <a:gd name="connsiteX40" fmla="*/ 3994484 w 5859379"/>
              <a:gd name="connsiteY40" fmla="*/ 291395 h 1073448"/>
              <a:gd name="connsiteX41" fmla="*/ 4090737 w 5859379"/>
              <a:gd name="connsiteY41" fmla="*/ 255300 h 1073448"/>
              <a:gd name="connsiteX42" fmla="*/ 4150894 w 5859379"/>
              <a:gd name="connsiteY42" fmla="*/ 219206 h 1073448"/>
              <a:gd name="connsiteX43" fmla="*/ 4343400 w 5859379"/>
              <a:gd name="connsiteY43" fmla="*/ 171079 h 1073448"/>
              <a:gd name="connsiteX44" fmla="*/ 4415589 w 5859379"/>
              <a:gd name="connsiteY44" fmla="*/ 159048 h 1073448"/>
              <a:gd name="connsiteX45" fmla="*/ 4475747 w 5859379"/>
              <a:gd name="connsiteY45" fmla="*/ 147016 h 1073448"/>
              <a:gd name="connsiteX46" fmla="*/ 4656221 w 5859379"/>
              <a:gd name="connsiteY46" fmla="*/ 134985 h 1073448"/>
              <a:gd name="connsiteX47" fmla="*/ 5041231 w 5859379"/>
              <a:gd name="connsiteY47" fmla="*/ 110921 h 1073448"/>
              <a:gd name="connsiteX48" fmla="*/ 5185610 w 5859379"/>
              <a:gd name="connsiteY48" fmla="*/ 86858 h 1073448"/>
              <a:gd name="connsiteX49" fmla="*/ 5317958 w 5859379"/>
              <a:gd name="connsiteY49" fmla="*/ 74827 h 1073448"/>
              <a:gd name="connsiteX50" fmla="*/ 5390147 w 5859379"/>
              <a:gd name="connsiteY50" fmla="*/ 50764 h 1073448"/>
              <a:gd name="connsiteX51" fmla="*/ 5426242 w 5859379"/>
              <a:gd name="connsiteY51" fmla="*/ 38732 h 1073448"/>
              <a:gd name="connsiteX52" fmla="*/ 5739063 w 5859379"/>
              <a:gd name="connsiteY52" fmla="*/ 14669 h 1073448"/>
              <a:gd name="connsiteX53" fmla="*/ 5859379 w 5859379"/>
              <a:gd name="connsiteY53" fmla="*/ 2637 h 107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59379" h="1073448">
                <a:moveTo>
                  <a:pt x="0" y="1073448"/>
                </a:moveTo>
                <a:cubicBezTo>
                  <a:pt x="12031" y="1065427"/>
                  <a:pt x="22066" y="1052892"/>
                  <a:pt x="36094" y="1049385"/>
                </a:cubicBezTo>
                <a:cubicBezTo>
                  <a:pt x="71327" y="1040577"/>
                  <a:pt x="108380" y="1042153"/>
                  <a:pt x="144379" y="1037353"/>
                </a:cubicBezTo>
                <a:cubicBezTo>
                  <a:pt x="168560" y="1034129"/>
                  <a:pt x="192567" y="1029685"/>
                  <a:pt x="216568" y="1025321"/>
                </a:cubicBezTo>
                <a:cubicBezTo>
                  <a:pt x="236688" y="1021663"/>
                  <a:pt x="256887" y="1018250"/>
                  <a:pt x="276726" y="1013290"/>
                </a:cubicBezTo>
                <a:cubicBezTo>
                  <a:pt x="289030" y="1010214"/>
                  <a:pt x="300331" y="1003462"/>
                  <a:pt x="312821" y="1001258"/>
                </a:cubicBezTo>
                <a:cubicBezTo>
                  <a:pt x="368675" y="991401"/>
                  <a:pt x="426239" y="990950"/>
                  <a:pt x="481263" y="977195"/>
                </a:cubicBezTo>
                <a:cubicBezTo>
                  <a:pt x="560758" y="957322"/>
                  <a:pt x="512981" y="967215"/>
                  <a:pt x="625642" y="953132"/>
                </a:cubicBezTo>
                <a:cubicBezTo>
                  <a:pt x="641684" y="949121"/>
                  <a:pt x="657868" y="945643"/>
                  <a:pt x="673768" y="941100"/>
                </a:cubicBezTo>
                <a:cubicBezTo>
                  <a:pt x="685962" y="937616"/>
                  <a:pt x="697627" y="932406"/>
                  <a:pt x="709863" y="929069"/>
                </a:cubicBezTo>
                <a:cubicBezTo>
                  <a:pt x="741769" y="920367"/>
                  <a:pt x="774742" y="915465"/>
                  <a:pt x="806116" y="905006"/>
                </a:cubicBezTo>
                <a:cubicBezTo>
                  <a:pt x="818147" y="900995"/>
                  <a:pt x="829906" y="896050"/>
                  <a:pt x="842210" y="892974"/>
                </a:cubicBezTo>
                <a:cubicBezTo>
                  <a:pt x="862049" y="888014"/>
                  <a:pt x="882229" y="884496"/>
                  <a:pt x="902368" y="880942"/>
                </a:cubicBezTo>
                <a:cubicBezTo>
                  <a:pt x="950416" y="872463"/>
                  <a:pt x="1000460" y="872307"/>
                  <a:pt x="1046747" y="856879"/>
                </a:cubicBezTo>
                <a:cubicBezTo>
                  <a:pt x="1058779" y="852869"/>
                  <a:pt x="1070606" y="848185"/>
                  <a:pt x="1082842" y="844848"/>
                </a:cubicBezTo>
                <a:cubicBezTo>
                  <a:pt x="1114748" y="836146"/>
                  <a:pt x="1147720" y="831243"/>
                  <a:pt x="1179094" y="820785"/>
                </a:cubicBezTo>
                <a:cubicBezTo>
                  <a:pt x="1191126" y="816774"/>
                  <a:pt x="1202618" y="810429"/>
                  <a:pt x="1215189" y="808753"/>
                </a:cubicBezTo>
                <a:cubicBezTo>
                  <a:pt x="1263059" y="802370"/>
                  <a:pt x="1311442" y="800732"/>
                  <a:pt x="1359568" y="796721"/>
                </a:cubicBezTo>
                <a:cubicBezTo>
                  <a:pt x="1379621" y="792711"/>
                  <a:pt x="1399887" y="789650"/>
                  <a:pt x="1419726" y="784690"/>
                </a:cubicBezTo>
                <a:cubicBezTo>
                  <a:pt x="1432030" y="781614"/>
                  <a:pt x="1443517" y="775734"/>
                  <a:pt x="1455821" y="772658"/>
                </a:cubicBezTo>
                <a:cubicBezTo>
                  <a:pt x="1555107" y="747837"/>
                  <a:pt x="1477612" y="773307"/>
                  <a:pt x="1564105" y="748595"/>
                </a:cubicBezTo>
                <a:cubicBezTo>
                  <a:pt x="1576299" y="745111"/>
                  <a:pt x="1588006" y="740048"/>
                  <a:pt x="1600200" y="736564"/>
                </a:cubicBezTo>
                <a:cubicBezTo>
                  <a:pt x="1616100" y="732021"/>
                  <a:pt x="1632488" y="729284"/>
                  <a:pt x="1648326" y="724532"/>
                </a:cubicBezTo>
                <a:cubicBezTo>
                  <a:pt x="1672621" y="717243"/>
                  <a:pt x="1695908" y="706621"/>
                  <a:pt x="1720516" y="700469"/>
                </a:cubicBezTo>
                <a:cubicBezTo>
                  <a:pt x="1736558" y="696458"/>
                  <a:pt x="1752804" y="693189"/>
                  <a:pt x="1768642" y="688437"/>
                </a:cubicBezTo>
                <a:cubicBezTo>
                  <a:pt x="1768680" y="688425"/>
                  <a:pt x="1858860" y="658364"/>
                  <a:pt x="1876926" y="652342"/>
                </a:cubicBezTo>
                <a:cubicBezTo>
                  <a:pt x="1876931" y="652340"/>
                  <a:pt x="1949112" y="628282"/>
                  <a:pt x="1949116" y="628279"/>
                </a:cubicBezTo>
                <a:cubicBezTo>
                  <a:pt x="1961147" y="620258"/>
                  <a:pt x="1971621" y="609158"/>
                  <a:pt x="1985210" y="604216"/>
                </a:cubicBezTo>
                <a:cubicBezTo>
                  <a:pt x="2016291" y="592914"/>
                  <a:pt x="2050088" y="590611"/>
                  <a:pt x="2081463" y="580153"/>
                </a:cubicBezTo>
                <a:cubicBezTo>
                  <a:pt x="2093495" y="576142"/>
                  <a:pt x="2105048" y="570206"/>
                  <a:pt x="2117558" y="568121"/>
                </a:cubicBezTo>
                <a:cubicBezTo>
                  <a:pt x="2185977" y="556718"/>
                  <a:pt x="2338124" y="548070"/>
                  <a:pt x="2394284" y="544058"/>
                </a:cubicBezTo>
                <a:cubicBezTo>
                  <a:pt x="2497852" y="509535"/>
                  <a:pt x="2441859" y="526149"/>
                  <a:pt x="2562726" y="495932"/>
                </a:cubicBezTo>
                <a:cubicBezTo>
                  <a:pt x="2578768" y="491921"/>
                  <a:pt x="2596062" y="491295"/>
                  <a:pt x="2610852" y="483900"/>
                </a:cubicBezTo>
                <a:cubicBezTo>
                  <a:pt x="2681667" y="448493"/>
                  <a:pt x="2641962" y="465510"/>
                  <a:pt x="2731168" y="435774"/>
                </a:cubicBezTo>
                <a:lnTo>
                  <a:pt x="2803358" y="411711"/>
                </a:lnTo>
                <a:cubicBezTo>
                  <a:pt x="2819400" y="407700"/>
                  <a:pt x="2836001" y="405485"/>
                  <a:pt x="2851484" y="399679"/>
                </a:cubicBezTo>
                <a:cubicBezTo>
                  <a:pt x="2868278" y="393381"/>
                  <a:pt x="2881733" y="377065"/>
                  <a:pt x="2899610" y="375616"/>
                </a:cubicBezTo>
                <a:cubicBezTo>
                  <a:pt x="3031585" y="364916"/>
                  <a:pt x="3164305" y="367595"/>
                  <a:pt x="3296652" y="363585"/>
                </a:cubicBezTo>
                <a:cubicBezTo>
                  <a:pt x="3584267" y="322496"/>
                  <a:pt x="3408408" y="341410"/>
                  <a:pt x="3826042" y="327490"/>
                </a:cubicBezTo>
                <a:cubicBezTo>
                  <a:pt x="3856972" y="317180"/>
                  <a:pt x="3877021" y="309471"/>
                  <a:pt x="3910263" y="303427"/>
                </a:cubicBezTo>
                <a:cubicBezTo>
                  <a:pt x="3938164" y="298354"/>
                  <a:pt x="3966410" y="295406"/>
                  <a:pt x="3994484" y="291395"/>
                </a:cubicBezTo>
                <a:cubicBezTo>
                  <a:pt x="4025730" y="280980"/>
                  <a:pt x="4061954" y="269692"/>
                  <a:pt x="4090737" y="255300"/>
                </a:cubicBezTo>
                <a:cubicBezTo>
                  <a:pt x="4111653" y="244842"/>
                  <a:pt x="4129308" y="228200"/>
                  <a:pt x="4150894" y="219206"/>
                </a:cubicBezTo>
                <a:cubicBezTo>
                  <a:pt x="4187203" y="204077"/>
                  <a:pt x="4312313" y="177296"/>
                  <a:pt x="4343400" y="171079"/>
                </a:cubicBezTo>
                <a:cubicBezTo>
                  <a:pt x="4367321" y="166295"/>
                  <a:pt x="4391588" y="163412"/>
                  <a:pt x="4415589" y="159048"/>
                </a:cubicBezTo>
                <a:cubicBezTo>
                  <a:pt x="4435709" y="155390"/>
                  <a:pt x="4455399" y="149051"/>
                  <a:pt x="4475747" y="147016"/>
                </a:cubicBezTo>
                <a:cubicBezTo>
                  <a:pt x="4535739" y="141017"/>
                  <a:pt x="4596063" y="138995"/>
                  <a:pt x="4656221" y="134985"/>
                </a:cubicBezTo>
                <a:cubicBezTo>
                  <a:pt x="4867720" y="99734"/>
                  <a:pt x="4548418" y="149828"/>
                  <a:pt x="5041231" y="110921"/>
                </a:cubicBezTo>
                <a:cubicBezTo>
                  <a:pt x="5089870" y="107081"/>
                  <a:pt x="5137020" y="91275"/>
                  <a:pt x="5185610" y="86858"/>
                </a:cubicBezTo>
                <a:lnTo>
                  <a:pt x="5317958" y="74827"/>
                </a:lnTo>
                <a:lnTo>
                  <a:pt x="5390147" y="50764"/>
                </a:lnTo>
                <a:cubicBezTo>
                  <a:pt x="5402179" y="46753"/>
                  <a:pt x="5413603" y="39785"/>
                  <a:pt x="5426242" y="38732"/>
                </a:cubicBezTo>
                <a:cubicBezTo>
                  <a:pt x="5626717" y="22025"/>
                  <a:pt x="5522451" y="30141"/>
                  <a:pt x="5739063" y="14669"/>
                </a:cubicBezTo>
                <a:cubicBezTo>
                  <a:pt x="5827076" y="0"/>
                  <a:pt x="5786857" y="2637"/>
                  <a:pt x="5859379" y="2637"/>
                </a:cubicBezTo>
              </a:path>
            </a:pathLst>
          </a:cu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3C5E72-51F7-4FB7-98F3-F750C10FF53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2405" name="Picture 2" descr="C:\Users\jai\Desktop\10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rot="16200000" flipH="1">
            <a:off x="6972300" y="25527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7505700" y="25527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7886700" y="11049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409" name="Rectangle 5"/>
          <p:cNvSpPr>
            <a:spLocks noChangeArrowheads="1"/>
          </p:cNvSpPr>
          <p:nvPr/>
        </p:nvSpPr>
        <p:spPr bwMode="auto">
          <a:xfrm>
            <a:off x="2895600" y="1295400"/>
            <a:ext cx="3048000" cy="13239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DeCoRAM only uses approx. 50% of the number of processors used by AFT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6B6F08-9F57-45C4-B1A8-25CD7A27551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3428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3429" name="Picture 2" descr="C:\Users\jai\Desktop\15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2895600" y="1295400"/>
            <a:ext cx="3048000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As task load increases, # of processors utilized increases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772400" y="10668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FD51E-EB3B-406A-BB60-F6ED52410D9E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4453" name="Picture 2" descr="C:\Users\jai\Desktop\20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Rectangle 5"/>
          <p:cNvSpPr>
            <a:spLocks noChangeArrowheads="1"/>
          </p:cNvSpPr>
          <p:nvPr/>
        </p:nvSpPr>
        <p:spPr bwMode="auto">
          <a:xfrm>
            <a:off x="2895600" y="1295400"/>
            <a:ext cx="3048000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As task load increases, # of processors utilized increases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772400" y="12192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7EFD54-65BD-4D4D-B9D1-11F93119812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5477" name="Picture 2" descr="C:\Users\jai\Desktop\25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3200400" y="1371600"/>
            <a:ext cx="3048000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As task load increases, # of processors utilized increases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772400" y="13716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AB1037-C263-4492-B88D-6A8C075639EB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Results</a:t>
            </a:r>
          </a:p>
        </p:txBody>
      </p:sp>
      <p:sp>
        <p:nvSpPr>
          <p:cNvPr id="106500" name="Rectangle 3"/>
          <p:cNvSpPr>
            <a:spLocks noChangeArrowheads="1"/>
          </p:cNvSpPr>
          <p:nvPr/>
        </p:nvSpPr>
        <p:spPr bwMode="auto">
          <a:xfrm>
            <a:off x="0" y="42672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000"/>
          </a:p>
        </p:txBody>
      </p:sp>
      <p:pic>
        <p:nvPicPr>
          <p:cNvPr id="106501" name="Picture 2" descr="C:\Users\jai\Desktop\25-percent-lo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461963"/>
            <a:ext cx="8677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Rectangle 5"/>
          <p:cNvSpPr>
            <a:spLocks noChangeArrowheads="1"/>
          </p:cNvSpPr>
          <p:nvPr/>
        </p:nvSpPr>
        <p:spPr bwMode="auto">
          <a:xfrm>
            <a:off x="3276600" y="1447800"/>
            <a:ext cx="3048000" cy="10160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 i="1">
                <a:solidFill>
                  <a:srgbClr val="FF0000"/>
                </a:solidFill>
              </a:rPr>
              <a:t>DeCoRAM scales well, by continuing to save ~50% of processors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7772400" y="1371600"/>
            <a:ext cx="838200" cy="3810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7162800" y="2514600"/>
            <a:ext cx="533400" cy="457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5400000">
            <a:off x="8077200" y="25908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CFEDD-45BA-4FE0-890B-F3BE5C2091E4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err="1" smtClean="0"/>
              <a:t>DeCoRAM</a:t>
            </a:r>
            <a:r>
              <a:rPr lang="en-US" dirty="0" smtClean="0"/>
              <a:t> Pluggable Allocation Engine Architecture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565150"/>
            <a:ext cx="9144000" cy="3166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Design driven by separation of concerns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dirty="0" smtClean="0">
                <a:latin typeface="+mn-lt"/>
              </a:rPr>
              <a:t>Use of design patterns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b="1" dirty="0" smtClean="0">
                <a:latin typeface="+mn-lt"/>
              </a:rPr>
              <a:t>Input </a:t>
            </a:r>
            <a:r>
              <a:rPr lang="en-US" sz="1800" b="1" dirty="0">
                <a:latin typeface="+mn-lt"/>
              </a:rPr>
              <a:t>Manager component</a:t>
            </a:r>
            <a:r>
              <a:rPr lang="en-US" sz="1800" dirty="0">
                <a:latin typeface="+mn-lt"/>
              </a:rPr>
              <a:t> – collects per-task FT &amp; RT requirements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b="1" dirty="0"/>
              <a:t>Task Replicator component</a:t>
            </a:r>
            <a:r>
              <a:rPr lang="en-US" sz="1800" dirty="0"/>
              <a:t> – decides the order in which tasks are allocated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b="1" dirty="0"/>
              <a:t>Node Selector component </a:t>
            </a:r>
            <a:r>
              <a:rPr lang="en-US" sz="1800" dirty="0"/>
              <a:t>– decides the node in which allocation will be checked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b="1" dirty="0"/>
              <a:t>Admission Controller component </a:t>
            </a:r>
            <a:r>
              <a:rPr lang="en-US" sz="1800" dirty="0"/>
              <a:t>– applies DeCoRAM’s novel algorithm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1800" b="1" dirty="0"/>
              <a:t>Placement Controller </a:t>
            </a:r>
            <a:r>
              <a:rPr lang="en-US" sz="1800" dirty="0"/>
              <a:t>component – calls the admission controller repeatedly to deploy all the applications &amp; their replicas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04800" y="35814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1800" dirty="0"/>
              <a:t>Input Manager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43434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1800" dirty="0"/>
              <a:t>Task Replicator</a:t>
            </a:r>
          </a:p>
        </p:txBody>
      </p:sp>
      <p:cxnSp>
        <p:nvCxnSpPr>
          <p:cNvPr id="92167" name="Straight Arrow Connector 11"/>
          <p:cNvCxnSpPr>
            <a:cxnSpLocks noChangeShapeType="1"/>
            <a:stCxn id="7" idx="2"/>
            <a:endCxn id="10" idx="0"/>
          </p:cNvCxnSpPr>
          <p:nvPr/>
        </p:nvCxnSpPr>
        <p:spPr bwMode="auto">
          <a:xfrm rot="5400000">
            <a:off x="1066801" y="4191000"/>
            <a:ext cx="3048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5" name="Rounded Rectangle 14"/>
          <p:cNvSpPr/>
          <p:nvPr/>
        </p:nvSpPr>
        <p:spPr bwMode="auto">
          <a:xfrm>
            <a:off x="30480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1800" dirty="0"/>
              <a:t>Node Selector</a:t>
            </a:r>
          </a:p>
        </p:txBody>
      </p:sp>
      <p:cxnSp>
        <p:nvCxnSpPr>
          <p:cNvPr id="92169" name="Straight Arrow Connector 16"/>
          <p:cNvCxnSpPr>
            <a:cxnSpLocks noChangeShapeType="1"/>
            <a:stCxn id="10" idx="2"/>
            <a:endCxn id="15" idx="0"/>
          </p:cNvCxnSpPr>
          <p:nvPr/>
        </p:nvCxnSpPr>
        <p:spPr bwMode="auto">
          <a:xfrm rot="5400000">
            <a:off x="1104901" y="4914900"/>
            <a:ext cx="2286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Rounded Rectangle 15"/>
          <p:cNvSpPr/>
          <p:nvPr/>
        </p:nvSpPr>
        <p:spPr bwMode="auto">
          <a:xfrm>
            <a:off x="304800" y="5715000"/>
            <a:ext cx="18288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1800" dirty="0"/>
              <a:t>Admission Controller</a:t>
            </a:r>
          </a:p>
        </p:txBody>
      </p:sp>
      <p:cxnSp>
        <p:nvCxnSpPr>
          <p:cNvPr id="92171" name="Straight Arrow Connector 21"/>
          <p:cNvCxnSpPr>
            <a:cxnSpLocks noChangeShapeType="1"/>
          </p:cNvCxnSpPr>
          <p:nvPr/>
        </p:nvCxnSpPr>
        <p:spPr bwMode="auto">
          <a:xfrm rot="5400000">
            <a:off x="1104107" y="5599906"/>
            <a:ext cx="228600" cy="15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" name="Rounded Rectangle 18"/>
          <p:cNvSpPr/>
          <p:nvPr/>
        </p:nvSpPr>
        <p:spPr bwMode="auto">
          <a:xfrm>
            <a:off x="2514600" y="5334000"/>
            <a:ext cx="18288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50900">
              <a:defRPr/>
            </a:pPr>
            <a:r>
              <a:rPr lang="en-US" sz="1800" dirty="0"/>
              <a:t>Placement Controller</a:t>
            </a:r>
          </a:p>
        </p:txBody>
      </p:sp>
      <p:cxnSp>
        <p:nvCxnSpPr>
          <p:cNvPr id="92173" name="Straight Arrow Connector 22"/>
          <p:cNvCxnSpPr>
            <a:cxnSpLocks noChangeShapeType="1"/>
            <a:stCxn id="19" idx="1"/>
            <a:endCxn id="15" idx="3"/>
          </p:cNvCxnSpPr>
          <p:nvPr/>
        </p:nvCxnSpPr>
        <p:spPr bwMode="auto">
          <a:xfrm rot="10800000">
            <a:off x="2133600" y="5257800"/>
            <a:ext cx="3810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92174" name="Straight Arrow Connector 24"/>
          <p:cNvCxnSpPr>
            <a:cxnSpLocks noChangeShapeType="1"/>
            <a:stCxn id="19" idx="1"/>
            <a:endCxn id="16" idx="3"/>
          </p:cNvCxnSpPr>
          <p:nvPr/>
        </p:nvCxnSpPr>
        <p:spPr bwMode="auto">
          <a:xfrm rot="10800000" flipV="1">
            <a:off x="2133600" y="5638800"/>
            <a:ext cx="3810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267200" y="3657600"/>
            <a:ext cx="4267200" cy="7080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Allocation Engine implemented in ~7,000 lines of C++ code</a:t>
            </a:r>
            <a:endParaRPr lang="en-US" sz="2000" b="1" i="1">
              <a:solidFill>
                <a:srgbClr val="336699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876800" y="5257800"/>
            <a:ext cx="3886200" cy="7080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Output decisions realized by DeCoRAM’s D&amp;C Engine</a:t>
            </a:r>
            <a:endParaRPr lang="en-US" sz="2000" b="1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9" grpId="0" animBg="1"/>
      <p:bldP spid="20" grpId="0" animBg="1"/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26988"/>
            <a:ext cx="8991600" cy="5540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200" dirty="0" err="1" smtClean="0"/>
              <a:t>DeCoRAM</a:t>
            </a:r>
            <a:r>
              <a:rPr lang="en-US" sz="3200" dirty="0" smtClean="0"/>
              <a:t> Deployment &amp; Configuration Engine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733800" cy="5791200"/>
          </a:xfrm>
        </p:spPr>
        <p:txBody>
          <a:bodyPr/>
          <a:lstStyle/>
          <a:p>
            <a:r>
              <a:rPr lang="en-US" sz="1700" smtClean="0"/>
              <a:t>Automated deployment &amp; configuration support for fault-tolerant real-time systems</a:t>
            </a:r>
          </a:p>
          <a:p>
            <a:r>
              <a:rPr lang="en-US" sz="1700" b="1" smtClean="0"/>
              <a:t>XML Parser</a:t>
            </a:r>
          </a:p>
          <a:p>
            <a:pPr lvl="1"/>
            <a:r>
              <a:rPr lang="en-US" smtClean="0"/>
              <a:t>uses middleware D&amp;C mechanisms to decode allocation decisions</a:t>
            </a:r>
          </a:p>
          <a:p>
            <a:r>
              <a:rPr lang="en-US" sz="1700" b="1" smtClean="0"/>
              <a:t>Middleware Deployer</a:t>
            </a:r>
          </a:p>
          <a:p>
            <a:pPr lvl="1"/>
            <a:r>
              <a:rPr lang="en-US" smtClean="0"/>
              <a:t>deploys FT middleware-                     specific entities</a:t>
            </a:r>
          </a:p>
          <a:p>
            <a:r>
              <a:rPr lang="en-US" sz="1700" b="1" smtClean="0"/>
              <a:t>Middleware Configurator</a:t>
            </a:r>
          </a:p>
          <a:p>
            <a:pPr lvl="1"/>
            <a:r>
              <a:rPr lang="en-US" smtClean="0"/>
              <a:t>configures the underlying           FT-RT middleware artifacts</a:t>
            </a:r>
          </a:p>
          <a:p>
            <a:r>
              <a:rPr lang="en-US" sz="1700" b="1" smtClean="0"/>
              <a:t>Application Installer</a:t>
            </a:r>
          </a:p>
          <a:p>
            <a:pPr lvl="1"/>
            <a:r>
              <a:rPr lang="en-US" smtClean="0"/>
              <a:t>installs the application components &amp; their replicas</a:t>
            </a:r>
          </a:p>
          <a:p>
            <a:r>
              <a:rPr lang="en-US" sz="1700" b="1" smtClean="0"/>
              <a:t>Easily extendable</a:t>
            </a:r>
          </a:p>
          <a:p>
            <a:pPr lvl="1"/>
            <a:r>
              <a:rPr lang="en-US" smtClean="0"/>
              <a:t>Current implementation on top of CIAO, DAnCE, &amp; FLARe middleware </a:t>
            </a:r>
          </a:p>
        </p:txBody>
      </p:sp>
      <p:pic>
        <p:nvPicPr>
          <p:cNvPr id="93188" name="Picture 2" descr="C:\Users\jai\Desktop\documents\visio\decoram-dc-bri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62000"/>
            <a:ext cx="5486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3390900" y="11049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3238500" y="23241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 bwMode="auto">
          <a:xfrm rot="16200000" flipH="1">
            <a:off x="3238500" y="35433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3238500" y="4686300"/>
            <a:ext cx="685800" cy="6096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19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95974F-D152-45F3-8B7A-0FFDC87086D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914400" y="6411913"/>
            <a:ext cx="7391400" cy="3698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b="1">
                <a:solidFill>
                  <a:srgbClr val="FF0000"/>
                </a:solidFill>
              </a:rPr>
              <a:t>DeCoRAM D&amp;C Engine implemented in ~3,500 lines of C++ code</a:t>
            </a:r>
            <a:endParaRPr lang="en-US" sz="1800" b="1" i="1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DB8EBA-25E1-4C4A-A6DD-DF8A1C32780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</a:t>
            </a:r>
            <a:r>
              <a:rPr lang="en-US" sz="3200" dirty="0" err="1" smtClean="0"/>
              <a:t>DeCoRAM</a:t>
            </a:r>
            <a:r>
              <a:rPr lang="en-US" sz="3200" dirty="0" smtClean="0"/>
              <a:t> Contributions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8915400" cy="5761038"/>
          </a:xfrm>
        </p:spPr>
        <p:txBody>
          <a:bodyPr/>
          <a:lstStyle/>
          <a:p>
            <a:pPr marL="173038" indent="-173038" defTabSz="914400">
              <a:spcBef>
                <a:spcPct val="60000"/>
              </a:spcBef>
            </a:pPr>
            <a:r>
              <a:rPr lang="en-US" sz="2400" dirty="0" err="1" smtClean="0">
                <a:latin typeface="Arial Unicode"/>
              </a:rPr>
              <a:t>DeCoRAM</a:t>
            </a:r>
            <a:r>
              <a:rPr lang="en-US" sz="2400" dirty="0" smtClean="0">
                <a:latin typeface="Arial Unicode"/>
              </a:rPr>
              <a:t> allocation algorithm saves number of resources used via clever resource overbooking of backup replicas</a:t>
            </a:r>
          </a:p>
          <a:p>
            <a:pPr marL="173038" indent="-173038" defTabSz="914400">
              <a:spcBef>
                <a:spcPct val="60000"/>
              </a:spcBef>
            </a:pPr>
            <a:r>
              <a:rPr lang="en-US" sz="2400" dirty="0" err="1" smtClean="0">
                <a:latin typeface="Arial Unicode"/>
              </a:rPr>
              <a:t>DeCoRAM</a:t>
            </a:r>
            <a:r>
              <a:rPr lang="en-US" sz="2400" dirty="0" smtClean="0">
                <a:latin typeface="Arial Unicode"/>
              </a:rPr>
              <a:t> allocation engine can execute many different allocation algorithms</a:t>
            </a:r>
          </a:p>
          <a:p>
            <a:pPr marL="173038" indent="-173038" defTabSz="914400">
              <a:spcBef>
                <a:spcPct val="60000"/>
              </a:spcBef>
            </a:pPr>
            <a:r>
              <a:rPr lang="en-US" sz="2400" dirty="0" err="1" smtClean="0">
                <a:latin typeface="Arial Unicode"/>
              </a:rPr>
              <a:t>DeCoRAM</a:t>
            </a:r>
            <a:r>
              <a:rPr lang="en-US" sz="2400" dirty="0" smtClean="0">
                <a:latin typeface="Arial Unicode"/>
              </a:rPr>
              <a:t> D&amp;C engine requires a concrete bridge implemented for the underlying middleware =&gt; cost is amortized over number of uses.</a:t>
            </a:r>
          </a:p>
          <a:p>
            <a:pPr marL="173038" indent="-173038" defTabSz="914400">
              <a:spcBef>
                <a:spcPct val="60000"/>
              </a:spcBef>
            </a:pPr>
            <a:r>
              <a:rPr lang="en-US" sz="2400" dirty="0" smtClean="0">
                <a:latin typeface="Arial Unicode"/>
              </a:rPr>
              <a:t>Existing fault tolerant middleware runtimes can leverage </a:t>
            </a:r>
            <a:r>
              <a:rPr lang="en-US" sz="2400" dirty="0" err="1" smtClean="0">
                <a:latin typeface="Arial Unicode"/>
              </a:rPr>
              <a:t>DeCoRAM</a:t>
            </a:r>
            <a:r>
              <a:rPr lang="en-US" sz="2400" dirty="0" smtClean="0">
                <a:latin typeface="Arial Unicode"/>
              </a:rPr>
              <a:t> decisions</a:t>
            </a:r>
          </a:p>
          <a:p>
            <a:pPr marL="438150" lvl="1" indent="-173038" defTabSz="914400">
              <a:spcBef>
                <a:spcPct val="60000"/>
              </a:spcBef>
            </a:pPr>
            <a:r>
              <a:rPr lang="en-US" sz="2400" dirty="0" smtClean="0">
                <a:latin typeface="Arial Unicode"/>
              </a:rPr>
              <a:t>For closed DRE systems, runtimes can be very simple and obey all the decisions determined at design-time</a:t>
            </a:r>
          </a:p>
          <a:p>
            <a:pPr marL="438150" lvl="1" indent="-173038" defTabSz="914400">
              <a:spcBef>
                <a:spcPct val="60000"/>
              </a:spcBef>
            </a:pPr>
            <a:r>
              <a:rPr lang="en-US" sz="2400" dirty="0" smtClean="0">
                <a:latin typeface="Arial Unicode"/>
              </a:rPr>
              <a:t>For closed DRE systems, runtimes can use </a:t>
            </a:r>
            <a:r>
              <a:rPr lang="en-US" sz="2400" dirty="0" err="1" smtClean="0">
                <a:latin typeface="Arial Unicode"/>
              </a:rPr>
              <a:t>DeCoRAM</a:t>
            </a:r>
            <a:r>
              <a:rPr lang="en-US" sz="2400" dirty="0" smtClean="0">
                <a:latin typeface="Arial Unicode"/>
              </a:rPr>
              <a:t> results for initial deployment.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638" y="6320165"/>
            <a:ext cx="8077200" cy="46163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1411" tIns="45705" rIns="91411" bIns="45705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www.dre.vanderbilt.edu/CIAO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838200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9702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Challenge 1: Satisfy Multi-objective Requirements</a:t>
            </a:r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1226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684038"/>
            <a:ext cx="4876800" cy="204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/>
              <a:t>Soft real-time performance must be assured despite failures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Passive (primary-backup) replication is preferred due to low resource consumption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Contributions within the Lifecycle of DRE Systems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6200" y="533400"/>
            <a:ext cx="1905000" cy="6172200"/>
            <a:chOff x="76200" y="533400"/>
            <a:chExt cx="1905000" cy="617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609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Lifecycle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971800" y="5562600"/>
            <a:ext cx="6019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err="1" smtClean="0">
                <a:solidFill>
                  <a:srgbClr val="000099"/>
                </a:solidFill>
              </a:rPr>
              <a:t>FLARe</a:t>
            </a:r>
            <a:r>
              <a:rPr lang="en-US" sz="2400" dirty="0" smtClean="0"/>
              <a:t> adaptive middleware for RT+FT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905000" y="5562600"/>
            <a:ext cx="1219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1905000" y="6248400"/>
            <a:ext cx="12192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600200"/>
            <a:ext cx="6324600" cy="461665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Algorithms + Systems + S/W Engineering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Resolving Challenges 2 &amp; 4: </a:t>
            </a:r>
            <a:r>
              <a:rPr lang="en-US" sz="3200" dirty="0" err="1" smtClean="0"/>
              <a:t>FLARe</a:t>
            </a:r>
            <a:endParaRPr lang="en-US" sz="3200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Key Ideas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Load-Aware Adaptive Failover (LAAF) Target Selection</a:t>
            </a:r>
          </a:p>
          <a:p>
            <a:pPr lvl="1"/>
            <a:r>
              <a:rPr lang="en-US" sz="2000" dirty="0" smtClean="0"/>
              <a:t>Load-aware </a:t>
            </a:r>
            <a:r>
              <a:rPr lang="en-US" sz="2000" dirty="0" smtClean="0">
                <a:sym typeface="Wingdings" pitchFamily="2" charset="2"/>
              </a:rPr>
              <a:t> maintain desired soft real-time performance after recovery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Adaptive  handle dynamic load due to workload changes and multiple failures</a:t>
            </a:r>
          </a:p>
          <a:p>
            <a:endParaRPr lang="en-US" sz="2400" dirty="0" smtClean="0"/>
          </a:p>
          <a:p>
            <a:r>
              <a:rPr lang="en-US" sz="2400" dirty="0" smtClean="0"/>
              <a:t>Resource Overload Management and </a:t>
            </a:r>
            <a:r>
              <a:rPr lang="en-US" sz="2400" dirty="0" err="1" smtClean="0"/>
              <a:t>rEdirection</a:t>
            </a:r>
            <a:r>
              <a:rPr lang="en-US" sz="2400" dirty="0" smtClean="0"/>
              <a:t> (ROME)</a:t>
            </a:r>
          </a:p>
          <a:p>
            <a:pPr lvl="1"/>
            <a:r>
              <a:rPr lang="en-US" sz="2000" dirty="0" smtClean="0"/>
              <a:t>maintain soft real-time performance during overloads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3B4E2-E2F4-4027-A22F-536FE2F4CA0C}" type="slidenum">
              <a:rPr lang="en-US"/>
              <a:pPr/>
              <a:t>72</a:t>
            </a:fld>
            <a:endParaRPr lang="en-US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u="sng" dirty="0">
                <a:solidFill>
                  <a:srgbClr val="FF3300"/>
                </a:solidFill>
                <a:latin typeface="+mj-lt"/>
              </a:rPr>
              <a:t>F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ault-Tolerant </a:t>
            </a:r>
            <a:r>
              <a:rPr lang="en-US" sz="3200" b="1" u="sng" dirty="0">
                <a:solidFill>
                  <a:srgbClr val="FF3300"/>
                </a:solidFill>
                <a:latin typeface="+mj-lt"/>
              </a:rPr>
              <a:t>L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oad-Aware and </a:t>
            </a:r>
            <a:r>
              <a:rPr lang="en-US" sz="3200" b="1" u="sng" dirty="0">
                <a:solidFill>
                  <a:srgbClr val="FF3300"/>
                </a:solidFill>
                <a:latin typeface="+mj-lt"/>
              </a:rPr>
              <a:t>A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daptive </a:t>
            </a:r>
            <a:r>
              <a:rPr lang="en-US" sz="3200" b="1" dirty="0" err="1">
                <a:solidFill>
                  <a:srgbClr val="FF3300"/>
                </a:solidFill>
                <a:latin typeface="+mj-lt"/>
              </a:rPr>
              <a:t>Middlewa</a:t>
            </a:r>
            <a:r>
              <a:rPr lang="en-US" sz="3200" b="1" u="sng" dirty="0" err="1">
                <a:solidFill>
                  <a:srgbClr val="FF3300"/>
                </a:solidFill>
                <a:latin typeface="+mj-lt"/>
              </a:rPr>
              <a:t>Re</a:t>
            </a:r>
            <a:endParaRPr lang="en-US" sz="3200" b="1" u="sng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3733800" cy="4876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smtClean="0"/>
              <a:t>Failure model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multiple processor/process failures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fail-stop</a:t>
            </a:r>
            <a:endParaRPr lang="en-US" sz="1800" b="1" smtClean="0"/>
          </a:p>
          <a:p>
            <a:pPr>
              <a:spcBef>
                <a:spcPts val="600"/>
              </a:spcBef>
            </a:pPr>
            <a:r>
              <a:rPr lang="en-US" sz="2000" b="1" smtClean="0"/>
              <a:t>Replication Model</a:t>
            </a:r>
            <a:endParaRPr lang="en-US" sz="2000" smtClean="0"/>
          </a:p>
          <a:p>
            <a:pPr lvl="1">
              <a:spcBef>
                <a:spcPts val="600"/>
              </a:spcBef>
            </a:pPr>
            <a:r>
              <a:rPr lang="en-US" sz="2000" smtClean="0"/>
              <a:t>passive replication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asynchronous state updates</a:t>
            </a:r>
          </a:p>
          <a:p>
            <a:pPr>
              <a:spcBef>
                <a:spcPts val="600"/>
              </a:spcBef>
            </a:pPr>
            <a:r>
              <a:rPr lang="en-US" sz="2000" smtClean="0"/>
              <a:t>Implemented on top of TAO Real-time CORBA Middleware</a:t>
            </a:r>
          </a:p>
        </p:txBody>
      </p:sp>
      <p:pic>
        <p:nvPicPr>
          <p:cNvPr id="20494" name="Picture 14" descr="ftrt_arch_no_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5334000" cy="502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Middleware Architecture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3733800" cy="5791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smtClean="0"/>
              <a:t>Client Failover Manager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catches processor/process failure exceptions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redirects clients to failover targets</a:t>
            </a:r>
          </a:p>
          <a:p>
            <a:pPr>
              <a:spcBef>
                <a:spcPts val="600"/>
              </a:spcBef>
            </a:pPr>
            <a:r>
              <a:rPr lang="en-US" sz="1800" b="1" smtClean="0"/>
              <a:t>Monitors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periodically monitor liveness and CPU utilization of each processor</a:t>
            </a:r>
          </a:p>
          <a:p>
            <a:pPr>
              <a:spcBef>
                <a:spcPts val="600"/>
              </a:spcBef>
            </a:pPr>
            <a:r>
              <a:rPr lang="en-US" sz="1800" b="1" smtClean="0"/>
              <a:t>Replication Manager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collects  system utilizations from monitors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calculates ranked-list of failover targets using LAAF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updates client-side with ranked list of targets</a:t>
            </a:r>
          </a:p>
          <a:p>
            <a:pPr lvl="1">
              <a:spcBef>
                <a:spcPts val="600"/>
              </a:spcBef>
            </a:pPr>
            <a:r>
              <a:rPr lang="en-US" sz="1800" smtClean="0"/>
              <a:t>manages overloads using ROME</a:t>
            </a:r>
          </a:p>
          <a:p>
            <a:endParaRPr lang="en-US" sz="1700" smtClean="0"/>
          </a:p>
        </p:txBody>
      </p:sp>
      <p:pic>
        <p:nvPicPr>
          <p:cNvPr id="198660" name="Picture 4" descr="ftrt_arch_no_labe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5334000" cy="4876800"/>
          </a:xfrm>
          <a:prstGeom prst="rect">
            <a:avLst/>
          </a:prstGeom>
          <a:noFill/>
        </p:spPr>
      </p:pic>
      <p:sp>
        <p:nvSpPr>
          <p:cNvPr id="198661" name="Oval 5"/>
          <p:cNvSpPr>
            <a:spLocks noChangeArrowheads="1"/>
          </p:cNvSpPr>
          <p:nvPr/>
        </p:nvSpPr>
        <p:spPr bwMode="auto">
          <a:xfrm>
            <a:off x="4572000" y="609600"/>
            <a:ext cx="1600200" cy="2514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Oval 6"/>
          <p:cNvSpPr>
            <a:spLocks noChangeArrowheads="1"/>
          </p:cNvSpPr>
          <p:nvPr/>
        </p:nvSpPr>
        <p:spPr bwMode="auto">
          <a:xfrm>
            <a:off x="7696200" y="533400"/>
            <a:ext cx="5334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Oval 7"/>
          <p:cNvSpPr>
            <a:spLocks noChangeArrowheads="1"/>
          </p:cNvSpPr>
          <p:nvPr/>
        </p:nvSpPr>
        <p:spPr bwMode="auto">
          <a:xfrm>
            <a:off x="6858000" y="3124200"/>
            <a:ext cx="1371600" cy="1752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1" grpId="1" animBg="1"/>
      <p:bldP spid="198662" grpId="0" animBg="1"/>
      <p:bldP spid="198662" grpId="1" animBg="1"/>
      <p:bldP spid="19866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E73725-9D6D-49BB-AE2C-5E87650AFF88}" type="slidenum">
              <a:rPr lang="en-US"/>
              <a:pPr/>
              <a:t>74</a:t>
            </a:fld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>
                <a:solidFill>
                  <a:srgbClr val="FF3300"/>
                </a:solidFill>
                <a:latin typeface="+mj-lt"/>
              </a:rPr>
              <a:t>Load-Aware Adaptive Failover (LAAF)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41288" y="457200"/>
            <a:ext cx="3875088" cy="594360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2000" smtClean="0"/>
              <a:t>monitor CPU utilization of each processor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rank backup processors based on load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distribute failover targets of objects on a same processor </a:t>
            </a:r>
            <a:r>
              <a:rPr lang="en-US" sz="2000" smtClean="0">
                <a:sym typeface="Wingdings" pitchFamily="2" charset="2"/>
              </a:rPr>
              <a:t> avoid overload after processor failure</a:t>
            </a:r>
            <a:endParaRPr lang="en-US" sz="2000" smtClean="0"/>
          </a:p>
          <a:p>
            <a:pPr lvl="1">
              <a:spcBef>
                <a:spcPts val="600"/>
              </a:spcBef>
            </a:pPr>
            <a:r>
              <a:rPr lang="en-US" sz="2000" smtClean="0"/>
              <a:t>proactively update clients</a:t>
            </a:r>
            <a:endParaRPr lang="en-US" smtClean="0"/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52400" y="54864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500">
              <a:latin typeface="Arial" pitchFamily="34" charset="0"/>
            </a:endParaRPr>
          </a:p>
        </p:txBody>
      </p:sp>
      <p:pic>
        <p:nvPicPr>
          <p:cNvPr id="21516" name="Picture 12" descr="ftrt_arch_no_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5334000" cy="4876800"/>
          </a:xfrm>
          <a:prstGeom prst="rect">
            <a:avLst/>
          </a:prstGeom>
          <a:noFill/>
        </p:spPr>
      </p:pic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6553200" y="3352800"/>
            <a:ext cx="1981200" cy="1600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8"/>
          <p:cNvSpPr txBox="1">
            <a:spLocks noGrp="1" noChangeArrowheads="1"/>
          </p:cNvSpPr>
          <p:nvPr/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E97405AF-D513-424A-AC4A-1D9E3149D1FD}" type="slidenum">
              <a:rPr lang="en-US" sz="1400"/>
              <a:pPr algn="r" eaLnBrk="0" hangingPunct="0"/>
              <a:t>75</a:t>
            </a:fld>
            <a:endParaRPr lang="en-US" sz="1400"/>
          </a:p>
        </p:txBody>
      </p:sp>
      <p:sp>
        <p:nvSpPr>
          <p:cNvPr id="201731" name="Rectangle 2"/>
          <p:cNvSpPr>
            <a:spLocks noChangeArrowheads="1"/>
          </p:cNvSpPr>
          <p:nvPr/>
        </p:nvSpPr>
        <p:spPr bwMode="auto">
          <a:xfrm>
            <a:off x="0" y="47625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 anchor="ctr"/>
          <a:lstStyle/>
          <a:p>
            <a:pPr defTabSz="850900" eaLnBrk="0" hangingPunct="0">
              <a:lnSpc>
                <a:spcPct val="85000"/>
              </a:lnSpc>
            </a:pPr>
            <a:r>
              <a:rPr lang="en-US" sz="3200" b="1" dirty="0">
                <a:solidFill>
                  <a:srgbClr val="FF3300"/>
                </a:solidFill>
                <a:latin typeface="+mj-lt"/>
              </a:rPr>
              <a:t>Resource Overload Management &amp; </a:t>
            </a:r>
            <a:r>
              <a:rPr lang="en-US" sz="3200" b="1" dirty="0" err="1">
                <a:solidFill>
                  <a:srgbClr val="FF3300"/>
                </a:solidFill>
                <a:latin typeface="+mj-lt"/>
              </a:rPr>
              <a:t>rEdirection</a:t>
            </a:r>
            <a:r>
              <a:rPr lang="en-US" sz="3200" b="1" dirty="0">
                <a:solidFill>
                  <a:srgbClr val="FF3300"/>
                </a:solidFill>
                <a:latin typeface="+mj-lt"/>
              </a:rPr>
              <a:t> (ROME)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76200" y="457200"/>
            <a:ext cx="3875088" cy="5943600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2000" smtClean="0"/>
              <a:t>overloads can occur due to multiple processor failures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soft real-time </a:t>
            </a:r>
            <a:r>
              <a:rPr lang="en-US" sz="2000" smtClean="0">
                <a:sym typeface="Wingdings" pitchFamily="2" charset="2"/>
              </a:rPr>
              <a:t> </a:t>
            </a:r>
            <a:r>
              <a:rPr lang="en-US" sz="2000" smtClean="0"/>
              <a:t>treat overloads as failures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redirect clients of high utilization objects to backups on lightly loaded processors</a:t>
            </a:r>
          </a:p>
          <a:p>
            <a:pPr lvl="1">
              <a:spcBef>
                <a:spcPts val="600"/>
              </a:spcBef>
            </a:pPr>
            <a:r>
              <a:rPr lang="en-US" sz="2000" smtClean="0"/>
              <a:t>distributes overloads across multiple processors</a:t>
            </a:r>
            <a:endParaRPr lang="en-US" smtClean="0"/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52400" y="54864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06" tIns="42552" rIns="85106" bIns="42552"/>
          <a:lstStyle/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1500">
              <a:latin typeface="Arial" pitchFamily="34" charset="0"/>
            </a:endParaRPr>
          </a:p>
        </p:txBody>
      </p:sp>
      <p:pic>
        <p:nvPicPr>
          <p:cNvPr id="201734" name="Picture 6" descr="ftrt_arch_no_labe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5334000" cy="4876800"/>
          </a:xfrm>
          <a:prstGeom prst="rect">
            <a:avLst/>
          </a:prstGeom>
          <a:noFill/>
        </p:spPr>
      </p:pic>
      <p:sp>
        <p:nvSpPr>
          <p:cNvPr id="201735" name="Oval 7"/>
          <p:cNvSpPr>
            <a:spLocks noChangeArrowheads="1"/>
          </p:cNvSpPr>
          <p:nvPr/>
        </p:nvSpPr>
        <p:spPr bwMode="auto">
          <a:xfrm>
            <a:off x="6553200" y="3352800"/>
            <a:ext cx="1981200" cy="1600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08A1A9-1CCA-4BD8-AC83-495093A87B8B}" type="slidenum">
              <a:rPr lang="en-US"/>
              <a:pPr/>
              <a:t>76</a:t>
            </a:fld>
            <a:endParaRPr lang="en-US"/>
          </a:p>
        </p:txBody>
      </p:sp>
      <p:pic>
        <p:nvPicPr>
          <p:cNvPr id="26627" name="Picture 4" descr="experiment-desig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85800"/>
            <a:ext cx="7086600" cy="3105150"/>
          </a:xfrm>
        </p:spPr>
      </p:pic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Setup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76200" y="38100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/>
              <a:t>Linux clusters at ISISLab </a:t>
            </a:r>
          </a:p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/>
              <a:t>6 clients </a:t>
            </a:r>
            <a:r>
              <a:rPr lang="en-US" sz="1800">
                <a:latin typeface="Arial" pitchFamily="34" charset="0"/>
              </a:rPr>
              <a:t>–</a:t>
            </a:r>
            <a:r>
              <a:rPr lang="en-US" sz="1800"/>
              <a:t> 2 clients CL-5 &amp; CL-6 are dynamic clients (start after 50 seconds)</a:t>
            </a:r>
          </a:p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/>
              <a:t>6 different servers </a:t>
            </a:r>
            <a:r>
              <a:rPr lang="en-US" sz="1800">
                <a:latin typeface="Arial" pitchFamily="34" charset="0"/>
              </a:rPr>
              <a:t>–</a:t>
            </a:r>
            <a:r>
              <a:rPr lang="en-US" sz="1800"/>
              <a:t> each have 2 replicas</a:t>
            </a:r>
          </a:p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/>
              <a:t>Experiment ran for 300 seconds </a:t>
            </a:r>
            <a:r>
              <a:rPr lang="en-US" sz="1800">
                <a:latin typeface="Arial" pitchFamily="34" charset="0"/>
              </a:rPr>
              <a:t>–</a:t>
            </a:r>
            <a:r>
              <a:rPr lang="en-US" sz="1800"/>
              <a:t> each server consumes some CPU load</a:t>
            </a:r>
          </a:p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1800"/>
              <a:t>Rate Monotonic scheduling on each processor</a:t>
            </a: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914400" y="533400"/>
            <a:ext cx="1524000" cy="2971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4" name="Oval 6"/>
          <p:cNvSpPr>
            <a:spLocks noChangeArrowheads="1"/>
          </p:cNvSpPr>
          <p:nvPr/>
        </p:nvSpPr>
        <p:spPr bwMode="auto">
          <a:xfrm>
            <a:off x="5410200" y="457200"/>
            <a:ext cx="1143000" cy="1905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2286000" y="457200"/>
            <a:ext cx="1447800" cy="2971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3962400" y="304800"/>
            <a:ext cx="1600200" cy="2895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3" grpId="1" animBg="1"/>
      <p:bldP spid="114694" grpId="0" animBg="1"/>
      <p:bldP spid="114694" grpId="1" animBg="1"/>
      <p:bldP spid="114696" grpId="0" animBg="1"/>
      <p:bldP spid="114696" grpId="1" animBg="1"/>
      <p:bldP spid="114697" grpId="0" animBg="1"/>
      <p:bldP spid="114697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0C17E-7245-4833-B29A-A3724D481A76}" type="slidenum">
              <a:rPr lang="en-US"/>
              <a:pPr/>
              <a:t>77</a:t>
            </a:fld>
            <a:endParaRPr lang="en-US"/>
          </a:p>
        </p:txBody>
      </p:sp>
      <p:pic>
        <p:nvPicPr>
          <p:cNvPr id="27651" name="Picture 4" descr="experiment-desig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85800"/>
            <a:ext cx="7086600" cy="3105150"/>
          </a:xfrm>
        </p:spPr>
      </p:pic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Experiment Configurations</a:t>
            </a: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76200" y="37338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0338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Static Failover Strategy</a:t>
            </a:r>
          </a:p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each client knows the order in which they access the server replicas in the presence of failures </a:t>
            </a:r>
            <a:r>
              <a:rPr lang="en-US" sz="2000">
                <a:latin typeface="Arial" pitchFamily="34" charset="0"/>
              </a:rPr>
              <a:t>–</a:t>
            </a:r>
            <a:r>
              <a:rPr lang="en-US" sz="2000"/>
              <a:t> i.e., the failover targets are known in advance</a:t>
            </a:r>
          </a:p>
          <a:p>
            <a:pPr marL="425450" lvl="1" indent="-158750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000"/>
              <a:t>this strategy is optimal at </a:t>
            </a:r>
            <a:r>
              <a:rPr lang="en-US" sz="2000">
                <a:solidFill>
                  <a:srgbClr val="FF0000"/>
                </a:solidFill>
              </a:rPr>
              <a:t>deployment time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 flipV="1">
            <a:off x="2895600" y="1295400"/>
            <a:ext cx="5334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3200400" y="3124200"/>
            <a:ext cx="1524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3886200" y="1905000"/>
            <a:ext cx="4572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proactive-with-dyn-load-U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62300"/>
            <a:ext cx="4953000" cy="3467100"/>
          </a:xfrm>
          <a:prstGeom prst="rect">
            <a:avLst/>
          </a:prstGeom>
          <a:noFill/>
        </p:spPr>
      </p:pic>
      <p:pic>
        <p:nvPicPr>
          <p:cNvPr id="29709" name="Picture 13" descr="static-with-dyn-load-U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463"/>
            <a:ext cx="4800600" cy="3360737"/>
          </a:xfrm>
          <a:prstGeom prst="rect">
            <a:avLst/>
          </a:prstGeom>
          <a:noFill/>
        </p:spPr>
      </p:pic>
      <p:sp>
        <p:nvSpPr>
          <p:cNvPr id="296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B1E105-7C4B-419F-A6B7-C35A4F685B22}" type="slidenum">
              <a:rPr lang="en-US"/>
              <a:pPr/>
              <a:t>78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LAAF Algorithm Results</a:t>
            </a: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457200" y="4267200"/>
            <a:ext cx="2209800" cy="1219200"/>
          </a:xfrm>
          <a:prstGeom prst="wedgeRectCallout">
            <a:avLst>
              <a:gd name="adj1" fmla="val 109269"/>
              <a:gd name="adj2" fmla="val -43491"/>
            </a:avLst>
          </a:prstGeom>
          <a:solidFill>
            <a:srgbClr val="FFFF99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defTabSz="850900"/>
            <a:r>
              <a:rPr lang="en-US"/>
              <a:t>At 50 secs, dynamic loads are introduced</a:t>
            </a: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4114800" y="4343400"/>
            <a:ext cx="13716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 flipV="1">
            <a:off x="1371600" y="2667000"/>
            <a:ext cx="26670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proactive-with-dyn-load-U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62300"/>
            <a:ext cx="4953000" cy="3467100"/>
          </a:xfrm>
          <a:prstGeom prst="rect">
            <a:avLst/>
          </a:prstGeom>
          <a:noFill/>
        </p:spPr>
      </p:pic>
      <p:pic>
        <p:nvPicPr>
          <p:cNvPr id="203779" name="Picture 3" descr="static-with-dyn-load-U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463"/>
            <a:ext cx="4800600" cy="3360737"/>
          </a:xfrm>
          <a:prstGeom prst="rect">
            <a:avLst/>
          </a:prstGeom>
          <a:noFill/>
        </p:spPr>
      </p:pic>
      <p:sp>
        <p:nvSpPr>
          <p:cNvPr id="203780" name="Rectangle 8"/>
          <p:cNvSpPr txBox="1">
            <a:spLocks noGrp="1" noChangeArrowheads="1"/>
          </p:cNvSpPr>
          <p:nvPr/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6B95B5B-5A48-4D9D-B3CD-04E73CB7B5D4}" type="slidenum">
              <a:rPr lang="en-US" sz="1400"/>
              <a:pPr algn="r" eaLnBrk="0" hangingPunct="0"/>
              <a:t>79</a:t>
            </a:fld>
            <a:endParaRPr lang="en-US" sz="1400"/>
          </a:p>
        </p:txBody>
      </p:sp>
      <p:sp>
        <p:nvSpPr>
          <p:cNvPr id="2037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LAAF Algorithm Results</a:t>
            </a: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457200" y="4267200"/>
            <a:ext cx="2209800" cy="1219200"/>
          </a:xfrm>
          <a:prstGeom prst="wedgeRectCallout">
            <a:avLst>
              <a:gd name="adj1" fmla="val 109269"/>
              <a:gd name="adj2" fmla="val -43491"/>
            </a:avLst>
          </a:prstGeom>
          <a:solidFill>
            <a:srgbClr val="FFFF99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defTabSz="850900"/>
            <a:r>
              <a:rPr lang="en-US"/>
              <a:t>At 150 seconds failures are introduced</a:t>
            </a:r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114800" y="4343400"/>
            <a:ext cx="26670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 flipH="1" flipV="1">
            <a:off x="2667000" y="2514600"/>
            <a:ext cx="13716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838200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9702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Challenge 1: Satisfy Multi-objective Requirements</a:t>
            </a:r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1226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676400"/>
            <a:ext cx="4876800" cy="36378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/>
              <a:t>Soft real-time performance must be assured despite failures</a:t>
            </a:r>
            <a:endParaRPr lang="en-US" sz="2400" dirty="0" smtClean="0">
              <a:latin typeface="+mn-lt"/>
            </a:endParaRP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Passive (primary-backup) replication is preferred due to low resource consumption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Replicas must be allocated on minimum number of resources =&gt; task allocation that minimizes resources used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81400"/>
            <a:ext cx="3581400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proactive-with-dyn-load-U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62300"/>
            <a:ext cx="4953000" cy="3467100"/>
          </a:xfrm>
          <a:prstGeom prst="rect">
            <a:avLst/>
          </a:prstGeom>
          <a:noFill/>
        </p:spPr>
      </p:pic>
      <p:pic>
        <p:nvPicPr>
          <p:cNvPr id="187395" name="Picture 3" descr="static-with-dyn-load-U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463"/>
            <a:ext cx="4800600" cy="3360737"/>
          </a:xfrm>
          <a:prstGeom prst="rect">
            <a:avLst/>
          </a:prstGeom>
          <a:noFill/>
        </p:spPr>
      </p:pic>
      <p:sp>
        <p:nvSpPr>
          <p:cNvPr id="187396" name="Rectangle 8"/>
          <p:cNvSpPr txBox="1">
            <a:spLocks noGrp="1" noChangeArrowheads="1"/>
          </p:cNvSpPr>
          <p:nvPr/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353EEFDE-19F7-43EF-9F1A-0EDD528E031D}" type="slidenum">
              <a:rPr lang="en-US" sz="1400"/>
              <a:pPr algn="r" eaLnBrk="0" hangingPunct="0"/>
              <a:t>80</a:t>
            </a:fld>
            <a:endParaRPr lang="en-US" sz="1400"/>
          </a:p>
        </p:txBody>
      </p:sp>
      <p:sp>
        <p:nvSpPr>
          <p:cNvPr id="1873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LAAF Algorithm Results</a:t>
            </a: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304800" y="4267200"/>
            <a:ext cx="2971800" cy="1828800"/>
          </a:xfrm>
          <a:prstGeom prst="wedgeRectCallout">
            <a:avLst>
              <a:gd name="adj1" fmla="val 73556"/>
              <a:gd name="adj2" fmla="val -45657"/>
            </a:avLst>
          </a:prstGeom>
          <a:solidFill>
            <a:srgbClr val="FFFF99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defTabSz="850900"/>
            <a:r>
              <a:rPr lang="en-US"/>
              <a:t>static strategy increases CPU utilizations to 90% and 80% - could cause system crashes</a:t>
            </a: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 flipH="1" flipV="1">
            <a:off x="2895600" y="1371600"/>
            <a:ext cx="1143000" cy="2895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proactive-with-dyn-load-U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62300"/>
            <a:ext cx="4953000" cy="3467100"/>
          </a:xfrm>
          <a:prstGeom prst="rect">
            <a:avLst/>
          </a:prstGeom>
          <a:noFill/>
        </p:spPr>
      </p:pic>
      <p:pic>
        <p:nvPicPr>
          <p:cNvPr id="191491" name="Picture 3" descr="static-with-dyn-load-Ut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463"/>
            <a:ext cx="4800600" cy="3360737"/>
          </a:xfrm>
          <a:prstGeom prst="rect">
            <a:avLst/>
          </a:prstGeom>
          <a:noFill/>
        </p:spPr>
      </p:pic>
      <p:sp>
        <p:nvSpPr>
          <p:cNvPr id="191492" name="Rectangle 8"/>
          <p:cNvSpPr txBox="1">
            <a:spLocks noGrp="1" noChangeArrowheads="1"/>
          </p:cNvSpPr>
          <p:nvPr/>
        </p:nvSpPr>
        <p:spPr bwMode="auto">
          <a:xfrm>
            <a:off x="69342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6DDB721B-CAB8-4D7F-B192-1196BF85EF66}" type="slidenum">
              <a:rPr lang="en-US" sz="1400"/>
              <a:pPr algn="r" eaLnBrk="0" hangingPunct="0"/>
              <a:t>81</a:t>
            </a:fld>
            <a:endParaRPr lang="en-US" sz="1400"/>
          </a:p>
        </p:txBody>
      </p:sp>
      <p:sp>
        <p:nvSpPr>
          <p:cNvPr id="1914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LAAF Algorithm Results</a:t>
            </a:r>
          </a:p>
        </p:txBody>
      </p: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304800" y="4267200"/>
            <a:ext cx="3048000" cy="2057400"/>
          </a:xfrm>
          <a:prstGeom prst="wedgeRectCallout">
            <a:avLst>
              <a:gd name="adj1" fmla="val 70468"/>
              <a:gd name="adj2" fmla="val -46144"/>
            </a:avLst>
          </a:prstGeom>
          <a:solidFill>
            <a:srgbClr val="FFFF99"/>
          </a:solidFill>
          <a:ln w="38100" algn="ctr">
            <a:solidFill>
              <a:srgbClr val="888888"/>
            </a:solidFill>
            <a:miter lim="800000"/>
            <a:headEnd/>
            <a:tailEnd/>
          </a:ln>
        </p:spPr>
        <p:txBody>
          <a:bodyPr/>
          <a:lstStyle/>
          <a:p>
            <a:pPr defTabSz="850900"/>
            <a:r>
              <a:rPr lang="en-US"/>
              <a:t>LAAF modifies failover targets at 50 seconds – prevents overloads when failure occurs by choosing different failover targets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>
            <a:off x="268288" y="476250"/>
            <a:ext cx="8651875" cy="0"/>
          </a:xfrm>
          <a:prstGeom prst="line">
            <a:avLst/>
          </a:prstGeom>
          <a:noFill/>
          <a:ln w="38100">
            <a:solidFill>
              <a:srgbClr val="888888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 flipH="1" flipV="1">
            <a:off x="4038600" y="4267200"/>
            <a:ext cx="3200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Contributions within the Lifecycle of DRE Systems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76200" y="533400"/>
            <a:ext cx="1905000" cy="6172200"/>
            <a:chOff x="76200" y="533400"/>
            <a:chExt cx="1905000" cy="61722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6200" y="533400"/>
              <a:ext cx="1905000" cy="6172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2" idx="2"/>
              <a:endCxn id="16" idx="0"/>
            </p:cNvCxnSpPr>
            <p:nvPr/>
          </p:nvCxnSpPr>
          <p:spPr bwMode="auto">
            <a:xfrm rot="5400000">
              <a:off x="723900" y="3352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>
              <a:stCxn id="11" idx="2"/>
              <a:endCxn id="12" idx="0"/>
            </p:cNvCxnSpPr>
            <p:nvPr/>
          </p:nvCxnSpPr>
          <p:spPr bwMode="auto">
            <a:xfrm rot="5400000">
              <a:off x="723900" y="2209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ounded Rectangle 8"/>
            <p:cNvSpPr/>
            <p:nvPr/>
          </p:nvSpPr>
          <p:spPr bwMode="auto">
            <a:xfrm>
              <a:off x="152400" y="5943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Run-time</a:t>
              </a:r>
            </a:p>
          </p:txBody>
        </p:sp>
        <p:cxnSp>
          <p:nvCxnSpPr>
            <p:cNvPr id="10" name="Straight Arrow Connector 9"/>
            <p:cNvCxnSpPr>
              <a:stCxn id="14" idx="2"/>
              <a:endCxn id="9" idx="0"/>
            </p:cNvCxnSpPr>
            <p:nvPr/>
          </p:nvCxnSpPr>
          <p:spPr bwMode="auto">
            <a:xfrm rot="5400000">
              <a:off x="762000" y="56769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152400" y="1371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Specification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52400" y="2514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Composition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52400" y="48768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15" name="Straight Arrow Connector 14"/>
            <p:cNvCxnSpPr>
              <a:stCxn id="16" idx="2"/>
              <a:endCxn id="14" idx="0"/>
            </p:cNvCxnSpPr>
            <p:nvPr/>
          </p:nvCxnSpPr>
          <p:spPr bwMode="auto">
            <a:xfrm rot="5400000">
              <a:off x="685800" y="453390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Rounded Rectangle 15"/>
            <p:cNvSpPr/>
            <p:nvPr/>
          </p:nvSpPr>
          <p:spPr bwMode="auto">
            <a:xfrm>
              <a:off x="152400" y="3657600"/>
              <a:ext cx="1752600" cy="533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Deployment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609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Lifecycle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971800" y="5562600"/>
            <a:ext cx="6019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  <a:round/>
          </a:ln>
        </p:spPr>
        <p:txBody>
          <a:bodyPr/>
          <a:lstStyle/>
          <a:p>
            <a:pPr marL="160338" lvl="0" indent="-160338" algn="l" defTabSz="850900" eaLnBrk="0" hangingPunct="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 dirty="0" smtClean="0">
                <a:solidFill>
                  <a:srgbClr val="000099"/>
                </a:solidFill>
              </a:rPr>
              <a:t>Group Failover </a:t>
            </a:r>
            <a:r>
              <a:rPr lang="en-US" sz="2400" dirty="0" smtClean="0"/>
              <a:t>to handle orphan requests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905000" y="5562600"/>
            <a:ext cx="12192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1905000" y="6248400"/>
            <a:ext cx="1219200" cy="152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lide Number Placeholder 1"/>
          <p:cNvSpPr txBox="1">
            <a:spLocks/>
          </p:cNvSpPr>
          <p:nvPr/>
        </p:nvSpPr>
        <p:spPr bwMode="auto">
          <a:xfrm>
            <a:off x="8610600" y="6610350"/>
            <a:ext cx="60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FCA15-E72E-4EB1-A997-53FA4B52C8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"/>
                <a:ea typeface="+mn-ea"/>
                <a:cs typeface="Arial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90800" y="1600200"/>
            <a:ext cx="6324600" cy="461665"/>
          </a:xfrm>
          <a:prstGeom prst="rect">
            <a:avLst/>
          </a:prstGeom>
          <a:solidFill>
            <a:srgbClr val="FFFF66"/>
          </a:solidFill>
          <a:ln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Algorithms + Systems + S/W Engineering</a:t>
            </a:r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4876800" y="3581400"/>
            <a:ext cx="838200" cy="2514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Resolving Challenges 3 &amp; 4: Group Failover</a:t>
            </a:r>
            <a:endParaRPr lang="en-US" sz="2800" b="1" kern="0" dirty="0" smtClean="0">
              <a:solidFill>
                <a:srgbClr val="FF3300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228600" y="990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Enforcing determinism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Point solutions: Compensate specific sources of non-determinism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e.g., thread scheduling, mutual exclusion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Compensation using semi-automated program analysis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Humans must rectify non-automated compensation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4038600" y="3612932"/>
            <a:ext cx="793532" cy="248306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2590800" y="4495800"/>
          <a:ext cx="838200" cy="698500"/>
        </p:xfrm>
        <a:graphic>
          <a:graphicData uri="http://schemas.openxmlformats.org/presentationml/2006/ole">
            <p:oleObj spid="_x0000_s44034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4038600" y="3684308"/>
          <a:ext cx="838200" cy="698500"/>
        </p:xfrm>
        <a:graphic>
          <a:graphicData uri="http://schemas.openxmlformats.org/presentationml/2006/ole">
            <p:oleObj spid="_x0000_s44035" name="Visio" r:id="rId5" imgW="1585499" imgH="1322962" progId="Visio.Drawing.11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rot="5400000" flipH="1" flipV="1">
            <a:off x="3314700" y="4000500"/>
            <a:ext cx="838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Object 10"/>
          <p:cNvGraphicFramePr>
            <a:graphicFrameLocks noChangeAspect="1"/>
          </p:cNvGraphicFramePr>
          <p:nvPr/>
        </p:nvGraphicFramePr>
        <p:xfrm>
          <a:off x="4038600" y="5334000"/>
          <a:ext cx="838200" cy="698500"/>
        </p:xfrm>
        <a:graphic>
          <a:graphicData uri="http://schemas.openxmlformats.org/presentationml/2006/ole">
            <p:oleObj spid="_x0000_s44036" name="Visio" r:id="rId6" imgW="1585499" imgH="1322962" progId="Visio.Drawing.11">
              <p:embed/>
            </p:oleObj>
          </a:graphicData>
        </a:graphic>
      </p:graphicFrame>
      <p:cxnSp>
        <p:nvCxnSpPr>
          <p:cNvPr id="35" name="Straight Connector 34"/>
          <p:cNvCxnSpPr/>
          <p:nvPr/>
        </p:nvCxnSpPr>
        <p:spPr bwMode="auto">
          <a:xfrm rot="16200000" flipH="1">
            <a:off x="3352800" y="4800600"/>
            <a:ext cx="7620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4816352" y="3684308"/>
          <a:ext cx="838200" cy="698500"/>
        </p:xfrm>
        <a:graphic>
          <a:graphicData uri="http://schemas.openxmlformats.org/presentationml/2006/ole">
            <p:oleObj spid="_x0000_s44037" name="Visio" r:id="rId7" imgW="1585499" imgH="1322962" progId="Visio.Drawing.11">
              <p:embed/>
            </p:oleObj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4816352" y="5334000"/>
          <a:ext cx="838200" cy="698500"/>
        </p:xfrm>
        <a:graphic>
          <a:graphicData uri="http://schemas.openxmlformats.org/presentationml/2006/ole">
            <p:oleObj spid="_x0000_s44038" name="Visio" r:id="rId8" imgW="1585499" imgH="1322962" progId="Visio.Drawing.11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10000" y="4520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Enforce Determinism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Unresolved Challenges: </a:t>
            </a:r>
            <a:r>
              <a:rPr lang="en-US" sz="2800" b="1" kern="0" dirty="0" smtClean="0">
                <a:solidFill>
                  <a:srgbClr val="FF0000"/>
                </a:solidFill>
              </a:rPr>
              <a:t>End-to-end Reliability of </a:t>
            </a:r>
          </a:p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Non-deterministic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Stateful</a:t>
            </a:r>
            <a:r>
              <a:rPr lang="en-US" sz="2800" b="1" kern="0" dirty="0" smtClean="0">
                <a:solidFill>
                  <a:srgbClr val="FF0000"/>
                </a:solidFill>
              </a:rPr>
              <a:t> Components 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Integration of replication &amp; transactions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tabLst>
                <a:tab pos="688975" algn="l"/>
              </a:tabLst>
              <a:defRPr/>
            </a:pPr>
            <a:r>
              <a:rPr lang="en-US" sz="2000" kern="0" dirty="0" smtClean="0"/>
              <a:t>Applicable to multi-tier transactional web-based systems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tabLst>
                <a:tab pos="688975" algn="l"/>
              </a:tabLst>
              <a:defRPr/>
            </a:pPr>
            <a:r>
              <a:rPr lang="en-US" sz="2000" kern="0" dirty="0" smtClean="0"/>
              <a:t>Overhead of transactions (fault-free situation)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Messaging overhead in the critical path (</a:t>
            </a:r>
            <a:r>
              <a:rPr lang="en-US" sz="1800" i="1" kern="0" dirty="0" smtClean="0"/>
              <a:t>e.g.,</a:t>
            </a:r>
            <a:r>
              <a:rPr lang="en-US" sz="1800" kern="0" dirty="0" smtClean="0"/>
              <a:t> create, join)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2 phase commit (2PC) protocol at the end of invocation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90800" y="5189220"/>
          <a:ext cx="838200" cy="698500"/>
        </p:xfrm>
        <a:graphic>
          <a:graphicData uri="http://schemas.openxmlformats.org/presentationml/2006/ole">
            <p:oleObj spid="_x0000_s45058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38600" y="5181600"/>
          <a:ext cx="838200" cy="698500"/>
        </p:xfrm>
        <a:graphic>
          <a:graphicData uri="http://schemas.openxmlformats.org/presentationml/2006/ole">
            <p:oleObj spid="_x0000_s45059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486400" y="5181600"/>
          <a:ext cx="838200" cy="698500"/>
        </p:xfrm>
        <a:graphic>
          <a:graphicData uri="http://schemas.openxmlformats.org/presentationml/2006/ole">
            <p:oleObj spid="_x0000_s45060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972300" y="5189220"/>
          <a:ext cx="838200" cy="698500"/>
        </p:xfrm>
        <a:graphic>
          <a:graphicData uri="http://schemas.openxmlformats.org/presentationml/2006/ole">
            <p:oleObj spid="_x0000_s45061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3604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914400" y="5570220"/>
          <a:ext cx="838200" cy="698500"/>
        </p:xfrm>
        <a:graphic>
          <a:graphicData uri="http://schemas.openxmlformats.org/presentationml/2006/ole">
            <p:oleObj spid="_x0000_s45062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685925" y="549402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286500" y="546195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463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8" name="Rounded Rectangle 27"/>
          <p:cNvSpPr/>
          <p:nvPr/>
        </p:nvSpPr>
        <p:spPr bwMode="auto">
          <a:xfrm>
            <a:off x="3657600" y="3124200"/>
            <a:ext cx="1752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Transaction Manager</a:t>
            </a:r>
          </a:p>
        </p:txBody>
      </p:sp>
      <p:grpSp>
        <p:nvGrpSpPr>
          <p:cNvPr id="6" name="Group 43"/>
          <p:cNvGrpSpPr/>
          <p:nvPr/>
        </p:nvGrpSpPr>
        <p:grpSpPr>
          <a:xfrm>
            <a:off x="2514600" y="3886200"/>
            <a:ext cx="4876800" cy="1448594"/>
            <a:chOff x="2514600" y="3886200"/>
            <a:chExt cx="4876800" cy="1448594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rot="5400000" flipH="1" flipV="1">
              <a:off x="2857500" y="4076700"/>
              <a:ext cx="1447800" cy="1066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2514600" y="48768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Create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rot="5400000" flipH="1" flipV="1">
              <a:off x="3695700" y="461010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4572000" y="3962400"/>
              <a:ext cx="1447800" cy="1295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10800000">
              <a:off x="4953000" y="3886200"/>
              <a:ext cx="2438400" cy="1447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100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292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172200" y="48738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Unresolved Challenges: </a:t>
            </a:r>
            <a:r>
              <a:rPr lang="en-US" sz="2800" b="1" kern="0" dirty="0" smtClean="0">
                <a:solidFill>
                  <a:srgbClr val="FF0000"/>
                </a:solidFill>
              </a:rPr>
              <a:t>End-to-end Reliability of </a:t>
            </a:r>
          </a:p>
          <a:p>
            <a:pPr lvl="0" defTabSz="850900">
              <a:defRPr/>
            </a:pPr>
            <a:r>
              <a:rPr lang="en-US" sz="2800" b="1" kern="0" dirty="0" smtClean="0">
                <a:solidFill>
                  <a:srgbClr val="FF0000"/>
                </a:solidFill>
              </a:rPr>
              <a:t>Non-deterministic </a:t>
            </a:r>
            <a:r>
              <a:rPr lang="en-US" sz="2800" b="1" kern="0" dirty="0" err="1" smtClean="0">
                <a:solidFill>
                  <a:srgbClr val="FF0000"/>
                </a:solidFill>
              </a:rPr>
              <a:t>Stateful</a:t>
            </a:r>
            <a:r>
              <a:rPr lang="en-US" sz="2800" b="1" kern="0" dirty="0" smtClean="0">
                <a:solidFill>
                  <a:srgbClr val="FF0000"/>
                </a:solidFill>
              </a:rPr>
              <a:t> Components 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" y="9906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/>
              <a:t>Integration of replication &amp; transactions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Applicable to multi-tier transactional web-based systems only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Overhead of transactions (fault-free situation)</a:t>
            </a:r>
          </a:p>
          <a:p>
            <a:pPr marL="688975" lvl="2" indent="-22701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Messaging overhead in the critical path (</a:t>
            </a:r>
            <a:r>
              <a:rPr lang="en-US" sz="1800" i="1" kern="0" dirty="0" smtClean="0"/>
              <a:t>e.g.,</a:t>
            </a:r>
            <a:r>
              <a:rPr lang="en-US" sz="1800" kern="0" dirty="0" smtClean="0"/>
              <a:t> create, join)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2 phase commit (2PC) protocol at the end of invocation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Overhead of transactions (faulty situation)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Must rollback to avoid orphan state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Re-execute &amp; 2PC again upon recovery</a:t>
            </a:r>
          </a:p>
          <a:p>
            <a:pPr marL="461963" lvl="1" indent="-23177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Transactional semantics are not transparent</a:t>
            </a:r>
          </a:p>
          <a:p>
            <a:pPr marL="68897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Developers must implement: </a:t>
            </a:r>
            <a:r>
              <a:rPr lang="en-US" sz="1800" i="1" kern="0" dirty="0" smtClean="0"/>
              <a:t>prepare, commit</a:t>
            </a:r>
            <a:r>
              <a:rPr lang="en-US" sz="1800" kern="0" dirty="0" smtClean="0"/>
              <a:t>, </a:t>
            </a:r>
            <a:r>
              <a:rPr lang="en-US" sz="1800" i="1" kern="0" dirty="0" smtClean="0"/>
              <a:t>rollback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590800" y="5189220"/>
          <a:ext cx="838200" cy="698500"/>
        </p:xfrm>
        <a:graphic>
          <a:graphicData uri="http://schemas.openxmlformats.org/presentationml/2006/ole">
            <p:oleObj spid="_x0000_s46082" name="Visio" r:id="rId4" imgW="1585499" imgH="1322962" progId="Visio.Drawing.11">
              <p:embed/>
            </p:oleObj>
          </a:graphicData>
        </a:graphic>
      </p:graphicFrame>
      <p:sp>
        <p:nvSpPr>
          <p:cNvPr id="6" name="&quot;No&quot; Symbol 5"/>
          <p:cNvSpPr/>
          <p:nvPr/>
        </p:nvSpPr>
        <p:spPr bwMode="auto">
          <a:xfrm>
            <a:off x="2667000" y="5570220"/>
            <a:ext cx="381000" cy="381000"/>
          </a:xfrm>
          <a:prstGeom prst="noSmoking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4038600" y="5181600"/>
          <a:ext cx="838200" cy="698500"/>
        </p:xfrm>
        <a:graphic>
          <a:graphicData uri="http://schemas.openxmlformats.org/presentationml/2006/ole">
            <p:oleObj spid="_x0000_s46083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5516880" y="5184140"/>
          <a:ext cx="838200" cy="698500"/>
        </p:xfrm>
        <a:graphic>
          <a:graphicData uri="http://schemas.openxmlformats.org/presentationml/2006/ole">
            <p:oleObj spid="_x0000_s46084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972300" y="5189220"/>
          <a:ext cx="838200" cy="698500"/>
        </p:xfrm>
        <a:graphic>
          <a:graphicData uri="http://schemas.openxmlformats.org/presentationml/2006/ole">
            <p:oleObj spid="_x0000_s46085" name="Visio" r:id="rId7" imgW="1585499" imgH="1322962" progId="Visio.Drawing.11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3604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914400" y="5570220"/>
          <a:ext cx="838200" cy="698500"/>
        </p:xfrm>
        <a:graphic>
          <a:graphicData uri="http://schemas.openxmlformats.org/presentationml/2006/ole">
            <p:oleObj spid="_x0000_s46086" name="Visio" r:id="rId8" imgW="1585499" imgH="1322962" progId="Visio.Drawing.11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 flipV="1">
            <a:off x="1685925" y="549402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629400" y="4953000"/>
            <a:ext cx="22098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Potential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orphan 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st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rPr>
              <a:t>ate</a:t>
            </a:r>
          </a:p>
          <a:p>
            <a:pPr marL="0" marR="0" indent="0" algn="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/>
              <a:t>growing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4953000"/>
            <a:ext cx="13716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609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Orphan state bounded in B, C, D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494358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352800" y="572262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886200" y="4953000"/>
            <a:ext cx="1371600" cy="1079500"/>
          </a:xfrm>
          <a:prstGeom prst="rect">
            <a:avLst/>
          </a:prstGeom>
          <a:solidFill>
            <a:srgbClr val="FF0000">
              <a:alpha val="32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6248400" y="5722620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286500" y="5461952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846320" y="5463540"/>
            <a:ext cx="685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10800000">
            <a:off x="4800600" y="5721031"/>
            <a:ext cx="762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486400" y="493723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34200" y="493723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State Update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/>
      <p:bldP spid="1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05550"/>
            <a:ext cx="5334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Solution: The Group-failover Protocol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" y="3581400"/>
            <a:ext cx="891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Protocol characteristics: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Supports exactly-once execution semantics in presence of 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Nested invocation, non-deterministic </a:t>
            </a:r>
            <a:r>
              <a:rPr lang="en-US" sz="1800" dirty="0" err="1" smtClean="0"/>
              <a:t>stateful</a:t>
            </a:r>
            <a:r>
              <a:rPr lang="en-US" sz="1800" dirty="0" smtClean="0"/>
              <a:t> components, passive replication 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Ensures state consistency of replicas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Does not require intrusive changes to the component implementation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/>
              <a:t>No need to implement </a:t>
            </a:r>
            <a:r>
              <a:rPr lang="en-US" sz="1800" i="1" kern="0" dirty="0" smtClean="0"/>
              <a:t>prepare, commit,</a:t>
            </a:r>
            <a:r>
              <a:rPr lang="en-US" sz="1800" kern="0" dirty="0" smtClean="0"/>
              <a:t> &amp; </a:t>
            </a:r>
            <a:r>
              <a:rPr lang="en-US" sz="1800" i="1" kern="0" dirty="0" smtClean="0"/>
              <a:t>rollback</a:t>
            </a:r>
          </a:p>
          <a:p>
            <a:pPr marL="742950" lvl="1" indent="-29051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1800" dirty="0" smtClean="0"/>
              <a:t>Supports fast client failover that is insensitive to 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Location of failure in the operational string</a:t>
            </a:r>
          </a:p>
          <a:p>
            <a:pPr lvl="2" indent="-236538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1800" dirty="0" smtClean="0"/>
              <a:t>Size of the operational string</a:t>
            </a:r>
          </a:p>
        </p:txBody>
      </p:sp>
      <p:grpSp>
        <p:nvGrpSpPr>
          <p:cNvPr id="5" name="Group 67"/>
          <p:cNvGrpSpPr/>
          <p:nvPr/>
        </p:nvGrpSpPr>
        <p:grpSpPr>
          <a:xfrm>
            <a:off x="152400" y="501526"/>
            <a:ext cx="7162800" cy="1720974"/>
            <a:chOff x="152400" y="501526"/>
            <a:chExt cx="7162800" cy="1720974"/>
          </a:xfrm>
        </p:grpSpPr>
        <p:graphicFrame>
          <p:nvGraphicFramePr>
            <p:cNvPr id="20" name="Object 8"/>
            <p:cNvGraphicFramePr>
              <a:graphicFrameLocks noChangeAspect="1"/>
            </p:cNvGraphicFramePr>
            <p:nvPr/>
          </p:nvGraphicFramePr>
          <p:xfrm>
            <a:off x="1828800" y="922020"/>
            <a:ext cx="838200" cy="698500"/>
          </p:xfrm>
          <a:graphic>
            <a:graphicData uri="http://schemas.openxmlformats.org/presentationml/2006/ole">
              <p:oleObj spid="_x0000_s47106" name="Visio" r:id="rId4" imgW="1585499" imgH="1322962" progId="Visio.Drawing.11">
                <p:embed/>
              </p:oleObj>
            </a:graphicData>
          </a:graphic>
        </p:graphicFrame>
        <p:sp>
          <p:nvSpPr>
            <p:cNvPr id="21" name="&quot;No&quot; Symbol 20"/>
            <p:cNvSpPr/>
            <p:nvPr/>
          </p:nvSpPr>
          <p:spPr bwMode="auto">
            <a:xfrm>
              <a:off x="1905000" y="1303020"/>
              <a:ext cx="381000" cy="381000"/>
            </a:xfrm>
            <a:prstGeom prst="noSmoking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276600" y="914400"/>
            <a:ext cx="838200" cy="698500"/>
          </p:xfrm>
          <a:graphic>
            <a:graphicData uri="http://schemas.openxmlformats.org/presentationml/2006/ole">
              <p:oleObj spid="_x0000_s47107" name="Visio" r:id="rId5" imgW="1585499" imgH="1322962" progId="Visio.Drawing.11">
                <p:embed/>
              </p:oleObj>
            </a:graphicData>
          </a:graphic>
        </p:graphicFrame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4754880" y="916940"/>
            <a:ext cx="838200" cy="698500"/>
          </p:xfrm>
          <a:graphic>
            <a:graphicData uri="http://schemas.openxmlformats.org/presentationml/2006/ole">
              <p:oleObj spid="_x0000_s47108" name="Visio" r:id="rId6" imgW="1585499" imgH="1322962" progId="Visio.Drawing.11">
                <p:embed/>
              </p:oleObj>
            </a:graphicData>
          </a:graphic>
        </p:graphicFrame>
        <p:graphicFrame>
          <p:nvGraphicFramePr>
            <p:cNvPr id="24" name="Object 6"/>
            <p:cNvGraphicFramePr>
              <a:graphicFrameLocks noChangeAspect="1"/>
            </p:cNvGraphicFramePr>
            <p:nvPr/>
          </p:nvGraphicFramePr>
          <p:xfrm>
            <a:off x="6210300" y="922020"/>
            <a:ext cx="838200" cy="698500"/>
          </p:xfrm>
          <a:graphic>
            <a:graphicData uri="http://schemas.openxmlformats.org/presentationml/2006/ole">
              <p:oleObj spid="_x0000_s47109" name="Visio" r:id="rId7" imgW="1585499" imgH="1322962" progId="Visio.Drawing.11">
                <p:embed/>
              </p:oleObj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>
              <a:off x="2598420" y="119634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152400" y="1524000"/>
            <a:ext cx="838200" cy="698500"/>
          </p:xfrm>
          <a:graphic>
            <a:graphicData uri="http://schemas.openxmlformats.org/presentationml/2006/ole">
              <p:oleObj spid="_x0000_s47110" name="Visio" r:id="rId8" imgW="1585499" imgH="1322962" progId="Visio.Drawing.11">
                <p:embed/>
              </p:oleObj>
            </a:graphicData>
          </a:graphic>
        </p:graphicFrame>
        <p:cxnSp>
          <p:nvCxnSpPr>
            <p:cNvPr id="27" name="Straight Arrow Connector 26"/>
            <p:cNvCxnSpPr/>
            <p:nvPr/>
          </p:nvCxnSpPr>
          <p:spPr bwMode="auto">
            <a:xfrm flipV="1">
              <a:off x="838200" y="1226821"/>
              <a:ext cx="990600" cy="60197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0800000">
              <a:off x="2590800" y="145542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5486400" y="1455420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524500" y="119475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4084320" y="119634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0800000">
              <a:off x="4038600" y="1453831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1981200" y="501526"/>
              <a:ext cx="533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Orphan state bounded in a </a:t>
              </a:r>
              <a:r>
                <a:rPr lang="en-US" sz="1800" b="1" dirty="0" smtClean="0"/>
                <a:t>group</a:t>
              </a:r>
              <a:r>
                <a:rPr lang="en-US" sz="1800" dirty="0" smtClean="0"/>
                <a:t> of components</a:t>
              </a:r>
              <a:endParaRPr lang="en-US" sz="18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48000" y="838200"/>
              <a:ext cx="4114800" cy="927100"/>
            </a:xfrm>
            <a:prstGeom prst="rect">
              <a:avLst/>
            </a:prstGeom>
            <a:solidFill>
              <a:srgbClr val="FF0000">
                <a:alpha val="32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914400" y="1295400"/>
            <a:ext cx="8001000" cy="2198132"/>
            <a:chOff x="914400" y="1295400"/>
            <a:chExt cx="8001000" cy="2198132"/>
          </a:xfrm>
        </p:grpSpPr>
        <p:graphicFrame>
          <p:nvGraphicFramePr>
            <p:cNvPr id="41" name="Object 8"/>
            <p:cNvGraphicFramePr>
              <a:graphicFrameLocks noChangeAspect="1"/>
            </p:cNvGraphicFramePr>
            <p:nvPr/>
          </p:nvGraphicFramePr>
          <p:xfrm>
            <a:off x="1895475" y="2233186"/>
            <a:ext cx="838200" cy="698500"/>
          </p:xfrm>
          <a:graphic>
            <a:graphicData uri="http://schemas.openxmlformats.org/presentationml/2006/ole">
              <p:oleObj spid="_x0000_s47111" name="Visio" r:id="rId9" imgW="1585499" imgH="1322962" progId="Visio.Drawing.11">
                <p:embed/>
              </p:oleObj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3343275" y="2225566"/>
            <a:ext cx="838200" cy="698500"/>
          </p:xfrm>
          <a:graphic>
            <a:graphicData uri="http://schemas.openxmlformats.org/presentationml/2006/ole">
              <p:oleObj spid="_x0000_s47112" name="Visio" r:id="rId10" imgW="1585499" imgH="1322962" progId="Visio.Drawing.11">
                <p:embed/>
              </p:oleObj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4821555" y="2228106"/>
            <a:ext cx="838200" cy="698500"/>
          </p:xfrm>
          <a:graphic>
            <a:graphicData uri="http://schemas.openxmlformats.org/presentationml/2006/ole">
              <p:oleObj spid="_x0000_s47113" name="Visio" r:id="rId11" imgW="1585499" imgH="1322962" progId="Visio.Drawing.11">
                <p:embed/>
              </p:oleObj>
            </a:graphicData>
          </a:graphic>
        </p:graphicFrame>
        <p:graphicFrame>
          <p:nvGraphicFramePr>
            <p:cNvPr id="44" name="Object 6"/>
            <p:cNvGraphicFramePr>
              <a:graphicFrameLocks noChangeAspect="1"/>
            </p:cNvGraphicFramePr>
            <p:nvPr/>
          </p:nvGraphicFramePr>
          <p:xfrm>
            <a:off x="6276975" y="2233186"/>
            <a:ext cx="838200" cy="698500"/>
          </p:xfrm>
          <a:graphic>
            <a:graphicData uri="http://schemas.openxmlformats.org/presentationml/2006/ole">
              <p:oleObj spid="_x0000_s47114" name="Visio" r:id="rId12" imgW="1585499" imgH="1322962" progId="Visio.Drawing.11">
                <p:embed/>
              </p:oleObj>
            </a:graphicData>
          </a:graphic>
        </p:graphicFrame>
        <p:cxnSp>
          <p:nvCxnSpPr>
            <p:cNvPr id="45" name="Straight Arrow Connector 44"/>
            <p:cNvCxnSpPr/>
            <p:nvPr/>
          </p:nvCxnSpPr>
          <p:spPr bwMode="auto">
            <a:xfrm>
              <a:off x="2665095" y="2507506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914400" y="1828802"/>
              <a:ext cx="981074" cy="7091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10800000">
              <a:off x="2657475" y="2766586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0800000">
              <a:off x="5553075" y="2766586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591175" y="2505918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150995" y="2507506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10800000">
              <a:off x="4105275" y="2764997"/>
              <a:ext cx="7620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Curved Left Arrow 58"/>
            <p:cNvSpPr/>
            <p:nvPr/>
          </p:nvSpPr>
          <p:spPr bwMode="auto">
            <a:xfrm>
              <a:off x="7010400" y="1295400"/>
              <a:ext cx="762000" cy="1600200"/>
            </a:xfrm>
            <a:prstGeom prst="curvedLeftArrow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96200" y="17526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Group</a:t>
              </a:r>
            </a:p>
            <a:p>
              <a:r>
                <a:rPr lang="en-US" sz="1800" b="1" dirty="0" smtClean="0">
                  <a:solidFill>
                    <a:srgbClr val="FF0000"/>
                  </a:solidFill>
                </a:rPr>
                <a:t>failover</a:t>
              </a:r>
              <a:endParaRPr lang="en-US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1981200" y="3124200"/>
              <a:ext cx="51054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3505200" y="31242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Passive Replica</a:t>
              </a:r>
              <a:endParaRPr 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Ensuring state consistency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Ensuring state consistency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Fault-monitoring infrastructure based on heart-beats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Synthesized using model-to-model transformations in GRAFT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28600" y="914400"/>
            <a:ext cx="34290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73" y="3048001"/>
            <a:ext cx="3719527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(1/3)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Constituents of the group-failover protocol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Accurate failure detection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Identifying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Eliminating orphan components</a:t>
            </a:r>
          </a:p>
          <a:p>
            <a:pPr marL="573088" lvl="1" indent="-3429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>
                <a:solidFill>
                  <a:schemeClr val="bg1">
                    <a:lumMod val="75000"/>
                  </a:schemeClr>
                </a:solidFill>
              </a:rPr>
              <a:t>Ensuring state consistency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Accurate failure detection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Fault-monitoring infrastructure based on heart-beats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Synthesized using model-to-model transformations in GRAFT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Transparent failover alternatives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Client-side request interceptors 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CORBA standard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Aspect-oriented programming (AOP)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Fault-masking code generation using model-to-code transformations in GRAFT</a:t>
            </a:r>
          </a:p>
        </p:txBody>
      </p:sp>
      <p:sp>
        <p:nvSpPr>
          <p:cNvPr id="6" name="Right Brace 5"/>
          <p:cNvSpPr/>
          <p:nvPr/>
        </p:nvSpPr>
        <p:spPr bwMode="auto">
          <a:xfrm>
            <a:off x="4572000" y="990600"/>
            <a:ext cx="685800" cy="17526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1641902"/>
            <a:ext cx="2057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Timely fashion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1280886"/>
            <a:ext cx="2971800" cy="381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533400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6654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46A02-D8ED-4516-A315-0D01D210243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47625"/>
            <a:ext cx="9296400" cy="3810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 smtClean="0"/>
              <a:t>Challenge 2: Dealing with Failures &amp; Overloads</a:t>
            </a:r>
          </a:p>
        </p:txBody>
      </p:sp>
      <p:pic>
        <p:nvPicPr>
          <p:cNvPr id="25604" name="Picture 2" descr="C:\Users\jai\Desktop\ESA-M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817886"/>
            <a:ext cx="3714750" cy="230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62000"/>
            <a:ext cx="4876800" cy="3010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defRPr/>
            </a:pPr>
            <a:r>
              <a:rPr lang="en-US" sz="2400" b="1" dirty="0" smtClean="0">
                <a:latin typeface="+mn-lt"/>
              </a:rPr>
              <a:t>Context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One or more failures at runtime in processes, processors, links, etc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Mode changes in operation may occur 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System overloads are possible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00600"/>
            <a:ext cx="3581400" cy="205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11" name="Picture 3" descr="ccm-co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291" y="3200400"/>
            <a:ext cx="3011508" cy="2057400"/>
          </a:xfrm>
          <a:prstGeom prst="rect">
            <a:avLst/>
          </a:prstGeom>
          <a:noFill/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3900839"/>
            <a:ext cx="4876800" cy="2640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1" tIns="45705" rIns="91411" bIns="45705">
            <a:spAutoFit/>
          </a:bodyPr>
          <a:lstStyle/>
          <a:p>
            <a:pPr marL="174625" indent="-174625" algn="l" eaLnBrk="0" hangingPunct="0">
              <a:spcBef>
                <a:spcPct val="30000"/>
              </a:spcBef>
              <a:defRPr/>
            </a:pPr>
            <a:r>
              <a:rPr lang="en-US" sz="2400" b="1" dirty="0" smtClean="0">
                <a:latin typeface="+mn-lt"/>
              </a:rPr>
              <a:t>Solution Needs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Maintain QoS properties maximally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Minimize impact</a:t>
            </a:r>
          </a:p>
          <a:p>
            <a:pPr marL="174625" indent="-174625" algn="l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sz="2400" dirty="0" smtClean="0">
                <a:latin typeface="+mn-lt"/>
              </a:rPr>
              <a:t>Require middleware-based solutions for reuse and portability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11414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endParaRPr lang="en-US" sz="2000" kern="0" dirty="0" smtClean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90800" y="3797300"/>
          <a:ext cx="838200" cy="698500"/>
        </p:xfrm>
        <a:graphic>
          <a:graphicData uri="http://schemas.openxmlformats.org/presentationml/2006/ole">
            <p:oleObj spid="_x0000_s48130" name="Visio" r:id="rId4" imgW="1585499" imgH="1322962" progId="Visio.Drawing.11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4038600" y="3789680"/>
          <a:ext cx="838200" cy="698500"/>
        </p:xfrm>
        <a:graphic>
          <a:graphicData uri="http://schemas.openxmlformats.org/presentationml/2006/ole">
            <p:oleObj spid="_x0000_s48131" name="Visio" r:id="rId5" imgW="1585499" imgH="1322962" progId="Visio.Drawing.11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486400" y="3789680"/>
          <a:ext cx="838200" cy="698500"/>
        </p:xfrm>
        <a:graphic>
          <a:graphicData uri="http://schemas.openxmlformats.org/presentationml/2006/ole">
            <p:oleObj spid="_x0000_s48132" name="Visio" r:id="rId6" imgW="1585499" imgH="1322962" progId="Visio.Drawing.11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6972300" y="3797300"/>
          <a:ext cx="838200" cy="698500"/>
        </p:xfrm>
        <a:graphic>
          <a:graphicData uri="http://schemas.openxmlformats.org/presentationml/2006/ole">
            <p:oleObj spid="_x0000_s48133" name="Visio" r:id="rId7" imgW="1585499" imgH="1322962" progId="Visio.Drawing.11">
              <p:embed/>
            </p:oleObj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914400" y="4178300"/>
          <a:ext cx="838200" cy="698500"/>
        </p:xfrm>
        <a:graphic>
          <a:graphicData uri="http://schemas.openxmlformats.org/presentationml/2006/ole">
            <p:oleObj spid="_x0000_s48134" name="Visio" r:id="rId8" imgW="1585499" imgH="1322962" progId="Visio.Drawing.11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1685925" y="4102100"/>
            <a:ext cx="904875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5" name="Group 28"/>
          <p:cNvGrpSpPr/>
          <p:nvPr/>
        </p:nvGrpSpPr>
        <p:grpSpPr>
          <a:xfrm>
            <a:off x="2514600" y="1732280"/>
            <a:ext cx="4876800" cy="2340928"/>
            <a:chOff x="2514600" y="1732280"/>
            <a:chExt cx="4876800" cy="2340928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3360420" y="407162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6286500" y="4070032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846320" y="4071620"/>
              <a:ext cx="685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ounded Rectangle 17"/>
            <p:cNvSpPr/>
            <p:nvPr/>
          </p:nvSpPr>
          <p:spPr bwMode="auto">
            <a:xfrm>
              <a:off x="3657600" y="1732280"/>
              <a:ext cx="1752600" cy="762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cap="flat" cmpd="sng" algn="ctr">
              <a:solidFill>
                <a:srgbClr val="88888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50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"/>
                  <a:cs typeface="Arial" pitchFamily="34" charset="0"/>
                </a:rPr>
                <a:t>Transaction Manager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5400000" flipH="1" flipV="1">
              <a:off x="2857500" y="2684780"/>
              <a:ext cx="1447800" cy="1066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2514600" y="348488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Create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3695700" y="3218180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4572000" y="2570480"/>
              <a:ext cx="1447800" cy="1295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4953000" y="2494280"/>
              <a:ext cx="2438400" cy="14478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8100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292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348190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Join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r>
              <a:rPr lang="en-US" sz="2000" kern="0" dirty="0" smtClean="0"/>
              <a:t>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determining the extent of the orphan group (statically)</a:t>
            </a:r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The whole operational string</a:t>
            </a:r>
          </a:p>
        </p:txBody>
      </p:sp>
      <p:sp>
        <p:nvSpPr>
          <p:cNvPr id="34" name="Rounded Rectangular Callout 5"/>
          <p:cNvSpPr>
            <a:spLocks noChangeArrowheads="1"/>
          </p:cNvSpPr>
          <p:nvPr/>
        </p:nvSpPr>
        <p:spPr bwMode="auto">
          <a:xfrm>
            <a:off x="6825342" y="1752600"/>
            <a:ext cx="2286000" cy="838200"/>
          </a:xfrm>
          <a:prstGeom prst="wedgeRoundRectCallout">
            <a:avLst>
              <a:gd name="adj1" fmla="val -71310"/>
              <a:gd name="adj2" fmla="val 45714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3" name="Rounded Rectangular Callout 5"/>
          <p:cNvSpPr>
            <a:spLocks noChangeArrowheads="1"/>
          </p:cNvSpPr>
          <p:nvPr/>
        </p:nvSpPr>
        <p:spPr bwMode="auto">
          <a:xfrm>
            <a:off x="6825342" y="1752600"/>
            <a:ext cx="2286000" cy="838200"/>
          </a:xfrm>
          <a:prstGeom prst="wedgeRoundRectCallout">
            <a:avLst>
              <a:gd name="adj1" fmla="val -71151"/>
              <a:gd name="adj2" fmla="val 14855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Potentially </a:t>
            </a:r>
          </a:p>
          <a:p>
            <a:pPr eaLnBrk="0" hangingPunct="0"/>
            <a:r>
              <a:rPr lang="en-US" sz="1600" b="1" dirty="0" smtClean="0">
                <a:solidFill>
                  <a:srgbClr val="FF0000"/>
                </a:solidFill>
              </a:rPr>
              <a:t>non-isomorphic operational strings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70"/>
          <p:cNvSpPr txBox="1">
            <a:spLocks/>
          </p:cNvSpPr>
          <p:nvPr/>
        </p:nvSpPr>
        <p:spPr>
          <a:xfrm>
            <a:off x="0" y="4267200"/>
            <a:ext cx="3581400" cy="22098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Tolerates catastrophic faults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Pool Failure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Network failure</a:t>
            </a:r>
          </a:p>
        </p:txBody>
      </p:sp>
      <p:sp>
        <p:nvSpPr>
          <p:cNvPr id="10" name="Content Placeholder 70"/>
          <p:cNvSpPr txBox="1">
            <a:spLocks/>
          </p:cNvSpPr>
          <p:nvPr/>
        </p:nvSpPr>
        <p:spPr>
          <a:xfrm>
            <a:off x="3657600" y="4267200"/>
            <a:ext cx="5257800" cy="2362200"/>
          </a:xfrm>
          <a:prstGeom prst="rect">
            <a:avLst/>
          </a:prstGeom>
        </p:spPr>
        <p:txBody>
          <a:bodyPr/>
          <a:lstStyle/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Tolerates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Bohrbugs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Bohrbug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repeats itself predictably when the same state reoccurs</a:t>
            </a:r>
          </a:p>
          <a:p>
            <a:pPr marL="160338" marR="0" lvl="0" indent="-160338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Preventing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Bohrbugs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2438" lvl="1" indent="-223838" algn="l" defTabSz="85090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through diversity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Diversity via non-isomorphic replication</a:t>
            </a:r>
          </a:p>
          <a:p>
            <a:pPr marL="425450" marR="0" lvl="1" indent="-158750" algn="l" defTabSz="850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dirty="0" smtClean="0">
                <a:latin typeface="+mn-lt"/>
                <a:cs typeface="+mn-cs"/>
              </a:rPr>
              <a:t>Different implementation, structure, </a:t>
            </a:r>
            <a:r>
              <a:rPr lang="en-US" sz="1800" kern="0" dirty="0" err="1" smtClean="0">
                <a:latin typeface="+mn-lt"/>
                <a:cs typeface="+mn-cs"/>
              </a:rPr>
              <a:t>QoS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0"/>
            <a:ext cx="53354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rved Left Arrow 10"/>
          <p:cNvSpPr/>
          <p:nvPr/>
        </p:nvSpPr>
        <p:spPr bwMode="auto">
          <a:xfrm flipH="1">
            <a:off x="2057400" y="2667000"/>
            <a:ext cx="457200" cy="1143000"/>
          </a:xfrm>
          <a:prstGeom prst="curvedLeftArrow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9" grpId="0"/>
      <p:bldP spid="1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(2/3)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3"/>
              <a:defRPr/>
            </a:pPr>
            <a:r>
              <a:rPr lang="en-US" sz="2000" kern="0" dirty="0" smtClean="0"/>
              <a:t>Identifying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Without transactions, the run-time stage of a nested invocation is </a:t>
            </a:r>
            <a:r>
              <a:rPr lang="en-US" sz="2000" kern="0" dirty="0" smtClean="0">
                <a:solidFill>
                  <a:srgbClr val="FF0000"/>
                </a:solidFill>
              </a:rPr>
              <a:t>opaque</a:t>
            </a:r>
            <a:r>
              <a:rPr lang="en-US" sz="2000" kern="0" dirty="0" smtClean="0"/>
              <a:t> 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determining the extent of the orphan group (statically)</a:t>
            </a:r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The whole operational string</a:t>
            </a:r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371600" lvl="2" indent="-457200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endParaRPr lang="en-US" sz="2000" kern="0" dirty="0" smtClean="0"/>
          </a:p>
          <a:p>
            <a:pPr marL="1262063" lvl="2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/>
              <a:defRPr/>
            </a:pPr>
            <a:r>
              <a:rPr lang="en-US" sz="2000" kern="0" dirty="0" smtClean="0"/>
              <a:t>Dataflow-aware component grouping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</p:txBody>
      </p:sp>
      <p:pic>
        <p:nvPicPr>
          <p:cNvPr id="428034" name="Picture 2" descr="C:\mySVN\doc\papers\sumant-research\GroupFailover\figs\orphan-top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5124450" cy="1708150"/>
          </a:xfrm>
          <a:prstGeom prst="rect">
            <a:avLst/>
          </a:prstGeom>
          <a:noFill/>
        </p:spPr>
      </p:pic>
      <p:pic>
        <p:nvPicPr>
          <p:cNvPr id="536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5335449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05550"/>
            <a:ext cx="457200" cy="476250"/>
          </a:xfrm>
        </p:spPr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The Group-failover Protocol (3/3)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096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r>
              <a:rPr lang="en-US" sz="2000" kern="0" dirty="0" smtClean="0"/>
              <a:t>Eliminating orphan components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Using deployment and configuration (D&amp;C) infrastructure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Invoke component life-cycle operations (e</a:t>
            </a:r>
            <a:r>
              <a:rPr lang="en-US" sz="2000" i="1" kern="0" dirty="0" smtClean="0"/>
              <a:t>.g.,</a:t>
            </a:r>
            <a:r>
              <a:rPr lang="en-US" sz="2000" kern="0" dirty="0" smtClean="0"/>
              <a:t> activate, </a:t>
            </a:r>
            <a:r>
              <a:rPr lang="en-US" sz="2000" kern="0" dirty="0" err="1" smtClean="0"/>
              <a:t>passivate</a:t>
            </a:r>
            <a:r>
              <a:rPr lang="en-US" sz="2000" kern="0" dirty="0" smtClean="0"/>
              <a:t>)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/>
              <a:t>Passivation</a:t>
            </a:r>
            <a:r>
              <a:rPr lang="en-US" sz="2000" kern="0" dirty="0" smtClean="0"/>
              <a:t>: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Discards the application-specific state</a:t>
            </a:r>
          </a:p>
          <a:p>
            <a:pPr marL="1139825" lvl="2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Component is no longer remotely addressable</a:t>
            </a:r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endParaRPr lang="en-US" sz="2000" kern="0" dirty="0" smtClean="0"/>
          </a:p>
          <a:p>
            <a:pPr marL="347663" indent="-347663" algn="l">
              <a:spcBef>
                <a:spcPct val="20000"/>
              </a:spcBef>
              <a:buClr>
                <a:srgbClr val="CC3300"/>
              </a:buClr>
              <a:buFont typeface="+mj-lt"/>
              <a:buAutoNum type="arabicPeriod" startAt="4"/>
              <a:defRPr/>
            </a:pPr>
            <a:r>
              <a:rPr lang="en-US" sz="2000" kern="0" dirty="0" smtClean="0"/>
              <a:t>Ensuring state consistency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Must assure exactly-once semantics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State must be transferred atomically</a:t>
            </a:r>
          </a:p>
          <a:p>
            <a:pPr marL="682625" lvl="1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Strategies for state synchronization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62000" y="480060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Strategies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Eager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Lag-by-one</a:t>
                      </a:r>
                      <a:endParaRPr lang="en-US" sz="1600" dirty="0"/>
                    </a:p>
                  </a:txBody>
                  <a:tcPr>
                    <a:solidFill>
                      <a:srgbClr val="CC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62000" y="517144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Fault-free scenario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Messaging overhead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overhead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62000" y="5548630"/>
          <a:ext cx="7772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286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Faulty scenario (recovery)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No overhead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Messaging overhead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Eager State Synchronization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Strategy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pic>
        <p:nvPicPr>
          <p:cNvPr id="425986" name="Picture 2" descr="C:\mySVN\doc\papers\sumant-research\dissertation\figs\eager-st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09766"/>
            <a:ext cx="5867400" cy="4272034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096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State synchronization in two explicit phases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Scenario messages: Finish , </a:t>
            </a:r>
            <a:r>
              <a:rPr lang="en-US" sz="2000" kern="0" dirty="0" err="1" smtClean="0"/>
              <a:t>Precommit</a:t>
            </a:r>
            <a:r>
              <a:rPr lang="en-US" sz="2000" kern="0" dirty="0" smtClean="0"/>
              <a:t> (phase 1), State transfer, Commit (phase 2)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Faulty-scenario: Transparent failover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Lag-by-one State Synchronization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Strategy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No explicit phases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scenario messages: Lazy state transfer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Faulty-scenario messages: Prepare, Commit, Transparent failover</a:t>
            </a:r>
          </a:p>
        </p:txBody>
      </p:sp>
      <p:pic>
        <p:nvPicPr>
          <p:cNvPr id="6" name="Picture 2" descr="C:\mySVN\doc\papers\sumant-research\dissertation\figs\lag-st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548308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Evaluation: Overhead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of the State Synchronization Strategies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pic>
        <p:nvPicPr>
          <p:cNvPr id="430082" name="Picture 2" descr="C:\mySVN\doc\papers\sumant-research\GroupFailover\figs\eager-overhe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914400"/>
            <a:ext cx="4775200" cy="2877770"/>
          </a:xfrm>
          <a:prstGeom prst="rect">
            <a:avLst/>
          </a:prstGeom>
          <a:noFill/>
        </p:spPr>
      </p:pic>
      <p:pic>
        <p:nvPicPr>
          <p:cNvPr id="430083" name="Picture 3" descr="C:\mySVN\doc\papers\sumant-research\GroupFailover\figs\lag-overhe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339" y="3810000"/>
            <a:ext cx="4780461" cy="28194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914400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Experiments</a:t>
            </a:r>
          </a:p>
          <a:p>
            <a:pPr marL="508000" lvl="1" indent="-2762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CIAO middleware</a:t>
            </a:r>
          </a:p>
          <a:p>
            <a:pPr marL="508000" lvl="1" indent="-2762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2 to 5 components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Eager state synchronization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Insensitive to the # of  components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Concurrent state transfer using CORBA AMI (Asynchronous Messaging)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endParaRPr lang="en-US" sz="2000" kern="0" dirty="0" smtClean="0"/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Lag-by-one state synchronization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Insensitive to the # of components</a:t>
            </a:r>
          </a:p>
          <a:p>
            <a:pPr marL="465138" lvl="1" indent="-233363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Fault-free overhead less than the eager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FCA15-E72E-4EB1-A997-53FA4B52C890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pic>
        <p:nvPicPr>
          <p:cNvPr id="431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6661546" cy="354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" y="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106" tIns="42552" rIns="85106" bIns="42552" numCol="1" anchor="ctr" anchorCtr="0" compatLnSpc="1">
            <a:prstTxWarp prst="textNoShape">
              <a:avLst/>
            </a:prstTxWarp>
          </a:bodyPr>
          <a:lstStyle/>
          <a:p>
            <a:pPr lvl="0" defTabSz="850900"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Evaluation: Client-perceived failover latency of the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Synchronization Strategies</a:t>
            </a:r>
            <a:endParaRPr lang="en-US" sz="2600" b="1" kern="0" dirty="0" smtClean="0">
              <a:solidFill>
                <a:srgbClr val="FF33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9906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The Lag-by-one protocol has messaging (low) overhead during failure recovery</a:t>
            </a:r>
          </a:p>
          <a:p>
            <a:pPr marL="225425" indent="-225425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/>
              <a:t>The eager protocol has no overhead during failure recovery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219200" y="4876800"/>
            <a:ext cx="6858000" cy="1371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50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6366302"/>
            <a:ext cx="1905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(Jitter </a:t>
            </a:r>
            <a:r>
              <a:rPr lang="en-US" b="1" dirty="0" smtClean="0">
                <a:latin typeface="Times New Roman"/>
                <a:cs typeface="Times New Roman"/>
              </a:rPr>
              <a:t>+/-</a:t>
            </a:r>
            <a:r>
              <a:rPr lang="en-US" dirty="0" smtClean="0"/>
              <a:t> 3%)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Relevant Publications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077200" cy="5791200"/>
          </a:xfrm>
        </p:spPr>
        <p:txBody>
          <a:bodyPr/>
          <a:lstStyle/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err="1" smtClean="0">
                <a:latin typeface="Arial Unicode"/>
                <a:cs typeface="Arial" pitchFamily="34" charset="0"/>
              </a:rPr>
              <a:t>GroupFailOver</a:t>
            </a:r>
            <a:r>
              <a:rPr lang="en-US" sz="1600" dirty="0" smtClean="0">
                <a:latin typeface="Arial Unicode"/>
                <a:cs typeface="Arial" pitchFamily="34" charset="0"/>
              </a:rPr>
              <a:t>, CBSE 2011 To Appear, Boulder, CO, June 2011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err="1" smtClean="0">
                <a:latin typeface="Arial Unicode"/>
                <a:cs typeface="Arial" pitchFamily="34" charset="0"/>
              </a:rPr>
              <a:t>DeCoRAM</a:t>
            </a:r>
            <a:r>
              <a:rPr lang="en-US" sz="1600" dirty="0" smtClean="0">
                <a:latin typeface="Arial Unicode"/>
                <a:cs typeface="Arial" pitchFamily="34" charset="0"/>
              </a:rPr>
              <a:t>, IEEE RTAS 2010, Stockholm, Sweden, 2010.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smtClean="0">
                <a:latin typeface="Arial Unicode"/>
                <a:cs typeface="Arial" pitchFamily="34" charset="0"/>
              </a:rPr>
              <a:t>Adaptive </a:t>
            </a:r>
            <a:r>
              <a:rPr lang="en-US" sz="1600" dirty="0" smtClean="0">
                <a:latin typeface="Arial Unicode"/>
                <a:cs typeface="Arial" pitchFamily="34" charset="0"/>
              </a:rPr>
              <a:t>Failover for Real-time Middleware with Passive Replication, IEEE RTAS 2009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smtClean="0">
                <a:latin typeface="Arial Unicode"/>
                <a:cs typeface="Arial" pitchFamily="34" charset="0"/>
              </a:rPr>
              <a:t>Component Replication Based on Failover Units, IEEE RTCSA 2009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smtClean="0">
                <a:latin typeface="Arial Unicode"/>
                <a:cs typeface="Arial" pitchFamily="34" charset="0"/>
              </a:rPr>
              <a:t>Towards Middleware for Fault-tolerance in Distributed Real-time Embedded Systems, IFIP DAIS 2008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err="1" smtClean="0">
                <a:latin typeface="Arial Unicode"/>
                <a:cs typeface="Arial" pitchFamily="34" charset="0"/>
              </a:rPr>
              <a:t>FLARe</a:t>
            </a:r>
            <a:r>
              <a:rPr lang="en-US" sz="1600" dirty="0" smtClean="0">
                <a:latin typeface="Arial Unicode"/>
                <a:cs typeface="Arial" pitchFamily="34" charset="0"/>
              </a:rPr>
              <a:t>: A Fault-tolerant Lightweight Adaptive Real-time Middleware for Distributed Real-time Embedded Systems, ACM Middleware Conference Doctoral Symposium (MDS 2007), 2007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err="1" smtClean="0">
                <a:latin typeface="Arial Unicode"/>
                <a:cs typeface="Arial" pitchFamily="34" charset="0"/>
              </a:rPr>
              <a:t>MDDPro</a:t>
            </a:r>
            <a:r>
              <a:rPr lang="en-US" sz="1600" dirty="0" smtClean="0">
                <a:latin typeface="Arial Unicode"/>
                <a:cs typeface="Arial" pitchFamily="34" charset="0"/>
              </a:rPr>
              <a:t>: Model-Driven Dependability Provisioning in Enterprise Distributed Real-time &amp; Embedded Systems, ISAS 2007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smtClean="0">
                <a:latin typeface="Arial Unicode"/>
                <a:cs typeface="Arial" pitchFamily="34" charset="0"/>
              </a:rPr>
              <a:t>A Framework for (Re)Deploying Components in Distributed Real-time Embedded Systems, ACM SAC 2006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r>
              <a:rPr lang="en-US" sz="1600" dirty="0" smtClean="0">
                <a:latin typeface="Arial Unicode"/>
                <a:cs typeface="Arial" pitchFamily="34" charset="0"/>
              </a:rPr>
              <a:t>Middleware Support for Dynamic Component Updating, DOA 2005</a:t>
            </a:r>
          </a:p>
          <a:p>
            <a:pPr marL="323850" lvl="0" indent="-323850" defTabSz="914400">
              <a:buFontTx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Model-driven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QoS Provisioning for Distributed Real-time &amp; Embedded Systems, Under Submission, IEEE Transactions on Software Engineering, 2009</a:t>
            </a:r>
          </a:p>
          <a:p>
            <a:pPr marL="323850" lvl="0" indent="-323850" defTabSz="914400">
              <a:buFontTx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NetQoPE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A Model-driven Network QoS Provisioning Engine for Distributed Real-time &amp; Embedded Systems, IEEE RTAS 2008</a:t>
            </a:r>
          </a:p>
          <a:p>
            <a:pPr marL="323850" lvl="0" indent="-323850" defTabSz="914400">
              <a:buFontTx/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Model-driven Middleware: A New Paradigm for Deploying &amp; Provisioning Distributed Real-time &amp; Embedded Applications: Elsevier Jour. of Science &amp; Comp.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., 2008</a:t>
            </a:r>
          </a:p>
          <a:p>
            <a:pPr marL="323850" lvl="0" indent="-323850" defTabSz="914400">
              <a:buFontTx/>
              <a:buAutoNum type="arabi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 A QoS-enabled Deployment &amp; Configuration Engine, CD 2005</a:t>
            </a:r>
          </a:p>
          <a:p>
            <a:pPr marL="323850" lvl="0" indent="-323850" defTabSz="914400">
              <a:spcBef>
                <a:spcPts val="300"/>
              </a:spcBef>
              <a:buFontTx/>
              <a:buAutoNum type="arabicPeriod"/>
            </a:pPr>
            <a:endParaRPr lang="en-US" sz="1600" dirty="0" smtClean="0">
              <a:latin typeface="Arial Unicode"/>
              <a:cs typeface="Arial" pitchFamily="34" charset="0"/>
            </a:endParaRPr>
          </a:p>
          <a:p>
            <a:pPr marL="339725" indent="-339725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4BEA-F79D-4A0E-9287-032A7FD2491E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Concluding Remarks &amp; 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77200" cy="5791200"/>
          </a:xfrm>
        </p:spPr>
        <p:txBody>
          <a:bodyPr/>
          <a:lstStyle/>
          <a:p>
            <a:pPr marL="339725" indent="-339725"/>
            <a:r>
              <a:rPr lang="en-US" sz="2400" dirty="0" smtClean="0"/>
              <a:t>Satisfying multiple QoS properties simultaneously in DRE systems is hard</a:t>
            </a:r>
          </a:p>
          <a:p>
            <a:pPr marL="339725" indent="-339725"/>
            <a:r>
              <a:rPr lang="en-US" sz="2400" dirty="0" smtClean="0"/>
              <a:t>Resource constraints and fluctuating workloads/operating conditions make the problem even harder</a:t>
            </a:r>
          </a:p>
          <a:p>
            <a:pPr marL="339725" indent="-339725"/>
            <a:r>
              <a:rPr lang="en-US" sz="2400" dirty="0" smtClean="0"/>
              <a:t>DOC Group at Vanderbilt/ISIS has made significant R&amp;D contributions in this area</a:t>
            </a:r>
          </a:p>
          <a:p>
            <a:pPr marL="339725" indent="-339725"/>
            <a:r>
              <a:rPr lang="en-US" sz="2400" dirty="0" smtClean="0"/>
              <a:t>Technologies we have developed are part of our ACE/TAO/CIAO/</a:t>
            </a:r>
            <a:r>
              <a:rPr lang="en-US" sz="2400" dirty="0" err="1" smtClean="0"/>
              <a:t>DAnCE</a:t>
            </a:r>
            <a:r>
              <a:rPr lang="en-US" sz="2400" dirty="0" smtClean="0"/>
              <a:t> middleware suites</a:t>
            </a:r>
          </a:p>
          <a:p>
            <a:pPr marL="339725" indent="-339725"/>
            <a:r>
              <a:rPr lang="en-US" sz="2400" dirty="0" smtClean="0"/>
              <a:t>www.dre.vanderbilt.edu </a:t>
            </a:r>
          </a:p>
          <a:p>
            <a:pPr marL="339725" indent="-339725"/>
            <a:endParaRPr lang="en-US" sz="2400" dirty="0" smtClean="0"/>
          </a:p>
          <a:p>
            <a:pPr marL="339725" indent="-339725"/>
            <a:r>
              <a:rPr lang="en-US" sz="2400" dirty="0" smtClean="0">
                <a:solidFill>
                  <a:srgbClr val="000099"/>
                </a:solidFill>
              </a:rPr>
              <a:t>Future work seeks to address issues in cyber physical systems</a:t>
            </a:r>
          </a:p>
          <a:p>
            <a:pPr marL="339725" indent="-339725"/>
            <a:r>
              <a:rPr lang="en-US" sz="2400" dirty="0" smtClean="0">
                <a:solidFill>
                  <a:srgbClr val="000099"/>
                </a:solidFill>
              </a:rPr>
              <a:t>Needs interdisciplinary expertise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74BEA-F79D-4A0E-9287-032A7FD2491E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88888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509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"/>
            <a:cs typeface="Arial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24702</TotalTime>
  <Words>6561</Words>
  <Application>Microsoft Office PowerPoint</Application>
  <PresentationFormat>Letter Paper (8.5x11 in)</PresentationFormat>
  <Paragraphs>1540</Paragraphs>
  <Slides>99</Slides>
  <Notes>91</Notes>
  <HiddenSlides>8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27" baseType="lpstr">
      <vt:lpstr>1_Edge</vt:lpstr>
      <vt:lpstr>C:\RESEARCH\Vanderbilt\doc\papers\jai-research\dissertation\docs\step1.vsd\Drawing\~Page-1\Sheet.1</vt:lpstr>
      <vt:lpstr>C:\RESEARCH\Vanderbilt\doc\papers\jai-research\dissertation\docs\step1.vsd\Drawing\~Page-1\Sheet.2</vt:lpstr>
      <vt:lpstr>C:\RESEARCH\Vanderbilt\doc\papers\jai-research\dissertation\docs\step1.vsd\Drawing\~Page-1\Sheet.3</vt:lpstr>
      <vt:lpstr>C:\RESEARCH\Vanderbilt\doc\papers\jai-research\dissertation\docs\step1.vsd\Drawing\~Page-1\Sheet.1</vt:lpstr>
      <vt:lpstr>C:\RESEARCH\Vanderbilt\doc\papers\jai-research\dissertation\docs\step1.vsd\Drawing\~Page-1\Sheet.2</vt:lpstr>
      <vt:lpstr>C:\RESEARCH\Vanderbilt\doc\papers\jai-research\dissertation\docs\step1.vsd\Drawing\~Page-1\Sheet.3</vt:lpstr>
      <vt:lpstr>C:\RESEARCH\Vanderbilt\doc\papers\jai-research\dissertation\docs\step1.vsd\Drawing\~Page-1\Sheet.11</vt:lpstr>
      <vt:lpstr>C:\RESEARCH\Vanderbilt\doc\papers\jai-research\dissertation\docs\step1.vsd\Drawing\~Page-1\Sheet.1</vt:lpstr>
      <vt:lpstr>C:\RESEARCH\Vanderbilt\doc\papers\jai-research\dissertation\docs\step1.vsd\Drawing\~Page-1\Sheet.2</vt:lpstr>
      <vt:lpstr>C:\RESEARCH\Vanderbilt\doc\papers\jai-research\dissertation\docs\step1.vsd\Drawing\~Page-1\Sheet.3</vt:lpstr>
      <vt:lpstr>C:\RESEARCH\Vanderbilt\doc\papers\jai-research\dissertation\docs\step1.vsd\Drawing\~Page-1\Sheet.10</vt:lpstr>
      <vt:lpstr>C:\RESEARCH\Vanderbilt\doc\papers\jai-research\dissertation\docs\step1.vsd\Drawing\~Page-1\Sheet.11</vt:lpstr>
      <vt:lpstr>C:\RESEARCH\Vanderbilt\doc\papers\jai-research\dissertation\docs\step1.vsd\Drawing\~Page-1\Sheet.1</vt:lpstr>
      <vt:lpstr>C:\RESEARCH\Vanderbilt\doc\papers\jai-research\dissertation\docs\step1.vsd\Drawing\~Page-1\Sheet.2</vt:lpstr>
      <vt:lpstr>C:\RESEARCH\Vanderbilt\doc\papers\jai-research\dissertation\docs\step1.vsd\Drawing\~Page-1\Sheet.3</vt:lpstr>
      <vt:lpstr>C:\RESEARCH\Vanderbilt\doc\papers\jai-research\dissertation\docs\step1.vsd\Drawing\~Page-1\Sheet.10</vt:lpstr>
      <vt:lpstr>C:\RESEARCH\Vanderbilt\doc\papers\jai-research\dissertation\docs\step1.vsd\Drawing\~Page-1\Sheet.11</vt:lpstr>
      <vt:lpstr>C:\RESEARCH\Vanderbilt\doc\papers\jai-research\dissertation\docs\step1.vsd\Drawing\~Page-1\Sheet.12</vt:lpstr>
      <vt:lpstr>C:\RESEARCH\Vanderbilt\doc\papers\jai-research\dissertation\docs\step1.vsd\Drawing\~Page-1\Sheet.13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C:\RESEARCH\Vanderbilt\doc\papers\jai-research\dissertation\docs\step2.vsd\Drawing\~Page-1\Sheet.11</vt:lpstr>
      <vt:lpstr>Visio</vt:lpstr>
      <vt:lpstr>Deployment and Runtime Techniques for Fault-tolerance in Distributed, Real-time and Embedded Systems</vt:lpstr>
      <vt:lpstr>Focus: Distributed Real-time and Embedded Systems</vt:lpstr>
      <vt:lpstr>Focus: Distributed Real-time and Embedded Systems</vt:lpstr>
      <vt:lpstr>Focus: Distributed Real-time and Embedded Systems</vt:lpstr>
      <vt:lpstr>Focus: Distributed Real-time and Embedded Systems</vt:lpstr>
      <vt:lpstr>Challenge 1: Satisfy Multi-objective Requirements</vt:lpstr>
      <vt:lpstr>Challenge 1: Satisfy Multi-objective Requirements</vt:lpstr>
      <vt:lpstr>Challenge 1: Satisfy Multi-objective Requirements</vt:lpstr>
      <vt:lpstr>Challenge 2: Dealing with Failures &amp; Overloads</vt:lpstr>
      <vt:lpstr>Challenge 3: Replication with End-to-end Tasks</vt:lpstr>
      <vt:lpstr>Non-determinism and the Side Effects of Replication</vt:lpstr>
      <vt:lpstr>Slide 12</vt:lpstr>
      <vt:lpstr>Slide 13</vt:lpstr>
      <vt:lpstr>Challenge 4: Engineering Challenges</vt:lpstr>
      <vt:lpstr>Slide 15</vt:lpstr>
      <vt:lpstr>Slide 16</vt:lpstr>
      <vt:lpstr>Resolving Challenges 1 &amp; 4: DeCoRAM</vt:lpstr>
      <vt:lpstr>Slide 18</vt:lpstr>
      <vt:lpstr>Slide 19</vt:lpstr>
      <vt:lpstr>Slide 20</vt:lpstr>
      <vt:lpstr>Slide 21</vt:lpstr>
      <vt:lpstr>Designing the DeCoRAM Allocation Algorithm (1/5)</vt:lpstr>
      <vt:lpstr>Designing the DeCoRAM Allocation Algorithm (1/5)</vt:lpstr>
      <vt:lpstr>Designing the DeCoRAM Allocation Algorithm (1/5)</vt:lpstr>
      <vt:lpstr>Designing the DeCoRAM Allocation Algorithm (1/5)</vt:lpstr>
      <vt:lpstr>Designing the DeCoRAM Allocation Algorithm (1/5)</vt:lpstr>
      <vt:lpstr>Designing the DeCoRAM Allocation Algorithm (1/5)</vt:lpstr>
      <vt:lpstr>Designing the DeCoRAM Allocation Algorithm (2/5)</vt:lpstr>
      <vt:lpstr>Designing the DeCoRAM Allocation Algorithm (2/5)</vt:lpstr>
      <vt:lpstr>Designing the DeCoRAM Allocation Algorithm (2/5)</vt:lpstr>
      <vt:lpstr>Designing the DeCoRAM Allocation Algorithm (2/5)</vt:lpstr>
      <vt:lpstr>Designing the DeCoRAM Allocation Algorithm (2/5)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(3/5)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(4/5)</vt:lpstr>
      <vt:lpstr>Designing the DeCoRAM Allocation Algorithm (5/5)</vt:lpstr>
      <vt:lpstr>Designing the DeCoRAM Allocation Algorithm (5/5)</vt:lpstr>
      <vt:lpstr>Designing the DeCoRAM Allocation Algorithm (5/5)</vt:lpstr>
      <vt:lpstr>DeCoRAM Evaluation Criteria</vt:lpstr>
      <vt:lpstr>DeCoRAM Evaluation Hypothesis</vt:lpstr>
      <vt:lpstr>Experiment Configurations</vt:lpstr>
      <vt:lpstr>Comparison Schemes</vt:lpstr>
      <vt:lpstr>Comparison Schemes</vt:lpstr>
      <vt:lpstr>Comparison Schemes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Experiment Results</vt:lpstr>
      <vt:lpstr>DeCoRAM Pluggable Allocation Engine Architecture</vt:lpstr>
      <vt:lpstr>DeCoRAM Deployment &amp; Configuration Engine</vt:lpstr>
      <vt:lpstr>Summary of DeCoRAM Contributions</vt:lpstr>
      <vt:lpstr>Slide 70</vt:lpstr>
      <vt:lpstr>Resolving Challenges 2 &amp; 4: FLARe</vt:lpstr>
      <vt:lpstr>Slide 72</vt:lpstr>
      <vt:lpstr>Middleware Architecture</vt:lpstr>
      <vt:lpstr>Slide 74</vt:lpstr>
      <vt:lpstr>Slide 75</vt:lpstr>
      <vt:lpstr>Experiment Setup</vt:lpstr>
      <vt:lpstr>Experiment Configurations</vt:lpstr>
      <vt:lpstr>LAAF Algorithm Results</vt:lpstr>
      <vt:lpstr>LAAF Algorithm Results</vt:lpstr>
      <vt:lpstr>LAAF Algorithm Results</vt:lpstr>
      <vt:lpstr>LAAF Algorithm Results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Relevant Publications</vt:lpstr>
      <vt:lpstr>Concluding Remarks &amp; Future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Aniruddha Gokhale</cp:lastModifiedBy>
  <cp:revision>4647</cp:revision>
  <dcterms:created xsi:type="dcterms:W3CDTF">1601-01-01T00:00:00Z</dcterms:created>
  <dcterms:modified xsi:type="dcterms:W3CDTF">2011-04-15T13:14:03Z</dcterms:modified>
</cp:coreProperties>
</file>