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26" r:id="rId2"/>
  </p:sldMasterIdLst>
  <p:notesMasterIdLst>
    <p:notesMasterId r:id="rId34"/>
  </p:notesMasterIdLst>
  <p:handoutMasterIdLst>
    <p:handoutMasterId r:id="rId35"/>
  </p:handoutMasterIdLst>
  <p:sldIdLst>
    <p:sldId id="285" r:id="rId3"/>
    <p:sldId id="348" r:id="rId4"/>
    <p:sldId id="323" r:id="rId5"/>
    <p:sldId id="325" r:id="rId6"/>
    <p:sldId id="324" r:id="rId7"/>
    <p:sldId id="331" r:id="rId8"/>
    <p:sldId id="327" r:id="rId9"/>
    <p:sldId id="286" r:id="rId10"/>
    <p:sldId id="301" r:id="rId11"/>
    <p:sldId id="349" r:id="rId12"/>
    <p:sldId id="302" r:id="rId13"/>
    <p:sldId id="330" r:id="rId14"/>
    <p:sldId id="350" r:id="rId15"/>
    <p:sldId id="351" r:id="rId16"/>
    <p:sldId id="353" r:id="rId17"/>
    <p:sldId id="352" r:id="rId18"/>
    <p:sldId id="354" r:id="rId19"/>
    <p:sldId id="355" r:id="rId20"/>
    <p:sldId id="356" r:id="rId21"/>
    <p:sldId id="357" r:id="rId22"/>
    <p:sldId id="360" r:id="rId23"/>
    <p:sldId id="361" r:id="rId24"/>
    <p:sldId id="362" r:id="rId25"/>
    <p:sldId id="358" r:id="rId26"/>
    <p:sldId id="363" r:id="rId27"/>
    <p:sldId id="364" r:id="rId28"/>
    <p:sldId id="366" r:id="rId29"/>
    <p:sldId id="365" r:id="rId30"/>
    <p:sldId id="367" r:id="rId31"/>
    <p:sldId id="297" r:id="rId32"/>
    <p:sldId id="334" r:id="rId3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ogh Kavimand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D7DDF"/>
    <a:srgbClr val="FFFF99"/>
    <a:srgbClr val="FF0000"/>
    <a:srgbClr val="500028"/>
    <a:srgbClr val="FFFF00"/>
    <a:srgbClr val="A80054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5" autoAdjust="0"/>
    <p:restoredTop sz="97711" autoAdjust="0"/>
  </p:normalViewPr>
  <p:slideViewPr>
    <p:cSldViewPr snapToGrid="0">
      <p:cViewPr>
        <p:scale>
          <a:sx n="50" d="100"/>
          <a:sy n="50" d="100"/>
        </p:scale>
        <p:origin x="-120" y="514"/>
      </p:cViewPr>
      <p:guideLst>
        <p:guide orient="horz" pos="240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739"/>
    </p:cViewPr>
  </p:sorterViewPr>
  <p:notesViewPr>
    <p:cSldViewPr snapToGrid="0">
      <p:cViewPr varScale="1">
        <p:scale>
          <a:sx n="98" d="100"/>
          <a:sy n="98" d="100"/>
        </p:scale>
        <p:origin x="-1980" y="-102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AE8C52-CE0C-48DE-867E-2BCEE56D1F19}" type="datetime1">
              <a:rPr lang="en-US"/>
              <a:pPr>
                <a:defRPr/>
              </a:pPr>
              <a:t>3/1/2010</a:t>
            </a:fld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1014B2F-0B62-40EE-97B5-0C8BA146F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CEFC9A9-7EB0-42B7-8C82-4365B9F4E53C}" type="datetime1">
              <a:rPr lang="en-US"/>
              <a:pPr>
                <a:defRPr/>
              </a:pPr>
              <a:t>3/1/2010</a:t>
            </a:fld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85427-A19F-4AE4-AADF-D09CAAF02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2D2999-3658-4EFF-9C5D-726823066808}" type="datetime1">
              <a:rPr lang="en-US" smtClean="0"/>
              <a:pPr/>
              <a:t>3/1/2010</a:t>
            </a:fld>
            <a:endParaRPr lang="en-US" dirty="0" smtClean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D0F73-B608-402C-894A-5A5BF5D0425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CEFC9A9-7EB0-42B7-8C82-4365B9F4E53C}" type="datetime1">
              <a:rPr lang="en-US" smtClean="0"/>
              <a:pPr>
                <a:defRPr/>
              </a:pPr>
              <a:t>3/1/2010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85427-A19F-4AE4-AADF-D09CAAF02FF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CEFC9A9-7EB0-42B7-8C82-4365B9F4E53C}" type="datetime1">
              <a:rPr lang="en-US" smtClean="0"/>
              <a:pPr>
                <a:defRPr/>
              </a:pPr>
              <a:t>3/1/2010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85427-A19F-4AE4-AADF-D09CAAF02F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606107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9750" y="6499543"/>
            <a:ext cx="984250" cy="338137"/>
          </a:xfrm>
        </p:spPr>
        <p:txBody>
          <a:bodyPr/>
          <a:lstStyle/>
          <a:p>
            <a:pPr>
              <a:defRPr/>
            </a:pPr>
            <a:fld id="{401BD727-DE58-49F5-B1CF-C96D7F901F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93A00-1ED3-457C-9329-F3873AFD1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68263"/>
            <a:ext cx="2230438" cy="632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8" y="68263"/>
            <a:ext cx="6538912" cy="632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7395-FAEA-4E8A-BE53-0AA69A87E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1297-0F52-494C-A2FE-3B16CF66B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636588"/>
            <a:ext cx="3857625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592513"/>
            <a:ext cx="3857625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2978-2E87-4415-9AAE-021543D86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554E6-0A50-478B-A256-575537850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88BD-48B8-4C14-A60B-D277D8D4F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58075" y="6469063"/>
            <a:ext cx="984250" cy="3381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3B241-F487-4654-88B7-CCF5FF33B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8F6A46-5F0B-4D4C-99D4-6498393ACB7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2F0D671-E907-4824-BA7D-C03E1E4C891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8C7BD76-B997-4964-9B7A-D95853DE9B8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3FDA-D2FA-4AFD-8DD5-E8E4DD76F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5BA8F00-8464-4004-8EE5-398D513E3C2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1CDE65F-3E3F-4CAF-A041-FA41A99C034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555A7A4-7EAF-45BF-AD6C-E6C2B3DC11B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BE10B5-FE48-4368-8246-BF0957A582D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31CE3A-393A-49D0-A5C7-A9963FAEBD3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DFA2EA-2055-4842-A594-BBA95721AF7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1903B2F-28A6-4FD7-A9FB-1AE9B1DA558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AF10B8-581A-4B3D-9873-B7C519A99A1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3810000"/>
            <a:ext cx="8839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13600" y="6451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09B16A8-66BB-4E4B-AE89-3CF6A7C4CF5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C72AA94-67C3-4FB9-8E65-1EB6F96D7FCE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B903-7E6A-481E-BF0D-7DCA226FC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3A88736-05D2-4E93-AE8C-506D8AC59DF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954F48-AE4B-4486-8CE6-503C7D5B89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86DC150-D3A0-4F47-AA50-9E2303DA348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166688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7772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0F209B-4C16-42A1-9E39-666ADF03B8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E880B-2A05-4C99-9A5E-5247FA547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3402-4480-4185-B961-35CECB409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3FC8-D050-414F-99A8-685A132BE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8CB0-349B-4A09-BDB9-C480C6091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F153-946C-41BF-8319-AA5ED5629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C890-36F2-457A-A097-F665A10CF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68263"/>
            <a:ext cx="8921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636588"/>
            <a:ext cx="78676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23900" y="539750"/>
            <a:ext cx="781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 dirty="0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09600" y="641985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 dirty="0"/>
          </a:p>
        </p:txBody>
      </p:sp>
      <p:pic>
        <p:nvPicPr>
          <p:cNvPr id="2054" name="Picture 16" descr="do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49713" y="6532563"/>
            <a:ext cx="1033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401BD727-DE58-49F5-B1CF-C96D7F901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3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  <p:sldLayoutId id="2147483816" r:id="rId9"/>
    <p:sldLayoutId id="2147483815" r:id="rId10"/>
    <p:sldLayoutId id="2147483814" r:id="rId11"/>
    <p:sldLayoutId id="2147483813" r:id="rId12"/>
    <p:sldLayoutId id="2147483812" r:id="rId13"/>
    <p:sldLayoutId id="2147483811" r:id="rId14"/>
    <p:sldLayoutId id="2147483810" r:id="rId15"/>
    <p:sldLayoutId id="214748382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DCEA58F-4759-4C21-9E62-07703673A267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re.vanderbilt.edu/~gokhal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3365"/>
            <a:ext cx="9144000" cy="1752600"/>
          </a:xfrm>
        </p:spPr>
        <p:txBody>
          <a:bodyPr/>
          <a:lstStyle/>
          <a:p>
            <a:pPr eaLnBrk="1" hangingPunct="1"/>
            <a:r>
              <a:rPr lang="en-US" sz="4000" b="0" dirty="0" smtClean="0">
                <a:latin typeface="Impact" pitchFamily="34" charset="0"/>
              </a:rPr>
              <a:t>Cyber Physical Systems Perspective for Timely and Reliable Information Dissemination in Intelligent Transportation Systems </a:t>
            </a:r>
            <a:endParaRPr lang="en-US" sz="4000" b="0" dirty="0" smtClean="0"/>
          </a:p>
        </p:txBody>
      </p:sp>
      <p:pic>
        <p:nvPicPr>
          <p:cNvPr id="4100" name="Picture 1035" descr="vs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760" y="5503504"/>
            <a:ext cx="1223902" cy="121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37" descr="i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608079"/>
            <a:ext cx="1443990" cy="11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049"/>
          <p:cNvSpPr>
            <a:spLocks noChangeArrowheads="1"/>
          </p:cNvSpPr>
          <p:nvPr/>
        </p:nvSpPr>
        <p:spPr bwMode="auto">
          <a:xfrm>
            <a:off x="4419600" y="2378193"/>
            <a:ext cx="4724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Assistant Professor,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Dept </a:t>
            </a: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of </a:t>
            </a: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EECS &amp; ISIS, </a:t>
            </a:r>
            <a:endParaRPr lang="en-US" altLang="zh-CN" sz="2400" dirty="0" smtClean="0">
              <a:solidFill>
                <a:srgbClr val="336699"/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Vanderbilt </a:t>
            </a: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University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Nashville, TN, USA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33680" y="2510273"/>
            <a:ext cx="457962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宋体" pitchFamily="2" charset="-122"/>
              </a:rPr>
              <a:t> Aniruddha Gokhale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u="sng" dirty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宋体" pitchFamily="2" charset="-122"/>
              </a:rPr>
              <a:t>a.gokhale@vanderbilt.edu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  <a:hlinkClick r:id="rId5"/>
              </a:rPr>
              <a:t>www.dre.vanderbilt.edu/~</a:t>
            </a: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  <a:hlinkClick r:id="rId5"/>
              </a:rPr>
              <a:t>gokhale</a:t>
            </a:r>
            <a:endParaRPr lang="en-US" altLang="zh-CN" sz="2400" dirty="0" smtClean="0">
              <a:solidFill>
                <a:srgbClr val="336699"/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	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386840" y="3910073"/>
            <a:ext cx="635508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Impact" pitchFamily="34" charset="0"/>
                <a:ea typeface="宋体" pitchFamily="2" charset="-122"/>
              </a:rPr>
              <a:t>Civil Engineering </a:t>
            </a:r>
            <a:r>
              <a:rPr lang="en-US" altLang="zh-CN" sz="2400" dirty="0" smtClean="0">
                <a:latin typeface="Impact" pitchFamily="34" charset="0"/>
                <a:ea typeface="宋体" pitchFamily="2" charset="-122"/>
              </a:rPr>
              <a:t>Seminar, </a:t>
            </a:r>
            <a:r>
              <a:rPr lang="en-US" altLang="zh-CN" sz="2400" dirty="0" smtClean="0">
                <a:latin typeface="Impact" pitchFamily="34" charset="0"/>
                <a:ea typeface="宋体" pitchFamily="2" charset="-122"/>
              </a:rPr>
              <a:t>Vanderbilt University, Nashville, </a:t>
            </a:r>
            <a:r>
              <a:rPr lang="en-US" altLang="zh-CN" sz="2400" dirty="0" smtClean="0">
                <a:latin typeface="Impact" pitchFamily="34" charset="0"/>
                <a:ea typeface="宋体" pitchFamily="2" charset="-122"/>
              </a:rPr>
              <a:t>TN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Impact" pitchFamily="34" charset="0"/>
                <a:ea typeface="宋体" pitchFamily="2" charset="-122"/>
              </a:rPr>
              <a:t>March </a:t>
            </a:r>
            <a:r>
              <a:rPr lang="en-US" altLang="zh-CN" sz="2400" dirty="0" smtClean="0">
                <a:latin typeface="Impact" pitchFamily="34" charset="0"/>
                <a:ea typeface="宋体" pitchFamily="2" charset="-122"/>
              </a:rPr>
              <a:t>1, 2010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Impact" pitchFamily="34" charset="0"/>
                <a:ea typeface="宋体" pitchFamily="2" charset="-122"/>
              </a:rPr>
              <a:t>Collaborative Research with Prof. Mark McDonald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00B050"/>
                </a:solidFill>
                <a:latin typeface="Impact" pitchFamily="34" charset="0"/>
                <a:ea typeface="宋体" pitchFamily="2" charset="-122"/>
              </a:rPr>
              <a:t>Research Supported by the AFRL VFRP and Vanderbilt Discovery Grant</a:t>
            </a:r>
            <a:endParaRPr lang="en-US" altLang="zh-CN" sz="2400" dirty="0">
              <a:solidFill>
                <a:srgbClr val="00B050"/>
              </a:solidFill>
              <a:latin typeface="Impact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Preliminary Work (Simulation-based)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90253" y="516535"/>
            <a:ext cx="7867650" cy="4268598"/>
          </a:xfrm>
        </p:spPr>
        <p:txBody>
          <a:bodyPr/>
          <a:lstStyle/>
          <a:p>
            <a:r>
              <a:rPr lang="en-US" sz="2400" b="1" dirty="0" smtClean="0"/>
              <a:t>Objective:</a:t>
            </a:r>
            <a:r>
              <a:rPr lang="en-US" sz="2400" dirty="0" smtClean="0"/>
              <a:t> Understand the </a:t>
            </a:r>
            <a:r>
              <a:rPr lang="en-US" sz="2400" i="1" dirty="0" smtClean="0"/>
              <a:t>impediments</a:t>
            </a:r>
            <a:r>
              <a:rPr lang="en-US" sz="2400" dirty="0" smtClean="0"/>
              <a:t> to real-time and reliable information dissemination</a:t>
            </a:r>
          </a:p>
          <a:p>
            <a:r>
              <a:rPr lang="en-US" sz="2400" dirty="0" smtClean="0"/>
              <a:t>Preliminary work based on simulations</a:t>
            </a:r>
          </a:p>
          <a:p>
            <a:pPr lvl="1"/>
            <a:r>
              <a:rPr lang="en-US" sz="2400" dirty="0" smtClean="0"/>
              <a:t>Used the OMNeT++ simulator</a:t>
            </a:r>
          </a:p>
          <a:p>
            <a:r>
              <a:rPr lang="en-US" sz="2400" dirty="0" smtClean="0"/>
              <a:t>Focus on networking between vehicles (V2V) and vehicles to infrastructure (V2I) only</a:t>
            </a:r>
          </a:p>
          <a:p>
            <a:r>
              <a:rPr lang="en-US" sz="2400" dirty="0" smtClean="0"/>
              <a:t>No actual traffic patterns tested but made up</a:t>
            </a:r>
          </a:p>
          <a:p>
            <a:pPr lvl="1"/>
            <a:r>
              <a:rPr lang="en-US" sz="2400" dirty="0" smtClean="0"/>
              <a:t>Due to disparate tools for testing</a:t>
            </a:r>
          </a:p>
          <a:p>
            <a:r>
              <a:rPr lang="en-US" sz="2400" dirty="0" smtClean="0"/>
              <a:t>Focus on interstate traffic</a:t>
            </a:r>
          </a:p>
          <a:p>
            <a:pPr lvl="1"/>
            <a:r>
              <a:rPr lang="en-US" sz="2400" dirty="0" smtClean="0"/>
              <a:t>No obstacles</a:t>
            </a:r>
          </a:p>
          <a:p>
            <a:pPr lvl="1"/>
            <a:r>
              <a:rPr lang="en-US" sz="2400" dirty="0" smtClean="0"/>
              <a:t>No hilly terrain</a:t>
            </a:r>
          </a:p>
          <a:p>
            <a:pPr lvl="1"/>
            <a:r>
              <a:rPr lang="en-US" sz="2400" dirty="0" smtClean="0"/>
              <a:t>Straight road segments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567817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Experimented with increasingly complex scenarios to gain insights and pinpoint challenges that need innovative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OMNeT++ ?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" y="4141153"/>
            <a:ext cx="8549640" cy="2274887"/>
          </a:xfrm>
        </p:spPr>
        <p:txBody>
          <a:bodyPr/>
          <a:lstStyle/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Hierarchically nested modules communicate by message passing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Capabilities for viewing events and collecting statistics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Large community of users; Google group for Q&amp;A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www.omnetpp.org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Content Placeholder 7" descr="omnetpp_id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95646" y="728028"/>
            <a:ext cx="6130985" cy="3325812"/>
          </a:xfrm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52400" y="910273"/>
            <a:ext cx="284988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Modular discrete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event simulator</a:t>
            </a:r>
          </a:p>
          <a:p>
            <a:pPr marL="23018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Objective modular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network testbed in C++</a:t>
            </a:r>
          </a:p>
          <a:p>
            <a:pPr marL="23018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  <a:cs typeface="Times New Roman" pitchFamily="18" charset="0"/>
              </a:rPr>
              <a:t>Eclipse-based specialized IDE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6128"/>
            <a:ext cx="7772400" cy="731520"/>
          </a:xfrm>
        </p:spPr>
        <p:txBody>
          <a:bodyPr/>
          <a:lstStyle/>
          <a:p>
            <a:r>
              <a:rPr lang="en-US" b="1" dirty="0" smtClean="0"/>
              <a:t>INETMANET Framework in OMNeT++</a:t>
            </a:r>
            <a:endParaRPr lang="en-US" b="1" dirty="0"/>
          </a:p>
        </p:txBody>
      </p:sp>
      <p:pic>
        <p:nvPicPr>
          <p:cNvPr id="17" name="Content Placeholder 13" descr="IDEwithAllSimulations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04360" y="606473"/>
            <a:ext cx="4083980" cy="22303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0" y="2939136"/>
            <a:ext cx="5334000" cy="2704011"/>
          </a:xfrm>
        </p:spPr>
        <p:txBody>
          <a:bodyPr/>
          <a:lstStyle/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INETMANET : Framework built on top of OMNET++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Available from a GIT repository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Supports many different layers of network protocols and network technologies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Developed and tested multiple scenarios using INETMANET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Content Placeholder 9" descr="inetmanet_examples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76199" y="701040"/>
            <a:ext cx="3712357" cy="5288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66760" cy="838200"/>
          </a:xfrm>
        </p:spPr>
        <p:txBody>
          <a:bodyPr/>
          <a:lstStyle/>
          <a:p>
            <a:r>
              <a:rPr lang="en-US" dirty="0" smtClean="0"/>
              <a:t>Impediments due to RSU Association</a:t>
            </a:r>
            <a:br>
              <a:rPr lang="en-US" dirty="0" smtClean="0"/>
            </a:br>
            <a:r>
              <a:rPr lang="en-US" dirty="0" smtClean="0"/>
              <a:t>Experiment 1 – Vehicular Speed (1/2)</a:t>
            </a:r>
            <a:endParaRPr lang="en-US" dirty="0"/>
          </a:p>
        </p:txBody>
      </p:sp>
      <p:pic>
        <p:nvPicPr>
          <p:cNvPr id="5" name="Content Placeholder 4" descr="Scan4AP_Ru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1538" y="1051476"/>
            <a:ext cx="4537818" cy="35185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990600"/>
            <a:ext cx="4480560" cy="3596640"/>
          </a:xfrm>
        </p:spPr>
        <p:txBody>
          <a:bodyPr/>
          <a:lstStyle/>
          <a:p>
            <a:r>
              <a:rPr lang="en-US" sz="2400" b="1" dirty="0" smtClean="0"/>
              <a:t>Context:</a:t>
            </a:r>
            <a:r>
              <a:rPr lang="en-US" sz="2400" dirty="0" smtClean="0"/>
              <a:t> Road-side Unit infrastructure elements provide connectivity to network services</a:t>
            </a:r>
            <a:endParaRPr lang="en-US" dirty="0" smtClean="0"/>
          </a:p>
          <a:p>
            <a:r>
              <a:rPr lang="en-US" sz="2400" b="1" dirty="0" smtClean="0"/>
              <a:t>Challenge:</a:t>
            </a:r>
            <a:r>
              <a:rPr lang="en-US" sz="2400" dirty="0" smtClean="0"/>
              <a:t> Wireless protocols like 802.11x require complex associations between wireless nodes and access points</a:t>
            </a:r>
            <a:endParaRPr lang="en-US" sz="2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89560" y="4587240"/>
            <a:ext cx="84886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Objective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Understand the impact of vehicle speed on association (=&gt;vary the speed)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en-US" sz="2400" kern="0" baseline="0" dirty="0" smtClean="0">
                <a:latin typeface="+mn-lt"/>
              </a:rPr>
              <a:t>Vehicle</a:t>
            </a:r>
            <a:r>
              <a:rPr lang="en-US" sz="2400" kern="0" dirty="0" smtClean="0">
                <a:latin typeface="+mn-lt"/>
              </a:rPr>
              <a:t> speed varied between 15 and 75 mph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/>
              <a:t>Importance:</a:t>
            </a:r>
            <a:r>
              <a:rPr lang="en-US" sz="2400" kern="0" dirty="0" smtClean="0"/>
              <a:t> Associating with RSU consumes time that can otherwise be used for application-level communication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peed_1_Veh_wActScan_STAT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199" y="687381"/>
            <a:ext cx="5013961" cy="49666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97240" cy="838200"/>
          </a:xfrm>
        </p:spPr>
        <p:txBody>
          <a:bodyPr/>
          <a:lstStyle/>
          <a:p>
            <a:r>
              <a:rPr lang="en-US" dirty="0" smtClean="0"/>
              <a:t>Impediments due to RSU Association</a:t>
            </a:r>
            <a:br>
              <a:rPr lang="en-US" dirty="0" smtClean="0"/>
            </a:br>
            <a:r>
              <a:rPr lang="en-US" dirty="0" smtClean="0"/>
              <a:t>Experiment 1 –Vehicular Speed (2/2)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160" y="1021080"/>
            <a:ext cx="4251960" cy="252984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Observations:</a:t>
            </a:r>
          </a:p>
          <a:p>
            <a:r>
              <a:rPr lang="en-US" sz="2400" dirty="0" smtClean="0"/>
              <a:t>Faster speed =&gt; less time window available for communication</a:t>
            </a:r>
          </a:p>
          <a:p>
            <a:r>
              <a:rPr lang="en-US" sz="2400" dirty="0" smtClean="0"/>
              <a:t>Slower speed =&gt; more time to get associated but more time in contact</a:t>
            </a:r>
            <a:endParaRPr lang="en-US" sz="2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724400" y="3825240"/>
            <a:ext cx="420624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2400" b="1" kern="0" dirty="0" smtClean="0">
                <a:latin typeface="+mn-lt"/>
              </a:rPr>
              <a:t>CPS Factors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Physics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vehicular speed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Cyber:</a:t>
            </a:r>
            <a:r>
              <a:rPr lang="en-US" sz="2400" kern="0" dirty="0" smtClean="0">
                <a:latin typeface="+mn-lt"/>
              </a:rPr>
              <a:t> Vagaries of the 802.11x MAC protocol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09600" y="5510530"/>
            <a:ext cx="7787640" cy="13111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ITS is standardizing the 802.11p DSRC standard to address this problem</a:t>
            </a:r>
          </a:p>
          <a:p>
            <a:pPr marL="228600" indent="-228600"/>
            <a:r>
              <a:rPr lang="en-US" sz="2400" dirty="0" smtClean="0"/>
              <a:t>Leverage RSU connectivity of slow moving vehicles?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66760" cy="838200"/>
          </a:xfrm>
        </p:spPr>
        <p:txBody>
          <a:bodyPr/>
          <a:lstStyle/>
          <a:p>
            <a:r>
              <a:rPr lang="en-US" dirty="0" smtClean="0"/>
              <a:t>Impediments due to RSU Association</a:t>
            </a:r>
            <a:br>
              <a:rPr lang="en-US" dirty="0" smtClean="0"/>
            </a:br>
            <a:r>
              <a:rPr lang="en-US" dirty="0" smtClean="0"/>
              <a:t>Experiment 2 – Vehicular Radio Power (1/2)</a:t>
            </a:r>
            <a:endParaRPr lang="en-US" dirty="0"/>
          </a:p>
        </p:txBody>
      </p:sp>
      <p:pic>
        <p:nvPicPr>
          <p:cNvPr id="5" name="Content Placeholder 4" descr="Scan4AP_Ru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1538" y="1142916"/>
            <a:ext cx="3361072" cy="26061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320" y="1082040"/>
            <a:ext cx="5349240" cy="2819400"/>
          </a:xfrm>
        </p:spPr>
        <p:txBody>
          <a:bodyPr/>
          <a:lstStyle/>
          <a:p>
            <a:r>
              <a:rPr lang="en-US" sz="2400" b="1" dirty="0" smtClean="0"/>
              <a:t>Context:</a:t>
            </a:r>
            <a:r>
              <a:rPr lang="en-US" sz="2400" dirty="0" smtClean="0"/>
              <a:t> Road-side Unit infrastructure elements provide connectivity to network services</a:t>
            </a:r>
          </a:p>
          <a:p>
            <a:r>
              <a:rPr lang="en-US" sz="2400" b="1" dirty="0" smtClean="0"/>
              <a:t>Challenge:</a:t>
            </a:r>
            <a:r>
              <a:rPr lang="en-US" sz="2400" dirty="0" smtClean="0"/>
              <a:t> Wireless protocols like 802.11x require complex associations between wireless nodes and access points</a:t>
            </a:r>
            <a:endParaRPr lang="en-US" sz="2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89560" y="4114800"/>
            <a:ext cx="848868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Objective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Understand the impact of wireless radio power on association times (=&gt;vary the radio transceiver power)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en-US" sz="2400" kern="0" baseline="0" dirty="0" smtClean="0">
                <a:latin typeface="+mn-lt"/>
              </a:rPr>
              <a:t>Vehicle</a:t>
            </a:r>
            <a:r>
              <a:rPr lang="en-US" sz="2400" kern="0" dirty="0" smtClean="0">
                <a:latin typeface="+mn-lt"/>
              </a:rPr>
              <a:t> speed maintained at 60 mph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/>
              <a:t>Importance:</a:t>
            </a:r>
            <a:r>
              <a:rPr lang="en-US" sz="2400" kern="0" dirty="0" smtClean="0"/>
              <a:t> Associating with RSU consumes time that can otherwise be used for application-level communication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97240" cy="838200"/>
          </a:xfrm>
        </p:spPr>
        <p:txBody>
          <a:bodyPr/>
          <a:lstStyle/>
          <a:p>
            <a:r>
              <a:rPr lang="en-US" dirty="0" smtClean="0"/>
              <a:t>Impediments due to RSU Association</a:t>
            </a:r>
            <a:br>
              <a:rPr lang="en-US" dirty="0" smtClean="0"/>
            </a:br>
            <a:r>
              <a:rPr lang="en-US" dirty="0" smtClean="0"/>
              <a:t>Experiment 2 – Vehicular Radio Power (2/2)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160" y="1021080"/>
            <a:ext cx="4251960" cy="252984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Observations:</a:t>
            </a:r>
          </a:p>
          <a:p>
            <a:r>
              <a:rPr lang="en-US" sz="2400" dirty="0" smtClean="0"/>
              <a:t>Higher power =&gt; faster association and more time window available for communication</a:t>
            </a:r>
          </a:p>
          <a:p>
            <a:r>
              <a:rPr lang="en-US" sz="2400" dirty="0" smtClean="0"/>
              <a:t>Lower power =&gt; other way round</a:t>
            </a:r>
            <a:endParaRPr lang="en-US" sz="2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693920" y="3794760"/>
            <a:ext cx="420624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2400" b="1" kern="0" dirty="0" smtClean="0">
                <a:latin typeface="+mn-lt"/>
              </a:rPr>
              <a:t>CPS Factors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Physics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Radio Power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Cyber:</a:t>
            </a:r>
            <a:r>
              <a:rPr lang="en-US" sz="2400" kern="0" dirty="0" smtClean="0">
                <a:latin typeface="+mn-lt"/>
              </a:rPr>
              <a:t> Vagaries of the 802.11x MAC protocol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82880" y="5480050"/>
            <a:ext cx="8778240" cy="13111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Dynamic radio power adaptation could be utilized to maximize connectivity</a:t>
            </a:r>
          </a:p>
          <a:p>
            <a:pPr marL="228600" indent="-228600"/>
            <a:r>
              <a:rPr lang="en-US" sz="2400" dirty="0" smtClean="0"/>
              <a:t>What happens when multiple vehicles do the same?</a:t>
            </a:r>
          </a:p>
        </p:txBody>
      </p:sp>
      <p:pic>
        <p:nvPicPr>
          <p:cNvPr id="10" name="Content Placeholder 9" descr="Power_1_Veh_NoActScan_STAT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" y="1125388"/>
            <a:ext cx="4343400" cy="4302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66760" cy="838200"/>
          </a:xfrm>
        </p:spPr>
        <p:txBody>
          <a:bodyPr/>
          <a:lstStyle/>
          <a:p>
            <a:r>
              <a:rPr lang="en-US" dirty="0" smtClean="0"/>
              <a:t>Impediments due to RSU Association</a:t>
            </a:r>
            <a:br>
              <a:rPr lang="en-US" dirty="0" smtClean="0"/>
            </a:br>
            <a:r>
              <a:rPr lang="en-US" dirty="0" smtClean="0"/>
              <a:t>Experiment 3 – Vehicular Density (1/2)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082040"/>
            <a:ext cx="3962400" cy="2362200"/>
          </a:xfrm>
        </p:spPr>
        <p:txBody>
          <a:bodyPr/>
          <a:lstStyle/>
          <a:p>
            <a:r>
              <a:rPr lang="en-US" sz="2400" b="1" dirty="0" smtClean="0"/>
              <a:t>Context: </a:t>
            </a:r>
          </a:p>
          <a:p>
            <a:pPr lvl="1"/>
            <a:r>
              <a:rPr lang="en-US" sz="2400" dirty="0" smtClean="0"/>
              <a:t>Platoons of vehicles in both directions</a:t>
            </a:r>
          </a:p>
          <a:p>
            <a:pPr lvl="1"/>
            <a:r>
              <a:rPr lang="en-US" sz="2400" dirty="0" smtClean="0"/>
              <a:t>Single RSU placed on the median</a:t>
            </a:r>
          </a:p>
          <a:p>
            <a:pPr lvl="1"/>
            <a:r>
              <a:rPr lang="en-US" sz="2400" dirty="0" smtClean="0"/>
              <a:t>Platoon size varied from 1 to 16</a:t>
            </a:r>
          </a:p>
          <a:p>
            <a:pPr lvl="1"/>
            <a:r>
              <a:rPr lang="en-US" sz="2400" dirty="0" smtClean="0"/>
              <a:t>Speed set to 60 mph</a:t>
            </a:r>
          </a:p>
          <a:p>
            <a:pPr lvl="1"/>
            <a:r>
              <a:rPr lang="en-US" sz="2400" dirty="0" smtClean="0"/>
              <a:t>No acceleration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98120" y="4861560"/>
            <a:ext cx="8641080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noProof="0" dirty="0" smtClean="0">
                <a:latin typeface="+mn-lt"/>
              </a:rPr>
              <a:t>W</a:t>
            </a:r>
            <a:r>
              <a:rPr lang="en-US" sz="2400" kern="0" dirty="0" smtClean="0">
                <a:latin typeface="+mn-lt"/>
              </a:rPr>
              <a:t>ireless medium is shared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>
                <a:latin typeface="+mn-lt"/>
              </a:rPr>
              <a:t>Objective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Understand the impact of collisions </a:t>
            </a:r>
            <a:r>
              <a:rPr lang="en-US" sz="2400" kern="0" dirty="0" smtClean="0"/>
              <a:t>on RSU association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resulting from sharing the wireless medium</a:t>
            </a:r>
          </a:p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/>
              <a:t>Importance:</a:t>
            </a:r>
            <a:r>
              <a:rPr lang="en-US" sz="2400" kern="0" dirty="0" smtClean="0"/>
              <a:t> ITS have no choice but use wireless networks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 descr="TwowayTraffic_Ru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99174"/>
            <a:ext cx="5419763" cy="2720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97240" cy="838200"/>
          </a:xfrm>
        </p:spPr>
        <p:txBody>
          <a:bodyPr/>
          <a:lstStyle/>
          <a:p>
            <a:r>
              <a:rPr lang="en-US" dirty="0" smtClean="0"/>
              <a:t>Impediments due to RSU Association</a:t>
            </a:r>
            <a:br>
              <a:rPr lang="en-US" dirty="0" smtClean="0"/>
            </a:br>
            <a:r>
              <a:rPr lang="en-US" dirty="0" smtClean="0"/>
              <a:t>Experiment 3 – Vehicular Density (2/2)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56360"/>
            <a:ext cx="4251960" cy="184404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Observations:</a:t>
            </a:r>
          </a:p>
          <a:p>
            <a:r>
              <a:rPr lang="en-US" sz="2400" dirty="0" smtClean="0"/>
              <a:t>Jittery behavior observed</a:t>
            </a:r>
          </a:p>
          <a:p>
            <a:r>
              <a:rPr lang="en-US" sz="2400" dirty="0" smtClean="0"/>
              <a:t>Collisions among association messages</a:t>
            </a:r>
            <a:endParaRPr lang="en-US" sz="2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632960" y="3459480"/>
            <a:ext cx="420624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2400" b="1" kern="0" dirty="0" smtClean="0">
                <a:latin typeface="+mn-lt"/>
              </a:rPr>
              <a:t>CPS Factors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Physics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medium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Cyber:</a:t>
            </a:r>
            <a:r>
              <a:rPr lang="en-US" sz="2400" kern="0" dirty="0" smtClean="0">
                <a:latin typeface="+mn-lt"/>
              </a:rPr>
              <a:t> retransmissions in 802.11x MAC protocol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82880" y="5403850"/>
            <a:ext cx="8778240" cy="14219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Allow subset of vehicles to use V2I; others use V2V</a:t>
            </a:r>
          </a:p>
          <a:p>
            <a:pPr marL="228600" indent="-228600"/>
            <a:r>
              <a:rPr lang="en-US" sz="2400" dirty="0" smtClean="0"/>
              <a:t>Need dynamic leader election</a:t>
            </a:r>
          </a:p>
          <a:p>
            <a:pPr marL="228600" indent="-228600"/>
            <a:r>
              <a:rPr lang="en-US" sz="2400" dirty="0" smtClean="0"/>
              <a:t>What happens when vehicles (leader) accelerate?</a:t>
            </a:r>
          </a:p>
        </p:txBody>
      </p:sp>
      <p:pic>
        <p:nvPicPr>
          <p:cNvPr id="8" name="Content Placeholder 7" descr="Speed_N_Veh_NoActScan_STAT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" y="1079668"/>
            <a:ext cx="4343400" cy="4302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66760" cy="838200"/>
          </a:xfrm>
        </p:spPr>
        <p:txBody>
          <a:bodyPr/>
          <a:lstStyle/>
          <a:p>
            <a:r>
              <a:rPr lang="en-US" dirty="0" smtClean="0"/>
              <a:t>Impediments due to Higher Level Protocols</a:t>
            </a:r>
            <a:br>
              <a:rPr lang="en-US" dirty="0" smtClean="0"/>
            </a:br>
            <a:r>
              <a:rPr lang="en-US" dirty="0" smtClean="0"/>
              <a:t>Experiment 4 – Data Link Issues (1/3)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1560" y="1082040"/>
            <a:ext cx="4282440" cy="2362200"/>
          </a:xfrm>
        </p:spPr>
        <p:txBody>
          <a:bodyPr/>
          <a:lstStyle/>
          <a:p>
            <a:r>
              <a:rPr lang="en-US" sz="2400" b="1" dirty="0" smtClean="0"/>
              <a:t>Context: </a:t>
            </a:r>
          </a:p>
          <a:p>
            <a:pPr lvl="1"/>
            <a:r>
              <a:rPr lang="en-US" sz="2400" dirty="0" smtClean="0"/>
              <a:t>Application-level data must be communicated</a:t>
            </a:r>
          </a:p>
          <a:p>
            <a:pPr lvl="1"/>
            <a:r>
              <a:rPr lang="en-US" sz="2400" dirty="0" smtClean="0"/>
              <a:t>Single vehicle</a:t>
            </a:r>
          </a:p>
          <a:p>
            <a:pPr lvl="1"/>
            <a:r>
              <a:rPr lang="en-US" sz="2400" dirty="0" smtClean="0"/>
              <a:t>Speed set to 60 mph</a:t>
            </a:r>
          </a:p>
          <a:p>
            <a:pPr lvl="1"/>
            <a:r>
              <a:rPr lang="en-US" sz="2400" dirty="0" smtClean="0"/>
              <a:t>No acceleration</a:t>
            </a:r>
          </a:p>
          <a:p>
            <a:pPr lvl="1"/>
            <a:r>
              <a:rPr lang="en-US" sz="2400" dirty="0" smtClean="0"/>
              <a:t>Very simple application (request-response)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74320" y="4800600"/>
            <a:ext cx="8488680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Challenge: </a:t>
            </a:r>
            <a:r>
              <a:rPr lang="en-US" sz="2400" kern="0" dirty="0" smtClean="0">
                <a:latin typeface="+mn-lt"/>
              </a:rPr>
              <a:t>RSU association may impact behavior of higher level protocols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Objective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Understand the behavior of higher level protocols in wireless, mobile environments</a:t>
            </a:r>
          </a:p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/>
              <a:t>Importance: </a:t>
            </a:r>
            <a:r>
              <a:rPr lang="en-US" sz="2400" kern="0" dirty="0" smtClean="0"/>
              <a:t>Need to support a variety of applications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8" descr="Scan4APwTCP_Ru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094" y="1154337"/>
            <a:ext cx="3962505" cy="3501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Talk Outline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646" y="1280160"/>
            <a:ext cx="7524206" cy="407343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Applicability of CPS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Why ITS CPS R&amp;D is hard?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Insights gained and proposed </a:t>
            </a:r>
            <a:r>
              <a:rPr lang="en-US" sz="2800" dirty="0" smtClean="0"/>
              <a:t>solutions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An interdisciplinary research and education 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Concluding Remarks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97240" cy="838200"/>
          </a:xfrm>
        </p:spPr>
        <p:txBody>
          <a:bodyPr/>
          <a:lstStyle/>
          <a:p>
            <a:r>
              <a:rPr lang="en-US" dirty="0" smtClean="0"/>
              <a:t>Impediments due to Higher Level Protocols</a:t>
            </a:r>
            <a:br>
              <a:rPr lang="en-US" dirty="0" smtClean="0"/>
            </a:br>
            <a:r>
              <a:rPr lang="en-US" dirty="0" smtClean="0"/>
              <a:t>Experiment 4 – Data Link Issues (2/3)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4221480"/>
            <a:ext cx="8275320" cy="184404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Observations:</a:t>
            </a:r>
          </a:p>
          <a:p>
            <a:r>
              <a:rPr lang="en-US" sz="2400" dirty="0" smtClean="0"/>
              <a:t>Opening a TCP connection results in a SYN message</a:t>
            </a:r>
          </a:p>
          <a:p>
            <a:r>
              <a:rPr lang="en-US" sz="2400" dirty="0" smtClean="0"/>
              <a:t>SYN message results in a data link-layer ARP message</a:t>
            </a:r>
          </a:p>
          <a:p>
            <a:r>
              <a:rPr lang="en-US" sz="2400" dirty="0" smtClean="0"/>
              <a:t>Timeouts result in retransmissions</a:t>
            </a:r>
          </a:p>
        </p:txBody>
      </p:sp>
      <p:pic>
        <p:nvPicPr>
          <p:cNvPr id="10" name="Content Placeholder 9" descr="SYN_n_ARP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" y="1145282"/>
            <a:ext cx="8001000" cy="2911254"/>
          </a:xfr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36320" y="6043930"/>
            <a:ext cx="672084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Need techniques to eliminate ARP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97240" cy="838200"/>
          </a:xfrm>
        </p:spPr>
        <p:txBody>
          <a:bodyPr/>
          <a:lstStyle/>
          <a:p>
            <a:r>
              <a:rPr lang="en-US" dirty="0" smtClean="0"/>
              <a:t>Impediments due to Higher Level Protocols</a:t>
            </a:r>
            <a:br>
              <a:rPr lang="en-US" dirty="0" smtClean="0"/>
            </a:br>
            <a:r>
              <a:rPr lang="en-US" dirty="0" smtClean="0"/>
              <a:t>Experiment 4 – Data Link Issues (3/3)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080" y="1203960"/>
            <a:ext cx="3688080" cy="362712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Observations:</a:t>
            </a:r>
          </a:p>
          <a:p>
            <a:r>
              <a:rPr lang="en-US" sz="2400" dirty="0" smtClean="0"/>
              <a:t>Packets transmitted/received decrease with increasing speed</a:t>
            </a:r>
          </a:p>
          <a:p>
            <a:r>
              <a:rPr lang="en-US" sz="2400" dirty="0" smtClean="0"/>
              <a:t>Due to decreasing RSU association times</a:t>
            </a:r>
          </a:p>
          <a:p>
            <a:r>
              <a:rPr lang="en-US" sz="2400" dirty="0" smtClean="0"/>
              <a:t>Due to ARP overhead</a:t>
            </a:r>
            <a:endParaRPr lang="en-US" sz="24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91440" y="5190490"/>
            <a:ext cx="8854440" cy="14219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RSU associations eliminated via 802.11p – not available yet</a:t>
            </a:r>
          </a:p>
          <a:p>
            <a:pPr marL="228600" indent="-228600"/>
            <a:r>
              <a:rPr lang="en-US" sz="2400" dirty="0" smtClean="0"/>
              <a:t>ARP overhead eliminated via static route planning ?</a:t>
            </a:r>
          </a:p>
          <a:p>
            <a:pPr marL="228600" indent="-228600"/>
            <a:r>
              <a:rPr lang="en-US" sz="2400" dirty="0" smtClean="0"/>
              <a:t>What happens when routes change?</a:t>
            </a:r>
          </a:p>
        </p:txBody>
      </p:sp>
      <p:pic>
        <p:nvPicPr>
          <p:cNvPr id="10" name="Content Placeholder 9" descr="Speed_vs_Packet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359324"/>
            <a:ext cx="5297099" cy="34869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66760" cy="838200"/>
          </a:xfrm>
        </p:spPr>
        <p:txBody>
          <a:bodyPr/>
          <a:lstStyle/>
          <a:p>
            <a:r>
              <a:rPr lang="en-US" dirty="0" smtClean="0"/>
              <a:t>Impediments due to Higher Level Protocols</a:t>
            </a:r>
            <a:br>
              <a:rPr lang="en-US" dirty="0" smtClean="0"/>
            </a:br>
            <a:r>
              <a:rPr lang="en-US" dirty="0" smtClean="0"/>
              <a:t>Experiment 5 – Vehicular Density (1/2)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1295400"/>
            <a:ext cx="8610600" cy="2362200"/>
          </a:xfrm>
        </p:spPr>
        <p:txBody>
          <a:bodyPr/>
          <a:lstStyle/>
          <a:p>
            <a:r>
              <a:rPr lang="en-US" sz="2400" b="1" dirty="0" smtClean="0"/>
              <a:t>Context: </a:t>
            </a:r>
            <a:endParaRPr lang="en-US" sz="2400" dirty="0" smtClean="0"/>
          </a:p>
          <a:p>
            <a:pPr lvl="1"/>
            <a:r>
              <a:rPr lang="en-US" sz="2400" dirty="0" smtClean="0"/>
              <a:t>Very simple application (request-response) as before</a:t>
            </a:r>
          </a:p>
          <a:p>
            <a:pPr lvl="1"/>
            <a:r>
              <a:rPr lang="en-US" sz="2400" dirty="0" smtClean="0"/>
              <a:t>Multiple vehicles in platoons (varied from size 1 to 16) in both directions</a:t>
            </a:r>
          </a:p>
          <a:p>
            <a:pPr lvl="1"/>
            <a:r>
              <a:rPr lang="en-US" sz="2400" dirty="0" smtClean="0"/>
              <a:t>RSU deployed on the median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74320" y="3718560"/>
            <a:ext cx="8488680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Challenge: </a:t>
            </a:r>
            <a:r>
              <a:rPr lang="en-US" sz="2400" kern="0" dirty="0" smtClean="0">
                <a:latin typeface="+mn-lt"/>
              </a:rPr>
              <a:t>Shared wireless medium results in packet collisions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Objective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Understand the impact on packet throughput</a:t>
            </a:r>
          </a:p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/>
              <a:t>Importance: </a:t>
            </a:r>
            <a:r>
              <a:rPr lang="en-US" sz="2400" kern="0" dirty="0" smtClean="0"/>
              <a:t>Need to support a variety of applications for realistic traffic scenarios involving multiple vehicles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ackets_vs_PlatoonSiz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" y="874783"/>
            <a:ext cx="4343400" cy="43159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97240" cy="838200"/>
          </a:xfrm>
        </p:spPr>
        <p:txBody>
          <a:bodyPr/>
          <a:lstStyle/>
          <a:p>
            <a:r>
              <a:rPr lang="en-US" dirty="0" smtClean="0"/>
              <a:t>Impediments due to Higher Level Protocols</a:t>
            </a:r>
            <a:br>
              <a:rPr lang="en-US" dirty="0" smtClean="0"/>
            </a:br>
            <a:r>
              <a:rPr lang="en-US" dirty="0" smtClean="0"/>
              <a:t>Experiment 5 –Vehicular Density (2/2)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325880"/>
            <a:ext cx="3688080" cy="362712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Observations:</a:t>
            </a:r>
          </a:p>
          <a:p>
            <a:r>
              <a:rPr lang="en-US" sz="2400" dirty="0" smtClean="0"/>
              <a:t>Significant variability in packets transmitted/received</a:t>
            </a:r>
          </a:p>
          <a:p>
            <a:r>
              <a:rPr lang="en-US" sz="2400" dirty="0" smtClean="0"/>
              <a:t>Throughput is acceptable up to a certain level</a:t>
            </a:r>
            <a:endParaRPr lang="en-US" sz="24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91440" y="5227320"/>
            <a:ext cx="9052560" cy="14219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Partition </a:t>
            </a:r>
            <a:r>
              <a:rPr lang="en-US" sz="2400" dirty="0" err="1" smtClean="0"/>
              <a:t>applns</a:t>
            </a:r>
            <a:r>
              <a:rPr lang="en-US" sz="2400" dirty="0" smtClean="0"/>
              <a:t> into QoS-sensitive, best-effort</a:t>
            </a:r>
          </a:p>
          <a:p>
            <a:pPr marL="228600" indent="-228600"/>
            <a:r>
              <a:rPr lang="en-US" sz="2400" dirty="0" smtClean="0"/>
              <a:t>V2I for subset of vehicles, V2V for others beyond the threshold</a:t>
            </a:r>
          </a:p>
          <a:p>
            <a:pPr marL="228600" indent="-228600"/>
            <a:r>
              <a:rPr lang="en-US" sz="2400" dirty="0" smtClean="0"/>
              <a:t>Behavior observed in ideal conditions only.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66760" cy="838200"/>
          </a:xfrm>
        </p:spPr>
        <p:txBody>
          <a:bodyPr/>
          <a:lstStyle/>
          <a:p>
            <a:r>
              <a:rPr lang="en-US" dirty="0" smtClean="0"/>
              <a:t>Impediments due to Higher Level Protocols</a:t>
            </a:r>
            <a:br>
              <a:rPr lang="en-US" dirty="0" smtClean="0"/>
            </a:br>
            <a:r>
              <a:rPr lang="en-US" dirty="0" smtClean="0"/>
              <a:t>Experiment 6 – RSU Handoff (1/2)</a:t>
            </a:r>
            <a:endParaRPr lang="en-US" dirty="0"/>
          </a:p>
        </p:txBody>
      </p:sp>
      <p:pic>
        <p:nvPicPr>
          <p:cNvPr id="9" name="Content Placeholder 8" descr="Scan4APwTCP_Handoff_Ru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58239" y="1046350"/>
            <a:ext cx="6339841" cy="3040536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0960" y="4511040"/>
            <a:ext cx="8991600" cy="1965960"/>
          </a:xfrm>
        </p:spPr>
        <p:txBody>
          <a:bodyPr/>
          <a:lstStyle/>
          <a:p>
            <a:r>
              <a:rPr lang="en-US" sz="2400" b="1" dirty="0" smtClean="0"/>
              <a:t>Context:</a:t>
            </a:r>
            <a:r>
              <a:rPr lang="en-US" sz="2400" dirty="0" smtClean="0"/>
              <a:t> Roads will contain RSUs deployed at intervals</a:t>
            </a:r>
          </a:p>
          <a:p>
            <a:r>
              <a:rPr lang="en-US" sz="2400" b="1" dirty="0" smtClean="0"/>
              <a:t>Challenge:</a:t>
            </a:r>
            <a:r>
              <a:rPr lang="en-US" sz="2400" dirty="0" smtClean="0"/>
              <a:t> Handoffs between RSUs</a:t>
            </a:r>
          </a:p>
          <a:p>
            <a:r>
              <a:rPr lang="en-US" sz="2400" b="1" dirty="0" smtClean="0"/>
              <a:t>Objective:</a:t>
            </a:r>
            <a:r>
              <a:rPr lang="en-US" sz="2400" dirty="0" smtClean="0"/>
              <a:t> Study the impact of handoffs on communication</a:t>
            </a:r>
          </a:p>
          <a:p>
            <a:r>
              <a:rPr lang="en-US" sz="2400" b="1" dirty="0" smtClean="0"/>
              <a:t>Importance:</a:t>
            </a:r>
            <a:r>
              <a:rPr lang="en-US" sz="2400" dirty="0" smtClean="0"/>
              <a:t> How many RSUs should be deployed and how?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66760" cy="838200"/>
          </a:xfrm>
        </p:spPr>
        <p:txBody>
          <a:bodyPr/>
          <a:lstStyle/>
          <a:p>
            <a:r>
              <a:rPr lang="en-US" dirty="0" smtClean="0"/>
              <a:t>Impediments due to Higher Level Protocols</a:t>
            </a:r>
            <a:br>
              <a:rPr lang="en-US" dirty="0" smtClean="0"/>
            </a:br>
            <a:r>
              <a:rPr lang="en-US" dirty="0" smtClean="0"/>
              <a:t>Experiment 6 – RSU Handoff </a:t>
            </a:r>
            <a:r>
              <a:rPr lang="en-US" dirty="0" smtClean="0"/>
              <a:t>(2/2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Content Placeholder 8" descr="Scan4APwTCP_Handoff_Ru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098" y="1107310"/>
            <a:ext cx="4682085" cy="224549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39640" y="1066800"/>
            <a:ext cx="4312920" cy="265176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Observations:</a:t>
            </a:r>
            <a:endParaRPr lang="en-US" sz="2400" b="1" dirty="0" smtClean="0"/>
          </a:p>
          <a:p>
            <a:r>
              <a:rPr lang="en-US" sz="2400" dirty="0" smtClean="0"/>
              <a:t>RSU association overhead</a:t>
            </a:r>
          </a:p>
          <a:p>
            <a:r>
              <a:rPr lang="en-US" sz="2400" dirty="0" smtClean="0"/>
              <a:t>ARP resolution after RSU handoff</a:t>
            </a:r>
          </a:p>
          <a:p>
            <a:r>
              <a:rPr lang="en-US" sz="2400" dirty="0" smtClean="0"/>
              <a:t>Routing table entries no longer valid</a:t>
            </a:r>
            <a:endParaRPr lang="en-US" sz="24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13360" y="3925570"/>
            <a:ext cx="8778240" cy="275152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Handoff solutions from 3G not viable</a:t>
            </a:r>
          </a:p>
          <a:p>
            <a:pPr marL="685800" lvl="1" indent="-228600"/>
            <a:r>
              <a:rPr lang="en-US" sz="2400" dirty="0" smtClean="0"/>
              <a:t>Need for home agent and foreign agent =&gt; substantial messaging overhead</a:t>
            </a:r>
          </a:p>
          <a:p>
            <a:pPr marL="228600" indent="-228600"/>
            <a:r>
              <a:rPr lang="en-US" sz="2400" dirty="0" smtClean="0"/>
              <a:t>Need for autonomous refresh of routing tables </a:t>
            </a:r>
          </a:p>
          <a:p>
            <a:pPr marL="685800" lvl="1" indent="-228600"/>
            <a:r>
              <a:rPr lang="en-US" sz="2400" dirty="0" smtClean="0"/>
              <a:t>Periodicity much larger than traditional internet routing</a:t>
            </a:r>
          </a:p>
          <a:p>
            <a:pPr marL="685800" lvl="1" indent="-228600"/>
            <a:r>
              <a:rPr lang="en-US" sz="2400" dirty="0" smtClean="0"/>
              <a:t>Must scale to large number of mobile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97240" cy="838200"/>
          </a:xfrm>
        </p:spPr>
        <p:txBody>
          <a:bodyPr/>
          <a:lstStyle/>
          <a:p>
            <a:r>
              <a:rPr lang="en-US" dirty="0" smtClean="0"/>
              <a:t>Research &amp; Education Agenda (1/4)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" y="838200"/>
            <a:ext cx="8503920" cy="3962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Interdisciplinary Research Collaborations:</a:t>
            </a:r>
            <a:endParaRPr lang="en-US" sz="2400" b="1" dirty="0" smtClean="0"/>
          </a:p>
          <a:p>
            <a:r>
              <a:rPr lang="en-US" sz="2400" dirty="0" smtClean="0"/>
              <a:t>With Prof. Mark McDonald and his students</a:t>
            </a:r>
          </a:p>
          <a:p>
            <a:r>
              <a:rPr lang="en-US" sz="2400" dirty="0" smtClean="0"/>
              <a:t>Supported by Vanderbilt Discovery </a:t>
            </a:r>
            <a:r>
              <a:rPr lang="en-US" sz="2400" dirty="0" smtClean="0"/>
              <a:t>Grant; Plans to submit NSF proposal next week</a:t>
            </a:r>
            <a:endParaRPr lang="en-US" sz="2400" dirty="0" smtClean="0"/>
          </a:p>
          <a:p>
            <a:r>
              <a:rPr lang="en-US" sz="2400" dirty="0" smtClean="0"/>
              <a:t>Co-advising each other’s students on ITS CPS-related topics</a:t>
            </a:r>
            <a:endParaRPr lang="en-US" sz="2400" dirty="0" smtClean="0"/>
          </a:p>
          <a:p>
            <a:r>
              <a:rPr lang="en-US" sz="2400" dirty="0" smtClean="0"/>
              <a:t>Current Focus Areas</a:t>
            </a:r>
          </a:p>
          <a:p>
            <a:pPr lvl="1"/>
            <a:r>
              <a:rPr lang="en-US" sz="2200" dirty="0" smtClean="0"/>
              <a:t>RSU deployment</a:t>
            </a:r>
          </a:p>
          <a:p>
            <a:pPr lvl="1"/>
            <a:r>
              <a:rPr lang="en-US" sz="2200" dirty="0" smtClean="0"/>
              <a:t>Integrated traffic + network simulations by bridging SUMO (microscopic traffic simulator) with OMNeT++/INETMANET</a:t>
            </a:r>
          </a:p>
          <a:p>
            <a:pPr lvl="1"/>
            <a:r>
              <a:rPr lang="en-US" sz="2200" dirty="0" smtClean="0"/>
              <a:t>Realistic traffic scenarios (hills, curves, obstacles, acceleration)</a:t>
            </a:r>
          </a:p>
          <a:p>
            <a:pPr lvl="1"/>
            <a:r>
              <a:rPr lang="en-US" sz="2200" dirty="0" smtClean="0"/>
              <a:t>More realistic wireless scenarios (signal fading, propagation)</a:t>
            </a:r>
          </a:p>
          <a:p>
            <a:pPr lvl="1"/>
            <a:r>
              <a:rPr lang="en-US" sz="2200" dirty="0" smtClean="0"/>
              <a:t>Study traffic density and determine appropriate usage of V2V, V2I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Education Agenda (2/4)</a:t>
            </a:r>
            <a:endParaRPr lang="en-US" dirty="0"/>
          </a:p>
        </p:txBody>
      </p:sp>
      <p:pic>
        <p:nvPicPr>
          <p:cNvPr id="6" name="Content Placeholder 5" descr="Speed_1_Veh_wActScan_SNI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75601" y="822960"/>
            <a:ext cx="3471991" cy="3291840"/>
          </a:xfrm>
        </p:spPr>
      </p:pic>
      <p:pic>
        <p:nvPicPr>
          <p:cNvPr id="7" name="Content Placeholder 6" descr="Power_1_Veh_NoActScan_SNIR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7760" y="816993"/>
            <a:ext cx="3261360" cy="323059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65760" y="4191000"/>
            <a:ext cx="7970520" cy="240792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Example Research Approach</a:t>
            </a:r>
          </a:p>
          <a:p>
            <a:r>
              <a:rPr lang="en-US" sz="2400" dirty="0" smtClean="0"/>
              <a:t>Study the signal-to-noise curves</a:t>
            </a:r>
          </a:p>
          <a:p>
            <a:r>
              <a:rPr lang="en-US" sz="2400" dirty="0" smtClean="0"/>
              <a:t>Observe the window of time available to associate with RSU</a:t>
            </a:r>
          </a:p>
          <a:p>
            <a:r>
              <a:rPr lang="en-US" sz="2400" dirty="0" smtClean="0"/>
              <a:t>Dynamically adapt the radio power and/or use V2V to offload activity to slow moving vehicle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97240" cy="838200"/>
          </a:xfrm>
        </p:spPr>
        <p:txBody>
          <a:bodyPr/>
          <a:lstStyle/>
          <a:p>
            <a:r>
              <a:rPr lang="en-US" dirty="0" smtClean="0"/>
              <a:t>Research &amp; Education Agenda (3/4)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" y="838200"/>
            <a:ext cx="8503920" cy="3962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Interdisciplinary Educational Focus:</a:t>
            </a:r>
            <a:endParaRPr lang="en-US" sz="2400" b="1" dirty="0" smtClean="0"/>
          </a:p>
          <a:p>
            <a:r>
              <a:rPr lang="en-US" sz="2400" dirty="0" smtClean="0"/>
              <a:t>My students and I attend </a:t>
            </a:r>
            <a:r>
              <a:rPr lang="en-US" sz="2400" dirty="0" smtClean="0"/>
              <a:t>Prof. Mark McDonald’s CE 311 course</a:t>
            </a:r>
          </a:p>
          <a:p>
            <a:r>
              <a:rPr lang="en-US" sz="2400" dirty="0" smtClean="0"/>
              <a:t>Prof. McDonald and his students attend my course on Real-time systems</a:t>
            </a:r>
            <a:endParaRPr lang="en-US" dirty="0"/>
          </a:p>
          <a:p>
            <a:r>
              <a:rPr lang="en-US" sz="2400" dirty="0" smtClean="0"/>
              <a:t>Real-time systems course is teaching the RT concepts, and software packages to actually develop a working system</a:t>
            </a:r>
          </a:p>
          <a:p>
            <a:pPr lvl="1"/>
            <a:r>
              <a:rPr lang="en-US" sz="2200" dirty="0" smtClean="0"/>
              <a:t>Example is drawn from ITS</a:t>
            </a:r>
          </a:p>
          <a:p>
            <a:pPr lvl="1"/>
            <a:r>
              <a:rPr lang="en-US" sz="2200" dirty="0" smtClean="0"/>
              <a:t>Demonstrates different models of computation</a:t>
            </a:r>
          </a:p>
          <a:p>
            <a:pPr lvl="1"/>
            <a:r>
              <a:rPr lang="en-US" sz="2200" dirty="0" smtClean="0"/>
              <a:t>Students are learning to use these packages</a:t>
            </a:r>
          </a:p>
          <a:p>
            <a:pPr lvl="1"/>
            <a:r>
              <a:rPr lang="en-US" sz="2200" dirty="0" smtClean="0"/>
              <a:t>We are keeping an eye on the challenges faced by students to learn interdisciplinary ideas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868680" y="5981283"/>
            <a:ext cx="728472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Need to </a:t>
            </a:r>
            <a:r>
              <a:rPr lang="en-US" sz="2400" smtClean="0"/>
              <a:t>make CE </a:t>
            </a:r>
            <a:r>
              <a:rPr lang="en-US" sz="2400" dirty="0" smtClean="0"/>
              <a:t>311, Real-time &amp; Fault-tolerant Computing core courses for grad education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76200"/>
            <a:ext cx="8397240" cy="838200"/>
          </a:xfrm>
        </p:spPr>
        <p:txBody>
          <a:bodyPr/>
          <a:lstStyle/>
          <a:p>
            <a:r>
              <a:rPr lang="en-US" dirty="0" smtClean="0"/>
              <a:t>Research &amp; Education Agenda (4/4)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" y="838200"/>
            <a:ext cx="8503920" cy="3962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Interdisciplinary R&amp;D Testbed:</a:t>
            </a:r>
          </a:p>
          <a:p>
            <a:r>
              <a:rPr lang="en-US" sz="2400" dirty="0" smtClean="0"/>
              <a:t>Th</a:t>
            </a:r>
            <a:r>
              <a:rPr lang="en-US" sz="2400" dirty="0" smtClean="0"/>
              <a:t>e </a:t>
            </a:r>
            <a:r>
              <a:rPr lang="en-US" sz="2400" dirty="0" smtClean="0"/>
              <a:t>BUG from BUGLABS for “in-vehicle” computer for safety-critical applications</a:t>
            </a:r>
          </a:p>
          <a:p>
            <a:pPr lvl="1"/>
            <a:r>
              <a:rPr lang="en-US" sz="2200" dirty="0" smtClean="0"/>
              <a:t>Contains GPS, Accelerometer, A/D-D/A converter for sensors/actuators</a:t>
            </a:r>
            <a:endParaRPr lang="en-US" sz="2200" dirty="0" smtClean="0"/>
          </a:p>
          <a:p>
            <a:r>
              <a:rPr lang="en-US" sz="2400" dirty="0" smtClean="0"/>
              <a:t>Dell </a:t>
            </a:r>
            <a:r>
              <a:rPr lang="en-US" sz="2400" dirty="0" err="1" smtClean="0"/>
              <a:t>Netbooks</a:t>
            </a:r>
            <a:r>
              <a:rPr lang="en-US" sz="2400" dirty="0" smtClean="0"/>
              <a:t> for “in-vehicle” computer for soft real-time systems</a:t>
            </a:r>
          </a:p>
          <a:p>
            <a:r>
              <a:rPr lang="en-US" sz="2400" dirty="0" err="1" smtClean="0"/>
              <a:t>Netgear</a:t>
            </a:r>
            <a:r>
              <a:rPr lang="en-US" sz="2400" dirty="0" smtClean="0"/>
              <a:t> Open source Wireless Router for </a:t>
            </a:r>
            <a:r>
              <a:rPr lang="en-US" sz="2400" dirty="0" smtClean="0"/>
              <a:t>RSU</a:t>
            </a:r>
          </a:p>
          <a:p>
            <a:r>
              <a:rPr lang="en-US" sz="2400" dirty="0" smtClean="0"/>
              <a:t>Investigating using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, other robots like LEGO </a:t>
            </a:r>
            <a:r>
              <a:rPr lang="en-US" sz="2400" dirty="0" err="1" smtClean="0"/>
              <a:t>Mindstrom</a:t>
            </a:r>
            <a:endParaRPr lang="en-US" sz="2400" dirty="0" smtClean="0"/>
          </a:p>
          <a:p>
            <a:r>
              <a:rPr lang="en-US" sz="2400" dirty="0" smtClean="0"/>
              <a:t>Real-time CORBA, OMG Data Distribution Service, </a:t>
            </a:r>
            <a:r>
              <a:rPr lang="en-US" sz="2400" dirty="0" err="1" smtClean="0"/>
              <a:t>Erlang</a:t>
            </a:r>
            <a:r>
              <a:rPr lang="en-US" sz="2400" dirty="0" smtClean="0"/>
              <a:t> Messaging, RT Java middleware to build applications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76200"/>
            <a:ext cx="8961120" cy="838200"/>
          </a:xfrm>
        </p:spPr>
        <p:txBody>
          <a:bodyPr/>
          <a:lstStyle/>
          <a:p>
            <a:r>
              <a:rPr lang="en-US" b="1" dirty="0" smtClean="0"/>
              <a:t>The “Wish I had known before” Scenario 1 (1/2)</a:t>
            </a:r>
            <a:endParaRPr lang="en-US" b="1" dirty="0"/>
          </a:p>
        </p:txBody>
      </p:sp>
      <p:pic>
        <p:nvPicPr>
          <p:cNvPr id="7" name="Content Placeholder 6" descr="flowing_traff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" y="927939"/>
            <a:ext cx="4122420" cy="52484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Imagine heading out to work in the morning </a:t>
            </a:r>
          </a:p>
          <a:p>
            <a:r>
              <a:rPr lang="en-US" sz="2400" dirty="0" smtClean="0"/>
              <a:t>Traffic News on TV showed no traffic problems</a:t>
            </a:r>
          </a:p>
          <a:p>
            <a:r>
              <a:rPr lang="en-US" sz="2400" dirty="0" smtClean="0"/>
              <a:t>You find the traffic moving smoothly so you are happy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Concluding Remarks (1/2)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35280" y="1173480"/>
            <a:ext cx="8514080" cy="4709160"/>
          </a:xfrm>
        </p:spPr>
        <p:txBody>
          <a:bodyPr/>
          <a:lstStyle/>
          <a:p>
            <a:r>
              <a:rPr lang="en-US" sz="2400" dirty="0" smtClean="0"/>
              <a:t>Developing reliable ITS CPS applications is hard</a:t>
            </a:r>
          </a:p>
          <a:p>
            <a:r>
              <a:rPr lang="en-US" sz="2400" dirty="0" smtClean="0"/>
              <a:t>Multiple expertise in multiple fields necessary</a:t>
            </a:r>
          </a:p>
          <a:p>
            <a:r>
              <a:rPr lang="en-US" sz="2400" dirty="0" smtClean="0"/>
              <a:t>Systems-level </a:t>
            </a:r>
            <a:r>
              <a:rPr lang="en-US" sz="2400" dirty="0" smtClean="0"/>
              <a:t>issues</a:t>
            </a:r>
          </a:p>
          <a:p>
            <a:pPr lvl="1"/>
            <a:r>
              <a:rPr lang="en-US" sz="2200" dirty="0" smtClean="0"/>
              <a:t>Developing algorithms at application level that understand the physics</a:t>
            </a:r>
          </a:p>
          <a:p>
            <a:pPr lvl="1"/>
            <a:r>
              <a:rPr lang="en-US" sz="2200" dirty="0" smtClean="0"/>
              <a:t>No effective development and testing environment</a:t>
            </a:r>
          </a:p>
          <a:p>
            <a:pPr lvl="1"/>
            <a:r>
              <a:rPr lang="en-US" sz="2200" dirty="0" smtClean="0"/>
              <a:t>Multiple, disparate tooling environments</a:t>
            </a:r>
          </a:p>
          <a:p>
            <a:r>
              <a:rPr lang="en-US" sz="2400" dirty="0" smtClean="0"/>
              <a:t>Numerous software engineering issues</a:t>
            </a:r>
          </a:p>
          <a:p>
            <a:pPr lvl="1"/>
            <a:r>
              <a:rPr lang="en-US" sz="2200" dirty="0" smtClean="0"/>
              <a:t>Composition, configuration at multiple layers</a:t>
            </a:r>
          </a:p>
          <a:p>
            <a:pPr lvl="1"/>
            <a:r>
              <a:rPr lang="en-US" sz="2200" dirty="0" smtClean="0"/>
              <a:t>Deployment issues</a:t>
            </a:r>
          </a:p>
          <a:p>
            <a:r>
              <a:rPr lang="en-US" sz="2400" dirty="0" smtClean="0"/>
              <a:t>Need a combination of systems-level and software-engineering </a:t>
            </a:r>
            <a:r>
              <a:rPr lang="en-US" sz="2400" dirty="0" smtClean="0"/>
              <a:t>solutions blended with expertise from Transportation engineering</a:t>
            </a:r>
            <a:endParaRPr lang="en-US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Concluding Remarks (2/2)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35280" y="960120"/>
            <a:ext cx="8514080" cy="5212080"/>
          </a:xfrm>
        </p:spPr>
        <p:txBody>
          <a:bodyPr/>
          <a:lstStyle/>
          <a:p>
            <a:r>
              <a:rPr lang="en-US" sz="2400" dirty="0" smtClean="0"/>
              <a:t>My current research at Vanderbilt University</a:t>
            </a:r>
          </a:p>
          <a:p>
            <a:pPr lvl="1"/>
            <a:r>
              <a:rPr lang="en-US" sz="2200" dirty="0" smtClean="0"/>
              <a:t>NSF CAREER – investigating issues at specializing middleware </a:t>
            </a:r>
            <a:r>
              <a:rPr lang="en-US" sz="2200" dirty="0" smtClean="0"/>
              <a:t>stacks</a:t>
            </a:r>
            <a:endParaRPr lang="en-US" sz="2000" dirty="0" smtClean="0"/>
          </a:p>
          <a:p>
            <a:pPr lvl="1"/>
            <a:r>
              <a:rPr lang="en-US" sz="2200" dirty="0" smtClean="0"/>
              <a:t>NSF CNS Core – investigating effective deployment </a:t>
            </a:r>
            <a:r>
              <a:rPr lang="en-US" sz="2200" dirty="0" smtClean="0"/>
              <a:t>algorithms</a:t>
            </a:r>
            <a:endParaRPr lang="en-US" sz="2000" dirty="0" smtClean="0"/>
          </a:p>
          <a:p>
            <a:pPr lvl="1"/>
            <a:r>
              <a:rPr lang="en-US" sz="2200" dirty="0" smtClean="0"/>
              <a:t>Vanderbilt Discovery grant with Prof. McDonald – to investigate ITS solutions</a:t>
            </a:r>
          </a:p>
          <a:p>
            <a:pPr lvl="2"/>
            <a:r>
              <a:rPr lang="en-US" sz="2000" dirty="0" smtClean="0"/>
              <a:t>Geared towards interdisciplinary research</a:t>
            </a:r>
          </a:p>
          <a:p>
            <a:r>
              <a:rPr lang="en-US" sz="2400" dirty="0" smtClean="0"/>
              <a:t>Spring 2010 courses covering some of the ITS issues</a:t>
            </a:r>
          </a:p>
          <a:p>
            <a:pPr lvl="1"/>
            <a:r>
              <a:rPr lang="en-US" sz="2200" dirty="0" smtClean="0"/>
              <a:t>CS396: Special topics on Real-time Systems (offered by me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smtClean="0"/>
              <a:t>CE 311 (offered by Dr. </a:t>
            </a:r>
            <a:r>
              <a:rPr lang="en-US" sz="2200" dirty="0" smtClean="0"/>
              <a:t>Mark </a:t>
            </a:r>
            <a:r>
              <a:rPr lang="en-US" sz="2200" dirty="0" smtClean="0"/>
              <a:t>McDonald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smtClean="0"/>
              <a:t>EECS 262 (offered by Dr. Jules White)</a:t>
            </a:r>
            <a:endParaRPr lang="en-US" sz="22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b="1" dirty="0" smtClean="0"/>
              <a:t>The “Wish I had known before” Scenario 1 (2/2)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9720" y="1066800"/>
            <a:ext cx="3611880" cy="53340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But soon you find yourself in a traffic jam</a:t>
            </a:r>
          </a:p>
          <a:p>
            <a:r>
              <a:rPr lang="en-US" sz="2400" dirty="0" smtClean="0"/>
              <a:t>And you just passed the exit ramp so you are stuck </a:t>
            </a:r>
            <a:r>
              <a:rPr lang="en-US" sz="2400" dirty="0" smtClean="0">
                <a:sym typeface="Wingdings" pitchFamily="2" charset="2"/>
              </a:rPr>
              <a:t></a:t>
            </a:r>
            <a:endParaRPr lang="en-US" sz="2400" dirty="0"/>
          </a:p>
        </p:txBody>
      </p:sp>
      <p:pic>
        <p:nvPicPr>
          <p:cNvPr id="6" name="Content Placeholder 5" descr="traffic_j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650" y="1341120"/>
            <a:ext cx="513688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76200"/>
            <a:ext cx="8900160" cy="838200"/>
          </a:xfrm>
        </p:spPr>
        <p:txBody>
          <a:bodyPr/>
          <a:lstStyle/>
          <a:p>
            <a:r>
              <a:rPr lang="en-US" b="1" dirty="0" smtClean="0"/>
              <a:t>A Tricky and Dangerous Scenario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" y="5501640"/>
            <a:ext cx="8260080" cy="1082040"/>
          </a:xfrm>
        </p:spPr>
        <p:txBody>
          <a:bodyPr/>
          <a:lstStyle/>
          <a:p>
            <a:r>
              <a:rPr lang="en-US" sz="2400" dirty="0" smtClean="0"/>
              <a:t>One lane bridge</a:t>
            </a:r>
          </a:p>
          <a:p>
            <a:r>
              <a:rPr lang="en-US" sz="2400" dirty="0" smtClean="0"/>
              <a:t>Cannot see oncoming traffic behind the blind curve</a:t>
            </a:r>
          </a:p>
        </p:txBody>
      </p:sp>
      <p:pic>
        <p:nvPicPr>
          <p:cNvPr id="8" name="Content Placeholder 7" descr="OneLaneBrid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39240" y="825061"/>
            <a:ext cx="6156960" cy="4444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Many More Use Cases of Societal Impact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822960"/>
            <a:ext cx="8488680" cy="5334000"/>
          </a:xfrm>
        </p:spPr>
        <p:txBody>
          <a:bodyPr/>
          <a:lstStyle/>
          <a:p>
            <a:r>
              <a:rPr lang="en-US" sz="2400" b="1" i="1" dirty="0" smtClean="0"/>
              <a:t>Safety:</a:t>
            </a:r>
            <a:r>
              <a:rPr lang="en-US" sz="2400" dirty="0" smtClean="0"/>
              <a:t> </a:t>
            </a:r>
          </a:p>
          <a:p>
            <a:pPr lvl="1"/>
            <a:r>
              <a:rPr lang="en-US" sz="2200" dirty="0" smtClean="0"/>
              <a:t>An intersection where one road has a stop sign, and cross traffic does not stop</a:t>
            </a:r>
          </a:p>
          <a:p>
            <a:pPr lvl="1"/>
            <a:r>
              <a:rPr lang="en-US" sz="2200" dirty="0" smtClean="0"/>
              <a:t>Automated lane change</a:t>
            </a:r>
          </a:p>
          <a:p>
            <a:pPr lvl="1"/>
            <a:r>
              <a:rPr lang="en-US" sz="2200" dirty="0" smtClean="0"/>
              <a:t>Automated collision avoidance</a:t>
            </a:r>
          </a:p>
          <a:p>
            <a:pPr lvl="1"/>
            <a:r>
              <a:rPr lang="en-US" sz="2200" dirty="0" smtClean="0"/>
              <a:t>Red light running; Sudden traffic light behind a hill</a:t>
            </a:r>
          </a:p>
          <a:p>
            <a:pPr lvl="1"/>
            <a:r>
              <a:rPr lang="en-US" sz="2200" dirty="0" smtClean="0"/>
              <a:t>Estimating icy roads</a:t>
            </a:r>
          </a:p>
          <a:p>
            <a:r>
              <a:rPr lang="en-US" sz="2400" b="1" i="1" dirty="0" smtClean="0"/>
              <a:t>Entertainment:</a:t>
            </a:r>
            <a:r>
              <a:rPr lang="en-US" sz="2400" dirty="0" smtClean="0"/>
              <a:t> Kids in a vehicle want to watch a movie streamed over the network</a:t>
            </a:r>
          </a:p>
          <a:p>
            <a:r>
              <a:rPr lang="en-US" sz="2400" b="1" i="1" dirty="0" smtClean="0"/>
              <a:t>Maintenance:</a:t>
            </a:r>
            <a:r>
              <a:rPr lang="en-US" sz="2400" dirty="0" smtClean="0"/>
              <a:t> Vehicle sends periodic health status to mechanic</a:t>
            </a:r>
          </a:p>
          <a:p>
            <a:r>
              <a:rPr lang="en-US" sz="2400" b="1" i="1" dirty="0" smtClean="0"/>
              <a:t>Law enforcement:</a:t>
            </a:r>
            <a:r>
              <a:rPr lang="en-US" sz="2400" dirty="0" smtClean="0"/>
              <a:t> Police car queries your car for registration and emission status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18160" y="6129016"/>
            <a:ext cx="8168640" cy="683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Intelligent Transportation Systems (ITS) is an emerging area of research tailored to address these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-15240"/>
            <a:ext cx="7940040" cy="685800"/>
          </a:xfrm>
        </p:spPr>
        <p:txBody>
          <a:bodyPr/>
          <a:lstStyle/>
          <a:p>
            <a:r>
              <a:rPr lang="en-US" b="1" dirty="0" smtClean="0"/>
              <a:t>ITS Applications: Common Traits</a:t>
            </a:r>
            <a:endParaRPr lang="en-US" b="1" dirty="0"/>
          </a:p>
        </p:txBody>
      </p:sp>
      <p:pic>
        <p:nvPicPr>
          <p:cNvPr id="9" name="Content Placeholder 8" descr="ITS_damasco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8317" y="708172"/>
            <a:ext cx="3975083" cy="2503879"/>
          </a:xfrm>
        </p:spPr>
      </p:pic>
      <p:pic>
        <p:nvPicPr>
          <p:cNvPr id="12" name="Content Placeholder 11" descr="sakainet_its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67380" y="655320"/>
            <a:ext cx="3726100" cy="2462466"/>
          </a:xfrm>
        </p:spPr>
      </p:pic>
      <p:pic>
        <p:nvPicPr>
          <p:cNvPr id="16" name="Content Placeholder 15" descr="ezpass2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81268" y="3240405"/>
            <a:ext cx="3873172" cy="2904879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3"/>
          </p:nvPr>
        </p:nvSpPr>
        <p:spPr>
          <a:xfrm>
            <a:off x="152400" y="3413760"/>
            <a:ext cx="4709160" cy="2941320"/>
          </a:xfrm>
        </p:spPr>
        <p:txBody>
          <a:bodyPr/>
          <a:lstStyle/>
          <a:p>
            <a:r>
              <a:rPr lang="en-US" sz="2400" dirty="0" smtClean="0"/>
              <a:t>Substantial sensing and control of physical artifacts</a:t>
            </a:r>
          </a:p>
          <a:p>
            <a:r>
              <a:rPr lang="en-US" sz="2400" dirty="0" smtClean="0"/>
              <a:t>Real-time and reliable dissemination of information</a:t>
            </a:r>
          </a:p>
          <a:p>
            <a:r>
              <a:rPr lang="en-US" sz="2400" dirty="0" smtClean="0"/>
              <a:t>Dealing with unanticipated events</a:t>
            </a:r>
          </a:p>
          <a:p>
            <a:r>
              <a:rPr lang="en-US" sz="2400" dirty="0" smtClean="0"/>
              <a:t>Human factors</a:t>
            </a:r>
            <a:endParaRPr lang="en-US" sz="2400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96240" y="6342376"/>
            <a:ext cx="8427720" cy="38779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Requires interdisciplinary expertise to tackle hard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55880"/>
            <a:ext cx="9309100" cy="533400"/>
          </a:xfrm>
        </p:spPr>
        <p:txBody>
          <a:bodyPr/>
          <a:lstStyle/>
          <a:p>
            <a:r>
              <a:rPr lang="en-US" b="1" dirty="0" smtClean="0"/>
              <a:t>Cyber Physical Systems: A Promising Framework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2700" y="3312160"/>
            <a:ext cx="5709920" cy="313436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 smtClean="0"/>
              <a:t>Tight integration of cyber, networking &amp; physics, </a:t>
            </a:r>
            <a:r>
              <a:rPr lang="en-US" sz="2400" i="1" dirty="0" smtClean="0"/>
              <a:t>&amp; even human factors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 smtClean="0"/>
              <a:t>Software controls the physics; physics impacts software design and its operation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 smtClean="0"/>
              <a:t>Sensing &amp; actuation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 smtClean="0"/>
              <a:t>Multiple QoS properties: real-time, fault-tolerance, security</a:t>
            </a:r>
            <a:endParaRPr lang="en-US" sz="2400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-3703320" y="4775200"/>
            <a:ext cx="857504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120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1520" name="Picture 16" descr="power-transmiss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2460" y="4240530"/>
            <a:ext cx="3225800" cy="2419350"/>
          </a:xfrm>
        </p:spPr>
      </p:pic>
      <p:pic>
        <p:nvPicPr>
          <p:cNvPr id="14" name="Picture 13" descr="wareh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0640" y="1152861"/>
            <a:ext cx="2753360" cy="2822194"/>
          </a:xfrm>
          <a:prstGeom prst="rect">
            <a:avLst/>
          </a:prstGeom>
        </p:spPr>
      </p:pic>
      <p:pic>
        <p:nvPicPr>
          <p:cNvPr id="11" name="Picture 10" descr="JTRS-Network-draft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" y="756920"/>
            <a:ext cx="3030220" cy="2222500"/>
          </a:xfrm>
          <a:prstGeom prst="rect">
            <a:avLst/>
          </a:prstGeom>
        </p:spPr>
      </p:pic>
      <p:pic>
        <p:nvPicPr>
          <p:cNvPr id="13" name="Picture 12" descr="ITS_inde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2000" y="792480"/>
            <a:ext cx="3352800" cy="207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ITS CPS R&amp;D is hard?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90253" y="455575"/>
            <a:ext cx="7867650" cy="4268598"/>
          </a:xfrm>
        </p:spPr>
        <p:txBody>
          <a:bodyPr/>
          <a:lstStyle/>
          <a:p>
            <a:r>
              <a:rPr lang="en-US" sz="2400" dirty="0" smtClean="0"/>
              <a:t>Highly interdisciplinary – no single expertise suffices</a:t>
            </a:r>
          </a:p>
          <a:p>
            <a:pPr lvl="1"/>
            <a:r>
              <a:rPr lang="en-US" sz="2200" dirty="0" smtClean="0"/>
              <a:t>Networking (wireless, mobile)</a:t>
            </a:r>
          </a:p>
          <a:p>
            <a:pPr lvl="1"/>
            <a:r>
              <a:rPr lang="en-US" sz="2200" dirty="0" smtClean="0"/>
              <a:t>Sensing/control</a:t>
            </a:r>
          </a:p>
          <a:p>
            <a:pPr lvl="1"/>
            <a:r>
              <a:rPr lang="en-US" sz="2200" dirty="0" smtClean="0"/>
              <a:t>Real-time, reliable computing</a:t>
            </a:r>
          </a:p>
          <a:p>
            <a:pPr lvl="1"/>
            <a:r>
              <a:rPr lang="en-US" sz="2200" dirty="0" smtClean="0"/>
              <a:t>Design optimization</a:t>
            </a:r>
          </a:p>
          <a:p>
            <a:r>
              <a:rPr lang="en-US" sz="2400" dirty="0" smtClean="0"/>
              <a:t>Development and testing is hard – very hard to create a testbed to test the solutions</a:t>
            </a:r>
          </a:p>
          <a:p>
            <a:pPr lvl="1"/>
            <a:r>
              <a:rPr lang="en-US" sz="2200" dirty="0" smtClean="0"/>
              <a:t>Need mobile devices that can be controlled</a:t>
            </a:r>
          </a:p>
          <a:p>
            <a:pPr lvl="1"/>
            <a:r>
              <a:rPr lang="en-US" sz="2200" dirty="0" smtClean="0"/>
              <a:t>Networking technologies and software</a:t>
            </a:r>
          </a:p>
          <a:p>
            <a:r>
              <a:rPr lang="en-US" sz="2400" dirty="0" smtClean="0"/>
              <a:t>Simulations are a promising initial approach – but no single simulation tool suffices</a:t>
            </a:r>
          </a:p>
          <a:p>
            <a:pPr lvl="1"/>
            <a:r>
              <a:rPr lang="en-US" sz="2200" dirty="0" smtClean="0"/>
              <a:t>Traffic modeling (e.g., SUMO does microscopic traffic modeling)</a:t>
            </a:r>
          </a:p>
          <a:p>
            <a:pPr lvl="1"/>
            <a:r>
              <a:rPr lang="en-US" sz="2200" dirty="0" smtClean="0"/>
              <a:t>Network simulation (e.g., OMNeT++, NS2 for networks)</a:t>
            </a:r>
          </a:p>
          <a:p>
            <a:pPr lvl="1"/>
            <a:r>
              <a:rPr lang="en-US" sz="2200" dirty="0" smtClean="0"/>
              <a:t>Embedded control (e.g., Matlab/Simulink, Ptolemy)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">
  <a:themeElements>
    <a:clrScheme name="DO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flat-world</Template>
  <TotalTime>34269</TotalTime>
  <Words>1822</Words>
  <Application>Microsoft Office PowerPoint</Application>
  <PresentationFormat>On-screen Show (4:3)</PresentationFormat>
  <Paragraphs>262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DOC</vt:lpstr>
      <vt:lpstr>Default Design</vt:lpstr>
      <vt:lpstr>Cyber Physical Systems Perspective for Timely and Reliable Information Dissemination in Intelligent Transportation Systems </vt:lpstr>
      <vt:lpstr>Talk Outline</vt:lpstr>
      <vt:lpstr>The “Wish I had known before” Scenario 1 (1/2)</vt:lpstr>
      <vt:lpstr>The “Wish I had known before” Scenario 1 (2/2)</vt:lpstr>
      <vt:lpstr>A Tricky and Dangerous Scenario</vt:lpstr>
      <vt:lpstr>Many More Use Cases of Societal Impact</vt:lpstr>
      <vt:lpstr>ITS Applications: Common Traits</vt:lpstr>
      <vt:lpstr>Cyber Physical Systems: A Promising Framework</vt:lpstr>
      <vt:lpstr>Why ITS CPS R&amp;D is hard?</vt:lpstr>
      <vt:lpstr>Preliminary Work (Simulation-based)</vt:lpstr>
      <vt:lpstr>What is OMNeT++ ?</vt:lpstr>
      <vt:lpstr>INETMANET Framework in OMNeT++</vt:lpstr>
      <vt:lpstr>Impediments due to RSU Association Experiment 1 – Vehicular Speed (1/2)</vt:lpstr>
      <vt:lpstr>Impediments due to RSU Association Experiment 1 –Vehicular Speed (2/2)</vt:lpstr>
      <vt:lpstr>Impediments due to RSU Association Experiment 2 – Vehicular Radio Power (1/2)</vt:lpstr>
      <vt:lpstr>Impediments due to RSU Association Experiment 2 – Vehicular Radio Power (2/2)</vt:lpstr>
      <vt:lpstr>Impediments due to RSU Association Experiment 3 – Vehicular Density (1/2)</vt:lpstr>
      <vt:lpstr>Impediments due to RSU Association Experiment 3 – Vehicular Density (2/2)</vt:lpstr>
      <vt:lpstr>Impediments due to Higher Level Protocols Experiment 4 – Data Link Issues (1/3)</vt:lpstr>
      <vt:lpstr>Impediments due to Higher Level Protocols Experiment 4 – Data Link Issues (2/3)</vt:lpstr>
      <vt:lpstr>Impediments due to Higher Level Protocols Experiment 4 – Data Link Issues (3/3)</vt:lpstr>
      <vt:lpstr>Impediments due to Higher Level Protocols Experiment 5 – Vehicular Density (1/2)</vt:lpstr>
      <vt:lpstr>Impediments due to Higher Level Protocols Experiment 5 –Vehicular Density (2/2)</vt:lpstr>
      <vt:lpstr>Impediments due to Higher Level Protocols Experiment 6 – RSU Handoff (1/2)</vt:lpstr>
      <vt:lpstr>Impediments due to Higher Level Protocols Experiment 6 – RSU Handoff (2/2)</vt:lpstr>
      <vt:lpstr>Research &amp; Education Agenda (1/4)</vt:lpstr>
      <vt:lpstr>Research and Education Agenda (2/4)</vt:lpstr>
      <vt:lpstr>Research &amp; Education Agenda (3/4)</vt:lpstr>
      <vt:lpstr>Research &amp; Education Agenda (4/4)</vt:lpstr>
      <vt:lpstr>Concluding Remarks (1/2)</vt:lpstr>
      <vt:lpstr>Concluding Remarks (2/2)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Model-Driven Component Middleware Optimizations</dc:title>
  <dc:creator>Krishnakumar B</dc:creator>
  <cp:lastModifiedBy>Aniruddha Gokhale</cp:lastModifiedBy>
  <cp:revision>2202</cp:revision>
  <dcterms:created xsi:type="dcterms:W3CDTF">2005-09-25T03:04:40Z</dcterms:created>
  <dcterms:modified xsi:type="dcterms:W3CDTF">2010-03-01T23:03:34Z</dcterms:modified>
</cp:coreProperties>
</file>