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26" r:id="rId2"/>
  </p:sldMasterIdLst>
  <p:notesMasterIdLst>
    <p:notesMasterId r:id="rId41"/>
  </p:notesMasterIdLst>
  <p:handoutMasterIdLst>
    <p:handoutMasterId r:id="rId42"/>
  </p:handoutMasterIdLst>
  <p:sldIdLst>
    <p:sldId id="285" r:id="rId3"/>
    <p:sldId id="323" r:id="rId4"/>
    <p:sldId id="325" r:id="rId5"/>
    <p:sldId id="324" r:id="rId6"/>
    <p:sldId id="326" r:id="rId7"/>
    <p:sldId id="331" r:id="rId8"/>
    <p:sldId id="327" r:id="rId9"/>
    <p:sldId id="286" r:id="rId10"/>
    <p:sldId id="300" r:id="rId11"/>
    <p:sldId id="318" r:id="rId12"/>
    <p:sldId id="298" r:id="rId13"/>
    <p:sldId id="299" r:id="rId14"/>
    <p:sldId id="301" r:id="rId15"/>
    <p:sldId id="302" r:id="rId16"/>
    <p:sldId id="330" r:id="rId17"/>
    <p:sldId id="304" r:id="rId18"/>
    <p:sldId id="305" r:id="rId19"/>
    <p:sldId id="306" r:id="rId20"/>
    <p:sldId id="307" r:id="rId21"/>
    <p:sldId id="332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7" r:id="rId31"/>
    <p:sldId id="319" r:id="rId32"/>
    <p:sldId id="320" r:id="rId33"/>
    <p:sldId id="321" r:id="rId34"/>
    <p:sldId id="333" r:id="rId35"/>
    <p:sldId id="328" r:id="rId36"/>
    <p:sldId id="329" r:id="rId37"/>
    <p:sldId id="322" r:id="rId38"/>
    <p:sldId id="297" r:id="rId39"/>
    <p:sldId id="334" r:id="rId4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ogh Kavimand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D7DDF"/>
    <a:srgbClr val="FFFF99"/>
    <a:srgbClr val="FF0000"/>
    <a:srgbClr val="500028"/>
    <a:srgbClr val="FFFF00"/>
    <a:srgbClr val="A80054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5" autoAdjust="0"/>
    <p:restoredTop sz="97711" autoAdjust="0"/>
  </p:normalViewPr>
  <p:slideViewPr>
    <p:cSldViewPr snapToGrid="0">
      <p:cViewPr>
        <p:scale>
          <a:sx n="50" d="100"/>
          <a:sy n="50" d="100"/>
        </p:scale>
        <p:origin x="-686" y="-682"/>
      </p:cViewPr>
      <p:guideLst>
        <p:guide orient="horz" pos="240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1980" y="-102"/>
      </p:cViewPr>
      <p:guideLst>
        <p:guide orient="horz" pos="2923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AE8C52-CE0C-48DE-867E-2BCEE56D1F19}" type="datetime1">
              <a:rPr lang="en-US"/>
              <a:pPr>
                <a:defRPr/>
              </a:pPr>
              <a:t>11/19/2009</a:t>
            </a:fld>
            <a:endParaRPr lang="en-US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1014B2F-0B62-40EE-97B5-0C8BA146F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CEFC9A9-7EB0-42B7-8C82-4365B9F4E53C}" type="datetime1">
              <a:rPr lang="en-US"/>
              <a:pPr>
                <a:defRPr/>
              </a:pPr>
              <a:t>11/19/2009</a:t>
            </a:fld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085427-A19F-4AE4-AADF-D09CAAF02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82D2999-3658-4EFF-9C5D-726823066808}" type="datetime1">
              <a:rPr lang="en-US" smtClean="0"/>
              <a:pPr/>
              <a:t>11/19/2009</a:t>
            </a:fld>
            <a:endParaRPr lang="en-US" dirty="0" smtClean="0"/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D0F73-B608-402C-894A-5A5BF5D0425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CEFC9A9-7EB0-42B7-8C82-4365B9F4E53C}" type="datetime1">
              <a:rPr lang="en-US" smtClean="0"/>
              <a:pPr>
                <a:defRPr/>
              </a:pPr>
              <a:t>11/19/2009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85427-A19F-4AE4-AADF-D09CAAF02FF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CEFC9A9-7EB0-42B7-8C82-4365B9F4E53C}" type="datetime1">
              <a:rPr lang="en-US" smtClean="0"/>
              <a:pPr>
                <a:defRPr/>
              </a:pPr>
              <a:t>11/19/2009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85427-A19F-4AE4-AADF-D09CAAF02FF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606107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9750" y="6499543"/>
            <a:ext cx="984250" cy="338137"/>
          </a:xfrm>
        </p:spPr>
        <p:txBody>
          <a:bodyPr/>
          <a:lstStyle/>
          <a:p>
            <a:pPr>
              <a:defRPr/>
            </a:pPr>
            <a:fld id="{401BD727-DE58-49F5-B1CF-C96D7F901F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93A00-1ED3-457C-9329-F3873AFD1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68263"/>
            <a:ext cx="2230438" cy="6329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88" y="68263"/>
            <a:ext cx="6538912" cy="6329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F7395-FAEA-4E8A-BE53-0AA69A87E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C1297-0F52-494C-A2FE-3B16CF66B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636588"/>
            <a:ext cx="3857625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5813" y="3592513"/>
            <a:ext cx="3857625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2978-2E87-4415-9AAE-021543D86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788" y="636588"/>
            <a:ext cx="7867650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3592513"/>
            <a:ext cx="7867650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554E6-0A50-478B-A256-575537850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7867650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8" y="3592513"/>
            <a:ext cx="7867650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588BD-48B8-4C14-A60B-D277D8D4F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58075" y="6469063"/>
            <a:ext cx="984250" cy="3381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F3B241-F487-4654-88B7-CCF5FF33B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8F6A46-5F0B-4D4C-99D4-6498393ACB7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2F0D671-E907-4824-BA7D-C03E1E4C891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8C7BD76-B997-4964-9B7A-D95853DE9B8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D3FDA-D2FA-4AFD-8DD5-E8E4DD76F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5BA8F00-8464-4004-8EE5-398D513E3C2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1CDE65F-3E3F-4CAF-A041-FA41A99C034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555A7A4-7EAF-45BF-AD6C-E6C2B3DC11B7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ABE10B5-FE48-4368-8246-BF0957A582D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131CE3A-393A-49D0-A5C7-A9963FAEBD3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DFA2EA-2055-4842-A594-BBA95721AF7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1903B2F-28A6-4FD7-A9FB-1AE9B1DA558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2098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77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AF10B8-581A-4B3D-9873-B7C519A99A1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52400" y="3810000"/>
            <a:ext cx="8839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13600" y="6451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09B16A8-66BB-4E4B-AE89-3CF6A7C4CF5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C72AA94-67C3-4FB9-8E65-1EB6F96D7FCE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B903-7E6A-481E-BF0D-7DCA226FC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3A88736-05D2-4E93-AE8C-506D8AC59DF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38100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954F48-AE4B-4486-8CE6-503C7D5B89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38100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86DC150-D3A0-4F47-AA50-9E2303DA348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166688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7772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04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0F209B-4C16-42A1-9E39-666ADF03B8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636588"/>
            <a:ext cx="385762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E880B-2A05-4C99-9A5E-5247FA547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D3402-4480-4185-B961-35CECB4090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F3FC8-D050-414F-99A8-685A132BE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78CB0-349B-4A09-BDB9-C480C6091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F153-946C-41BF-8319-AA5ED5629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AC890-36F2-457A-A097-F665A10CF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68263"/>
            <a:ext cx="8921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788" y="636588"/>
            <a:ext cx="78676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723900" y="539750"/>
            <a:ext cx="781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endParaRPr lang="en-US" sz="1800" dirty="0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09600" y="641985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endParaRPr lang="en-US" sz="1800" dirty="0"/>
          </a:p>
        </p:txBody>
      </p:sp>
      <p:pic>
        <p:nvPicPr>
          <p:cNvPr id="2054" name="Picture 16" descr="doc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49713" y="6532563"/>
            <a:ext cx="10334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401BD727-DE58-49F5-B1CF-C96D7F901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3" r:id="rId2"/>
    <p:sldLayoutId id="2147483822" r:id="rId3"/>
    <p:sldLayoutId id="2147483821" r:id="rId4"/>
    <p:sldLayoutId id="2147483820" r:id="rId5"/>
    <p:sldLayoutId id="2147483819" r:id="rId6"/>
    <p:sldLayoutId id="2147483818" r:id="rId7"/>
    <p:sldLayoutId id="2147483817" r:id="rId8"/>
    <p:sldLayoutId id="2147483816" r:id="rId9"/>
    <p:sldLayoutId id="2147483815" r:id="rId10"/>
    <p:sldLayoutId id="2147483814" r:id="rId11"/>
    <p:sldLayoutId id="2147483813" r:id="rId12"/>
    <p:sldLayoutId id="2147483812" r:id="rId13"/>
    <p:sldLayoutId id="2147483811" r:id="rId14"/>
    <p:sldLayoutId id="2147483810" r:id="rId15"/>
    <p:sldLayoutId id="214748382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0DCEA58F-4759-4C21-9E62-07703673A267}" type="slidenum">
              <a:rPr lang="en-US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dre.vanderbilt.edu/~gokhale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725"/>
            <a:ext cx="9144000" cy="1752600"/>
          </a:xfrm>
        </p:spPr>
        <p:txBody>
          <a:bodyPr/>
          <a:lstStyle/>
          <a:p>
            <a:pPr eaLnBrk="1" hangingPunct="1"/>
            <a:r>
              <a:rPr lang="en-US" sz="4000" b="0" dirty="0" smtClean="0">
                <a:latin typeface="Impact" pitchFamily="34" charset="0"/>
              </a:rPr>
              <a:t>Open Challenges in Real-time and Reliable Information Dissemination in Intelligent Transportation Systems </a:t>
            </a:r>
            <a:endParaRPr lang="en-US" sz="4000" b="0" dirty="0" smtClean="0"/>
          </a:p>
        </p:txBody>
      </p:sp>
      <p:pic>
        <p:nvPicPr>
          <p:cNvPr id="4100" name="Picture 1035" descr="vs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5173663"/>
            <a:ext cx="14478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37" descr="i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5313363"/>
            <a:ext cx="1708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049"/>
          <p:cNvSpPr>
            <a:spLocks noChangeArrowheads="1"/>
          </p:cNvSpPr>
          <p:nvPr/>
        </p:nvSpPr>
        <p:spPr bwMode="auto">
          <a:xfrm>
            <a:off x="4419600" y="1844793"/>
            <a:ext cx="47244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Assistant Professor,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ISIS &amp; Dept </a:t>
            </a:r>
            <a:r>
              <a:rPr lang="en-US" altLang="zh-CN" sz="2400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of EECS, </a:t>
            </a:r>
            <a:endParaRPr lang="en-US" altLang="zh-CN" sz="2400" dirty="0" smtClean="0">
              <a:solidFill>
                <a:srgbClr val="336699"/>
              </a:solidFill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Vanderbilt </a:t>
            </a:r>
            <a:r>
              <a:rPr lang="en-US" altLang="zh-CN" sz="2400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University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Nashville, TN, USA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33680" y="1976873"/>
            <a:ext cx="457962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  <a:ea typeface="宋体" pitchFamily="2" charset="-122"/>
              </a:rPr>
              <a:t> Aniruddha Gokhale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u="sng" dirty="0">
                <a:solidFill>
                  <a:schemeClr val="accent6">
                    <a:lumMod val="75000"/>
                  </a:schemeClr>
                </a:solidFill>
                <a:latin typeface="Impact" pitchFamily="34" charset="0"/>
                <a:ea typeface="宋体" pitchFamily="2" charset="-122"/>
              </a:rPr>
              <a:t>a.gokhale@vanderbilt.edu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36699"/>
                </a:solidFill>
                <a:latin typeface="Impact" pitchFamily="34" charset="0"/>
                <a:ea typeface="宋体" pitchFamily="2" charset="-122"/>
                <a:hlinkClick r:id="rId5"/>
              </a:rPr>
              <a:t>www.dre.vanderbilt.edu/~</a:t>
            </a:r>
            <a:r>
              <a:rPr lang="en-US" altLang="zh-CN" sz="24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  <a:hlinkClick r:id="rId5"/>
              </a:rPr>
              <a:t>gokhale</a:t>
            </a:r>
            <a:endParaRPr lang="en-US" altLang="zh-CN" sz="2400" dirty="0" smtClean="0">
              <a:solidFill>
                <a:srgbClr val="336699"/>
              </a:solidFill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	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50900" y="3376673"/>
            <a:ext cx="774700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 smtClean="0">
                <a:latin typeface="Impact" pitchFamily="34" charset="0"/>
                <a:ea typeface="宋体" pitchFamily="2" charset="-122"/>
              </a:rPr>
              <a:t>CS </a:t>
            </a:r>
            <a:r>
              <a:rPr lang="en-US" altLang="zh-CN" dirty="0" err="1" smtClean="0">
                <a:latin typeface="Impact" pitchFamily="34" charset="0"/>
                <a:ea typeface="宋体" pitchFamily="2" charset="-122"/>
              </a:rPr>
              <a:t>WithIT</a:t>
            </a:r>
            <a:r>
              <a:rPr lang="en-US" altLang="zh-CN" dirty="0" smtClean="0">
                <a:latin typeface="Impact" pitchFamily="34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Impact" pitchFamily="34" charset="0"/>
                <a:ea typeface="宋体" pitchFamily="2" charset="-122"/>
              </a:rPr>
              <a:t>Talk, Vanderbilt University, Nashville, TN</a:t>
            </a:r>
            <a:endParaRPr lang="en-US" altLang="zh-CN" dirty="0" smtClean="0"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 smtClean="0">
                <a:latin typeface="Impact" pitchFamily="34" charset="0"/>
                <a:ea typeface="宋体" pitchFamily="2" charset="-122"/>
              </a:rPr>
              <a:t>Nov 19, 2009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dirty="0" smtClean="0"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00B050"/>
                </a:solidFill>
                <a:latin typeface="Impact" pitchFamily="34" charset="0"/>
                <a:ea typeface="宋体" pitchFamily="2" charset="-122"/>
              </a:rPr>
              <a:t>Research Supported by the AFRL Visiting Faculty Research Program</a:t>
            </a:r>
            <a:endParaRPr lang="en-US" altLang="zh-CN" dirty="0">
              <a:solidFill>
                <a:srgbClr val="00B050"/>
              </a:solidFill>
              <a:latin typeface="Impact" pitchFamily="34" charset="0"/>
              <a:ea typeface="宋体" pitchFamily="2" charset="-122"/>
            </a:endParaRPr>
          </a:p>
        </p:txBody>
      </p:sp>
      <p:pic>
        <p:nvPicPr>
          <p:cNvPr id="10" name="Picture 8" descr="AFRL Shield 300 d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4450" y="5116683"/>
            <a:ext cx="1746250" cy="174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Talk </a:t>
            </a:r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7646" y="1685109"/>
            <a:ext cx="7524206" cy="340940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Why ITS research at AFRL?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Why ITS R&amp;D is hard?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Simulation scenarios and problems uncovered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Software </a:t>
            </a:r>
            <a:r>
              <a:rPr lang="en-US" sz="2800" dirty="0" smtClean="0"/>
              <a:t>producibility </a:t>
            </a:r>
            <a:r>
              <a:rPr lang="en-US" sz="2800" dirty="0" smtClean="0"/>
              <a:t>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Work-in-progress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Concluding Remarks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Air Force CPS Scenarios of Interest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648200" y="853440"/>
            <a:ext cx="4343400" cy="4483100"/>
          </a:xfrm>
        </p:spPr>
        <p:txBody>
          <a:bodyPr/>
          <a:lstStyle/>
          <a:p>
            <a:r>
              <a:rPr lang="en-US" sz="2400" dirty="0" smtClean="0"/>
              <a:t>Airborne Networking</a:t>
            </a:r>
          </a:p>
          <a:p>
            <a:r>
              <a:rPr lang="en-US" sz="2400" dirty="0" smtClean="0"/>
              <a:t>Multiple participants</a:t>
            </a:r>
          </a:p>
          <a:p>
            <a:r>
              <a:rPr lang="en-US" sz="2400" dirty="0" smtClean="0"/>
              <a:t>Large-scale, systems-of-systems</a:t>
            </a:r>
          </a:p>
          <a:p>
            <a:r>
              <a:rPr lang="en-US" sz="2400" dirty="0" smtClean="0"/>
              <a:t>Heterogeneous modes of communication (wireless, wireline)</a:t>
            </a:r>
          </a:p>
          <a:p>
            <a:r>
              <a:rPr lang="en-US" sz="2400" dirty="0" smtClean="0"/>
              <a:t>High degree of mobility</a:t>
            </a:r>
          </a:p>
          <a:p>
            <a:r>
              <a:rPr lang="en-US" sz="2400" dirty="0" smtClean="0"/>
              <a:t>Constant fluctuation of resource availability and contention for resources</a:t>
            </a:r>
          </a:p>
          <a:p>
            <a:r>
              <a:rPr lang="en-US" sz="2400" dirty="0" smtClean="0"/>
              <a:t>Mission mode changes</a:t>
            </a:r>
          </a:p>
        </p:txBody>
      </p:sp>
      <p:pic>
        <p:nvPicPr>
          <p:cNvPr id="6" name="Picture 5" descr="JTRS-Network-draft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" y="850900"/>
            <a:ext cx="4236720" cy="4953000"/>
          </a:xfrm>
          <a:prstGeom prst="rect">
            <a:avLst/>
          </a:prstGeom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0" y="5861050"/>
            <a:ext cx="9144000" cy="94179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Design challenges: Software Producibility</a:t>
            </a:r>
          </a:p>
          <a:p>
            <a:pPr marL="228600" indent="-228600"/>
            <a:r>
              <a:rPr lang="en-US" sz="2400" dirty="0" smtClean="0"/>
              <a:t>Operational challenges: real-time and reliable info dissemination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Synergies between USAF Scenarios &amp; ITS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52400" y="3810000"/>
            <a:ext cx="8839200" cy="2895600"/>
          </a:xfrm>
        </p:spPr>
        <p:txBody>
          <a:bodyPr/>
          <a:lstStyle/>
          <a:p>
            <a:r>
              <a:rPr lang="en-US" sz="2400" dirty="0" smtClean="0"/>
              <a:t>ITS demonstrates traits similar to USAF scenarios</a:t>
            </a:r>
          </a:p>
          <a:p>
            <a:r>
              <a:rPr lang="en-US" sz="2400" dirty="0" smtClean="0"/>
              <a:t>Somewhat more tractable domain to experiment with</a:t>
            </a:r>
          </a:p>
          <a:p>
            <a:pPr lvl="1"/>
            <a:r>
              <a:rPr lang="en-US" sz="2200" dirty="0" smtClean="0"/>
              <a:t>Speed of vehicles much slower</a:t>
            </a:r>
          </a:p>
          <a:p>
            <a:pPr lvl="1"/>
            <a:r>
              <a:rPr lang="en-US" sz="2200" dirty="0" smtClean="0"/>
              <a:t>Mobility patterns more restricted</a:t>
            </a:r>
          </a:p>
          <a:p>
            <a:pPr lvl="1"/>
            <a:r>
              <a:rPr lang="en-US" sz="2200" dirty="0" smtClean="0"/>
              <a:t>Use of standardized protocols and middleware =&gt; better availability of tools</a:t>
            </a:r>
          </a:p>
          <a:p>
            <a:r>
              <a:rPr lang="en-US" sz="2400" dirty="0" smtClean="0"/>
              <a:t>Synergistic with my research at Vanderbilt</a:t>
            </a:r>
            <a:endParaRPr lang="en-US" sz="2400" dirty="0"/>
          </a:p>
        </p:txBody>
      </p:sp>
      <p:pic>
        <p:nvPicPr>
          <p:cNvPr id="8" name="Content Placeholder 7" descr="ivi-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08362" y="1066800"/>
            <a:ext cx="2831475" cy="2590800"/>
          </a:xfrm>
        </p:spPr>
      </p:pic>
      <p:pic>
        <p:nvPicPr>
          <p:cNvPr id="11" name="Content Placeholder 10" descr="ezpass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03470" y="1230630"/>
            <a:ext cx="3832860" cy="2263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ITS CPS R&amp;D is hard?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90253" y="867055"/>
            <a:ext cx="7867650" cy="4268598"/>
          </a:xfrm>
        </p:spPr>
        <p:txBody>
          <a:bodyPr/>
          <a:lstStyle/>
          <a:p>
            <a:r>
              <a:rPr lang="en-US" sz="2400" dirty="0" smtClean="0"/>
              <a:t>Highly interdisciplinary – no single expertise suffices</a:t>
            </a:r>
          </a:p>
          <a:p>
            <a:r>
              <a:rPr lang="en-US" sz="2400" dirty="0" smtClean="0"/>
              <a:t>Development and testing is hard – very hard to create a testbed to test the </a:t>
            </a:r>
            <a:r>
              <a:rPr lang="en-US" sz="2400" dirty="0" smtClean="0"/>
              <a:t>solutions</a:t>
            </a:r>
          </a:p>
          <a:p>
            <a:pPr lvl="1"/>
            <a:r>
              <a:rPr lang="en-US" sz="2200" dirty="0" smtClean="0"/>
              <a:t>Need mobile devices that can be controlled</a:t>
            </a:r>
          </a:p>
          <a:p>
            <a:pPr lvl="1"/>
            <a:r>
              <a:rPr lang="en-US" sz="2200" dirty="0" smtClean="0"/>
              <a:t>Networking technologies and software</a:t>
            </a:r>
            <a:endParaRPr lang="en-US" sz="2200" dirty="0" smtClean="0"/>
          </a:p>
          <a:p>
            <a:r>
              <a:rPr lang="en-US" sz="2400" dirty="0" smtClean="0"/>
              <a:t>Simulations are a promising initial approach – but no single simulation tool suffices</a:t>
            </a:r>
          </a:p>
          <a:p>
            <a:pPr lvl="1"/>
            <a:r>
              <a:rPr lang="en-US" sz="2200" dirty="0" smtClean="0"/>
              <a:t>Traffic modeling (e.g., SUMO does microscopic traffic modeling)</a:t>
            </a:r>
          </a:p>
          <a:p>
            <a:pPr lvl="1"/>
            <a:r>
              <a:rPr lang="en-US" sz="2200" dirty="0" smtClean="0"/>
              <a:t>Network simulation (e.g., OMNeT++, NS2 for networks)</a:t>
            </a:r>
          </a:p>
          <a:p>
            <a:pPr lvl="1"/>
            <a:r>
              <a:rPr lang="en-US" sz="2200" dirty="0" smtClean="0"/>
              <a:t>Embedded control (e.g., Matlab/Simulink, Ptolemy)</a:t>
            </a:r>
            <a:endParaRPr lang="en-US" sz="22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2718" y="5294493"/>
            <a:ext cx="8395855" cy="13111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My work </a:t>
            </a:r>
            <a:r>
              <a:rPr lang="en-US" sz="2400" dirty="0" smtClean="0"/>
              <a:t>focuses </a:t>
            </a:r>
            <a:r>
              <a:rPr lang="en-US" sz="2400" dirty="0" smtClean="0"/>
              <a:t>on network-level simulations in OMNeT++ (www.omnetpp.org)</a:t>
            </a:r>
          </a:p>
          <a:p>
            <a:pPr marL="228600" indent="-228600"/>
            <a:r>
              <a:rPr lang="en-US" sz="2400" dirty="0" smtClean="0"/>
              <a:t>Eventually will need software wind tunnel-like capabilities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is OMNeT++ ?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" y="4019233"/>
            <a:ext cx="8549640" cy="2274887"/>
          </a:xfrm>
        </p:spPr>
        <p:txBody>
          <a:bodyPr/>
          <a:lstStyle/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Hierarchically nested modules communicate by message passing</a:t>
            </a:r>
          </a:p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Capabilities for viewing events and collecting statistics</a:t>
            </a:r>
          </a:p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Large community of users; Google group for Q&amp;A</a:t>
            </a:r>
            <a:endParaRPr lang="en-US" sz="2400" dirty="0" smtClean="0">
              <a:cs typeface="Times New Roman" pitchFamily="18" charset="0"/>
            </a:endParaRPr>
          </a:p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www.omnetpp.org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Content Placeholder 7" descr="omnetpp_id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95646" y="636588"/>
            <a:ext cx="6130985" cy="3325812"/>
          </a:xfrm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52400" y="910273"/>
            <a:ext cx="284988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Modular discrete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event simulator</a:t>
            </a:r>
          </a:p>
          <a:p>
            <a:pPr marL="230188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Objective modular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network testbed in C++</a:t>
            </a:r>
          </a:p>
          <a:p>
            <a:pPr marL="230188" marR="0" lvl="1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  <a:cs typeface="Times New Roman" pitchFamily="18" charset="0"/>
              </a:rPr>
              <a:t>Eclipse-based specialized IDE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6128"/>
            <a:ext cx="7772400" cy="731520"/>
          </a:xfrm>
        </p:spPr>
        <p:txBody>
          <a:bodyPr/>
          <a:lstStyle/>
          <a:p>
            <a:r>
              <a:rPr lang="en-US" b="1" dirty="0" smtClean="0"/>
              <a:t>INETMANET Framework in OMNeT++</a:t>
            </a:r>
            <a:endParaRPr lang="en-US" b="1" dirty="0"/>
          </a:p>
        </p:txBody>
      </p:sp>
      <p:pic>
        <p:nvPicPr>
          <p:cNvPr id="17" name="Content Placeholder 13" descr="IDEwithAllSimulations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04360" y="606473"/>
            <a:ext cx="4083980" cy="22303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10000" y="2756256"/>
            <a:ext cx="5334000" cy="2704011"/>
          </a:xfrm>
        </p:spPr>
        <p:txBody>
          <a:bodyPr/>
          <a:lstStyle/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INETMANET : Framework built on top of OMNET++</a:t>
            </a:r>
          </a:p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Available from a GIT repository</a:t>
            </a:r>
          </a:p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Supports many different layers of network protocols and network technologies</a:t>
            </a:r>
          </a:p>
          <a:p>
            <a:pPr marL="230188" lvl="1" indent="-230188"/>
            <a:r>
              <a:rPr lang="en-US" sz="2400" dirty="0" smtClean="0">
                <a:cs typeface="Times New Roman" pitchFamily="18" charset="0"/>
              </a:rPr>
              <a:t>We developed and tested multiple scenarios using INETMANET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" name="Content Placeholder 9" descr="inetmanet_examples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-1" y="624840"/>
            <a:ext cx="3712357" cy="5288280"/>
          </a:xfr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0" y="5982970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Experiment with increasingly complex scenarios and uncover new problems that need innovative solutions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Scenario 1: Simple Traffic Light (1/2)</a:t>
            </a:r>
            <a:endParaRPr lang="en-US" sz="3600" dirty="0"/>
          </a:p>
        </p:txBody>
      </p:sp>
      <p:pic>
        <p:nvPicPr>
          <p:cNvPr id="6" name="Content Placeholder 5" descr="SimpleTrafficLigh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504" y="613139"/>
            <a:ext cx="5091902" cy="28400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3409633"/>
            <a:ext cx="7867650" cy="280511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Experiment</a:t>
            </a:r>
          </a:p>
          <a:p>
            <a:r>
              <a:rPr lang="en-US" sz="2400" dirty="0" smtClean="0"/>
              <a:t>Car </a:t>
            </a:r>
            <a:r>
              <a:rPr lang="en-US" sz="2400" dirty="0" smtClean="0"/>
              <a:t>accelerates and approaches the light</a:t>
            </a:r>
          </a:p>
          <a:p>
            <a:r>
              <a:rPr lang="en-US" sz="2400" dirty="0" smtClean="0"/>
              <a:t>Light sends a “red” signal message to car</a:t>
            </a:r>
          </a:p>
          <a:p>
            <a:r>
              <a:rPr lang="en-US" sz="2400" dirty="0" smtClean="0"/>
              <a:t>Car determines deceleration based on distance to light</a:t>
            </a:r>
          </a:p>
          <a:p>
            <a:r>
              <a:rPr lang="en-US" sz="2400" dirty="0" smtClean="0"/>
              <a:t>Car stops at the light</a:t>
            </a:r>
          </a:p>
          <a:p>
            <a:r>
              <a:rPr lang="en-US" sz="2400" dirty="0" smtClean="0"/>
              <a:t>Light sends a “green” signal message to car</a:t>
            </a:r>
          </a:p>
          <a:p>
            <a:r>
              <a:rPr lang="en-US" sz="2400" dirty="0" smtClean="0"/>
              <a:t>Car accelerates and then assumes uniform velocity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5238206" y="810125"/>
            <a:ext cx="3905794" cy="2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Setup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car directly connected to a traffic light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No wireless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mobility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Real-time communication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Scenario 1: Simple Traffic Light (2/2)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60" y="3376976"/>
            <a:ext cx="8671560" cy="280511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Experiment</a:t>
            </a:r>
          </a:p>
          <a:p>
            <a:r>
              <a:rPr lang="en-US" sz="2400" dirty="0" smtClean="0"/>
              <a:t>Wireless </a:t>
            </a:r>
            <a:r>
              <a:rPr lang="en-US" sz="2400" dirty="0" smtClean="0"/>
              <a:t>=&gt; cars must associate themselves with the light as they approach </a:t>
            </a:r>
            <a:r>
              <a:rPr lang="en-US" sz="2400" dirty="0" smtClean="0"/>
              <a:t>it</a:t>
            </a:r>
            <a:endParaRPr lang="en-US" sz="2400" dirty="0" smtClean="0"/>
          </a:p>
          <a:p>
            <a:r>
              <a:rPr lang="en-US" sz="2400" dirty="0" smtClean="0"/>
              <a:t>Density =&gt; avoid collisions with other vehicles</a:t>
            </a:r>
          </a:p>
          <a:p>
            <a:r>
              <a:rPr lang="en-US" sz="2400" dirty="0" smtClean="0"/>
              <a:t>Reliability =&gt; leverage both the V2I and V2V communications to deal with congestions, overloads</a:t>
            </a:r>
          </a:p>
          <a:p>
            <a:r>
              <a:rPr lang="en-US" sz="2400" dirty="0" smtClean="0"/>
              <a:t>Road conditions =&gt; deal with frictional forces, slopes, curves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5290456" y="764405"/>
            <a:ext cx="3722914" cy="2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Steps</a:t>
            </a:r>
          </a:p>
          <a:p>
            <a:pPr marL="230188" indent="-230188">
              <a:spcBef>
                <a:spcPct val="20000"/>
              </a:spcBef>
            </a:pPr>
            <a:r>
              <a:rPr lang="en-US" sz="2400" kern="0" dirty="0" smtClean="0">
                <a:latin typeface="+mn-lt"/>
              </a:rPr>
              <a:t>Multiple vehicles</a:t>
            </a:r>
          </a:p>
          <a:p>
            <a:pPr marL="230188" indent="-230188">
              <a:spcBef>
                <a:spcPct val="20000"/>
              </a:spcBef>
            </a:pPr>
            <a:r>
              <a:rPr lang="en-US" sz="2400" kern="0" dirty="0" smtClean="0">
                <a:latin typeface="+mn-lt"/>
              </a:rPr>
              <a:t>Use wireless</a:t>
            </a:r>
          </a:p>
          <a:p>
            <a:pPr marL="230188" indent="-230188">
              <a:spcBef>
                <a:spcPct val="20000"/>
              </a:spcBef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vehicles =&gt; priority</a:t>
            </a:r>
          </a:p>
          <a:p>
            <a:pPr marL="230188" indent="-230188">
              <a:spcBef>
                <a:spcPct val="20000"/>
              </a:spcBef>
            </a:pPr>
            <a:r>
              <a:rPr lang="en-US" sz="2400" kern="0" baseline="0" dirty="0" smtClean="0">
                <a:latin typeface="+mn-lt"/>
              </a:rPr>
              <a:t>Simulate an intersection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04" y="998243"/>
            <a:ext cx="5052973" cy="224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Scenario 2: Simple Wireless LAN (</a:t>
            </a:r>
            <a:r>
              <a:rPr lang="en-US" sz="3600" dirty="0" smtClean="0"/>
              <a:t>1/3)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5460274" y="962525"/>
            <a:ext cx="3553096" cy="313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>
              <a:spcBef>
                <a:spcPct val="20000"/>
              </a:spcBef>
            </a:pPr>
            <a:endParaRPr lang="en-US" sz="2400" kern="0" dirty="0" smtClean="0">
              <a:latin typeface="+mn-lt"/>
            </a:endParaRPr>
          </a:p>
        </p:txBody>
      </p:sp>
      <p:pic>
        <p:nvPicPr>
          <p:cNvPr id="10" name="Content Placeholder 9" descr="SimpleLA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176" y="610463"/>
            <a:ext cx="5080447" cy="3184297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280851" y="3986346"/>
            <a:ext cx="8451669" cy="217061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Experiment</a:t>
            </a:r>
          </a:p>
          <a:p>
            <a:r>
              <a:rPr lang="en-US" sz="2400" dirty="0" smtClean="0"/>
              <a:t>Simple </a:t>
            </a:r>
            <a:r>
              <a:rPr lang="en-US" sz="2400" dirty="0" smtClean="0"/>
              <a:t>TCP data transfer from hosts to server and </a:t>
            </a:r>
            <a:r>
              <a:rPr lang="en-US" sz="2400" dirty="0" smtClean="0"/>
              <a:t>back</a:t>
            </a:r>
          </a:p>
          <a:p>
            <a:pPr lvl="1"/>
            <a:r>
              <a:rPr lang="en-US" sz="2400" dirty="0" smtClean="0"/>
              <a:t>imagine </a:t>
            </a:r>
            <a:r>
              <a:rPr lang="en-US" sz="2400" dirty="0" smtClean="0"/>
              <a:t>UAVs talking to C2 </a:t>
            </a:r>
            <a:r>
              <a:rPr lang="en-US" sz="2400" dirty="0" smtClean="0"/>
              <a:t>Node</a:t>
            </a:r>
            <a:endParaRPr lang="en-US" sz="2400" dirty="0" smtClean="0"/>
          </a:p>
          <a:p>
            <a:r>
              <a:rPr lang="en-US" sz="2400" dirty="0" smtClean="0"/>
              <a:t>Measure the throughput and potential packet loss due to wireless medium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Text Placeholder 10"/>
          <p:cNvSpPr txBox="1">
            <a:spLocks/>
          </p:cNvSpPr>
          <p:nvPr/>
        </p:nvSpPr>
        <p:spPr bwMode="auto">
          <a:xfrm>
            <a:off x="5227320" y="572586"/>
            <a:ext cx="3916680" cy="348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Setup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mobile vehicles with wireless connectivity (802.11)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Vehicles demonstrate mass mobility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access point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 internet-based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Scenario 2: Simple Wireless LAN (</a:t>
            </a:r>
            <a:r>
              <a:rPr lang="en-US" sz="3600" b="1" dirty="0" smtClean="0"/>
              <a:t>2/3)</a:t>
            </a:r>
            <a:endParaRPr lang="en-US" sz="3600" b="1" dirty="0"/>
          </a:p>
        </p:txBody>
      </p:sp>
      <p:pic>
        <p:nvPicPr>
          <p:cNvPr id="10" name="Content Placeholder 9" descr="SimpleLANinActio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70660"/>
            <a:ext cx="4343400" cy="31851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1520" y="670560"/>
            <a:ext cx="4602480" cy="5334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Observations &amp; Open Issues</a:t>
            </a:r>
            <a:endParaRPr lang="en-US" sz="2400" b="1" dirty="0" smtClean="0"/>
          </a:p>
          <a:p>
            <a:r>
              <a:rPr lang="en-US" sz="2400" dirty="0" smtClean="0"/>
              <a:t>802.11 requires wireless hosts to associate and authenticate with access points via</a:t>
            </a:r>
          </a:p>
          <a:p>
            <a:pPr lvl="1"/>
            <a:r>
              <a:rPr lang="en-US" sz="2200" dirty="0" smtClean="0"/>
              <a:t>B</a:t>
            </a:r>
            <a:r>
              <a:rPr lang="en-US" sz="2200" dirty="0" smtClean="0"/>
              <a:t>eacon messages</a:t>
            </a:r>
          </a:p>
          <a:p>
            <a:pPr lvl="1"/>
            <a:r>
              <a:rPr lang="en-US" sz="2200" dirty="0" smtClean="0"/>
              <a:t>Probe requests</a:t>
            </a:r>
            <a:endParaRPr lang="en-US" sz="2200" dirty="0" smtClean="0"/>
          </a:p>
          <a:p>
            <a:r>
              <a:rPr lang="en-US" sz="2400" dirty="0" smtClean="0"/>
              <a:t>Without </a:t>
            </a:r>
            <a:r>
              <a:rPr lang="en-US" sz="2400" dirty="0" smtClean="0"/>
              <a:t>a preconfigured access point address, too much overhead of beacon and association messages =&gt; impact on </a:t>
            </a:r>
            <a:r>
              <a:rPr lang="en-US" sz="2400" dirty="0" smtClean="0"/>
              <a:t>real-time</a:t>
            </a:r>
          </a:p>
          <a:p>
            <a:r>
              <a:rPr lang="en-US" sz="2400" dirty="0" smtClean="0"/>
              <a:t>Impact of speed and distance?</a:t>
            </a:r>
          </a:p>
          <a:p>
            <a:r>
              <a:rPr lang="en-US" sz="2400" dirty="0" smtClean="0"/>
              <a:t>Impact of number of vehicles?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82880" y="5327650"/>
            <a:ext cx="4130040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IEEE is working to standardize 802.11p (WAVE/DSRC) standard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“Wish I had known before” Moments</a:t>
            </a:r>
            <a:br>
              <a:rPr lang="en-US" b="1" dirty="0" smtClean="0"/>
            </a:br>
            <a:r>
              <a:rPr lang="en-US" b="1" dirty="0" smtClean="0"/>
              <a:t>Scenario 1</a:t>
            </a:r>
            <a:endParaRPr lang="en-US" b="1" dirty="0"/>
          </a:p>
        </p:txBody>
      </p:sp>
      <p:pic>
        <p:nvPicPr>
          <p:cNvPr id="7" name="Content Placeholder 6" descr="flowing_traff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0772" y="1133995"/>
            <a:ext cx="3816928" cy="48595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Imagine heading out to work in the morning </a:t>
            </a:r>
          </a:p>
          <a:p>
            <a:r>
              <a:rPr lang="en-US" sz="2400" dirty="0" smtClean="0"/>
              <a:t>Traffic News on TV showed no traffic problems</a:t>
            </a:r>
          </a:p>
          <a:p>
            <a:r>
              <a:rPr lang="en-US" sz="2400" dirty="0" smtClean="0"/>
              <a:t>You find the traffic moving smoothly so you are happy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Scenario 2: Simple Wireless LAN </a:t>
            </a:r>
            <a:r>
              <a:rPr lang="en-US" sz="3600" b="1" dirty="0" smtClean="0"/>
              <a:t>(3/3)</a:t>
            </a:r>
            <a:endParaRPr lang="en-US" sz="3600" b="1" dirty="0"/>
          </a:p>
        </p:txBody>
      </p:sp>
      <p:pic>
        <p:nvPicPr>
          <p:cNvPr id="12" name="Content Placeholder 11" descr="SimpleLANinActionELo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35990" y="560388"/>
            <a:ext cx="5062496" cy="32343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3760153"/>
            <a:ext cx="7867650" cy="280511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Observations &amp; Open Issues</a:t>
            </a:r>
            <a:endParaRPr lang="en-US" sz="2400" dirty="0" smtClean="0"/>
          </a:p>
          <a:p>
            <a:r>
              <a:rPr lang="en-US" sz="2400" dirty="0" smtClean="0"/>
              <a:t>ARP messages seen in the event </a:t>
            </a:r>
            <a:r>
              <a:rPr lang="en-US" sz="2400" dirty="0" smtClean="0"/>
              <a:t>log</a:t>
            </a:r>
          </a:p>
          <a:p>
            <a:pPr lvl="1"/>
            <a:r>
              <a:rPr lang="en-US" sz="2200" dirty="0" smtClean="0"/>
              <a:t>Needed to decide where to forward a packet</a:t>
            </a:r>
            <a:endParaRPr lang="en-US" sz="2200" dirty="0" smtClean="0"/>
          </a:p>
          <a:p>
            <a:pPr lvl="1"/>
            <a:r>
              <a:rPr lang="en-US" sz="2200" dirty="0" smtClean="0"/>
              <a:t>Adverse impact </a:t>
            </a:r>
            <a:r>
              <a:rPr lang="en-US" sz="2200" dirty="0" smtClean="0"/>
              <a:t>on </a:t>
            </a:r>
            <a:r>
              <a:rPr lang="en-US" sz="2200" dirty="0" smtClean="0"/>
              <a:t>real-time info dissemination</a:t>
            </a:r>
            <a:endParaRPr lang="en-US" sz="2200" dirty="0" smtClean="0"/>
          </a:p>
          <a:p>
            <a:r>
              <a:rPr lang="en-US" sz="2400" dirty="0" smtClean="0"/>
              <a:t>Need to </a:t>
            </a:r>
            <a:r>
              <a:rPr lang="en-US" sz="2400" dirty="0" smtClean="0"/>
              <a:t>somehow </a:t>
            </a:r>
            <a:r>
              <a:rPr lang="en-US" sz="2400" dirty="0" smtClean="0"/>
              <a:t>pre-configure </a:t>
            </a:r>
            <a:r>
              <a:rPr lang="en-US" sz="2400" dirty="0" smtClean="0"/>
              <a:t>ARP tables</a:t>
            </a:r>
          </a:p>
          <a:p>
            <a:r>
              <a:rPr lang="en-US" sz="2400" dirty="0" smtClean="0"/>
              <a:t>How should ARP tables adapt as a result of </a:t>
            </a:r>
            <a:r>
              <a:rPr lang="en-US" sz="2400" dirty="0" smtClean="0"/>
              <a:t>handoffs</a:t>
            </a:r>
            <a:r>
              <a:rPr lang="en-US" sz="2400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Scenario 3: Simple RSU Handoff (1/2)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63" y="3117668"/>
            <a:ext cx="9024257" cy="236120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Setup &amp; Experiment</a:t>
            </a:r>
          </a:p>
          <a:p>
            <a:r>
              <a:rPr lang="en-US" sz="2400" dirty="0" smtClean="0"/>
              <a:t>Single </a:t>
            </a:r>
            <a:r>
              <a:rPr lang="en-US" sz="2400" dirty="0" smtClean="0"/>
              <a:t>vehicle with linear </a:t>
            </a:r>
            <a:r>
              <a:rPr lang="en-US" sz="2400" dirty="0" smtClean="0"/>
              <a:t>mobility (speed can be varied)</a:t>
            </a:r>
            <a:endParaRPr lang="en-US" sz="2400" dirty="0" smtClean="0"/>
          </a:p>
          <a:p>
            <a:r>
              <a:rPr lang="en-US" sz="2400" dirty="0" smtClean="0"/>
              <a:t>Multiple access points (beacon messaging disabled) serving as road side units (RSUs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Vehicles preconfigured with RSU address</a:t>
            </a:r>
            <a:endParaRPr lang="en-US" sz="2400" dirty="0" smtClean="0"/>
          </a:p>
          <a:p>
            <a:r>
              <a:rPr lang="en-US" sz="2400" dirty="0" smtClean="0"/>
              <a:t>RSUs connected via switches and a router to a server</a:t>
            </a:r>
          </a:p>
          <a:p>
            <a:r>
              <a:rPr lang="en-US" sz="2400" dirty="0" smtClean="0"/>
              <a:t>Simple TCP traffic – idea is for vehicle to keep exchanging info with server despite handoffs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" name="Content Placeholder 8" descr="SimpleRSUHandoff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85159" y="578519"/>
            <a:ext cx="5893531" cy="3063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Scenario 3: Simple RSU Handoff (2/2)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383" y="809897"/>
            <a:ext cx="8543107" cy="552241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Observations &amp; Open Issues</a:t>
            </a:r>
            <a:endParaRPr lang="en-US" sz="2400" b="1" dirty="0" smtClean="0"/>
          </a:p>
          <a:p>
            <a:r>
              <a:rPr lang="en-US" sz="2400" dirty="0" smtClean="0"/>
              <a:t>In addition to ARP tables, routing tables had to be manually set up</a:t>
            </a:r>
          </a:p>
          <a:p>
            <a:pPr lvl="1"/>
            <a:r>
              <a:rPr lang="en-US" sz="2200" dirty="0" smtClean="0"/>
              <a:t>Should IP address be same throughout the system or should we use a DHCP-style IP address assignment</a:t>
            </a:r>
          </a:p>
          <a:p>
            <a:pPr lvl="1"/>
            <a:r>
              <a:rPr lang="en-US" sz="2200" dirty="0" smtClean="0"/>
              <a:t>Do we then need a NAT solution?</a:t>
            </a:r>
            <a:endParaRPr lang="en-US" sz="2200" dirty="0" smtClean="0"/>
          </a:p>
          <a:p>
            <a:r>
              <a:rPr lang="en-US" sz="2400" dirty="0" smtClean="0"/>
              <a:t>Handoff requires modifying the pre-configured access point address in the vehicle</a:t>
            </a:r>
          </a:p>
          <a:p>
            <a:pPr lvl="1"/>
            <a:r>
              <a:rPr lang="en-US" sz="2200" dirty="0" smtClean="0"/>
              <a:t>Higher layer should sense the handoff and change the AP address</a:t>
            </a:r>
          </a:p>
          <a:p>
            <a:r>
              <a:rPr lang="en-US" sz="2400" dirty="0" smtClean="0"/>
              <a:t>As density of vehicles increases, more collisions and less number of packets sent/received successfully</a:t>
            </a:r>
          </a:p>
          <a:p>
            <a:pPr lvl="1"/>
            <a:r>
              <a:rPr lang="en-US" sz="2200" dirty="0" smtClean="0"/>
              <a:t>Need an adaptive approach at the higher layers to change channel at the radio </a:t>
            </a:r>
            <a:r>
              <a:rPr lang="en-US" sz="2200" dirty="0" smtClean="0"/>
              <a:t>level and/or use V2V/V2I hybrid </a:t>
            </a:r>
            <a:r>
              <a:rPr lang="en-US" sz="2200" dirty="0" err="1" smtClean="0"/>
              <a:t>solns</a:t>
            </a:r>
            <a:endParaRPr lang="en-US" sz="2200" dirty="0" smtClean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Scenario 4: Multi-vehicle, Mass Mobility (1/2)</a:t>
            </a:r>
            <a:endParaRPr lang="en-US" sz="3600" dirty="0"/>
          </a:p>
        </p:txBody>
      </p:sp>
      <p:pic>
        <p:nvPicPr>
          <p:cNvPr id="6" name="Content Placeholder 5" descr="SimpleHybri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04160" y="589584"/>
            <a:ext cx="6294120" cy="329691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814352"/>
            <a:ext cx="9144000" cy="2547259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Setup &amp; Experiment</a:t>
            </a:r>
          </a:p>
          <a:p>
            <a:r>
              <a:rPr lang="en-US" sz="2400" dirty="0" smtClean="0"/>
              <a:t>Multiple </a:t>
            </a:r>
            <a:r>
              <a:rPr lang="en-US" sz="2400" dirty="0" smtClean="0"/>
              <a:t>groups of vehicles</a:t>
            </a:r>
          </a:p>
          <a:p>
            <a:r>
              <a:rPr lang="en-US" sz="2400" dirty="0" smtClean="0"/>
              <a:t>Each group associated with a specific access point</a:t>
            </a:r>
          </a:p>
          <a:p>
            <a:r>
              <a:rPr lang="en-US" sz="2400" dirty="0" smtClean="0"/>
              <a:t>Each group uses a different radio channel to reduce collisions</a:t>
            </a:r>
          </a:p>
          <a:p>
            <a:r>
              <a:rPr lang="en-US" sz="2400" dirty="0" smtClean="0"/>
              <a:t>Vehicles demonstrate mass mobility; no handoffs</a:t>
            </a:r>
          </a:p>
          <a:p>
            <a:r>
              <a:rPr lang="en-US" sz="2400" dirty="0" smtClean="0"/>
              <a:t>All vehicles exchange information with a server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Scenario 4: Multi-vehicle, Mass Mobility (2/2)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588" y="1018899"/>
            <a:ext cx="7867650" cy="2037805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Observations &amp; Open Issues</a:t>
            </a:r>
          </a:p>
          <a:p>
            <a:r>
              <a:rPr lang="en-US" sz="2400" dirty="0" smtClean="0"/>
              <a:t>Similar </a:t>
            </a:r>
            <a:r>
              <a:rPr lang="en-US" sz="2400" dirty="0" smtClean="0"/>
              <a:t>issues faced as in Scenario 3</a:t>
            </a:r>
          </a:p>
          <a:p>
            <a:r>
              <a:rPr lang="en-US" sz="2400" dirty="0" smtClean="0"/>
              <a:t>Vehicles cannot stray too far away from their access </a:t>
            </a:r>
            <a:r>
              <a:rPr lang="en-US" sz="2400" dirty="0" smtClean="0"/>
              <a:t>points else S/N ratio degrades</a:t>
            </a:r>
            <a:endParaRPr lang="en-US" sz="2400" dirty="0" smtClean="0"/>
          </a:p>
          <a:p>
            <a:r>
              <a:rPr lang="en-US" sz="2400" dirty="0" smtClean="0"/>
              <a:t>Poor data throughput observed as group size </a:t>
            </a:r>
            <a:r>
              <a:rPr lang="en-US" sz="2400" dirty="0" smtClean="0"/>
              <a:t>increases due to collisions</a:t>
            </a:r>
          </a:p>
          <a:p>
            <a:pPr lvl="1"/>
            <a:r>
              <a:rPr lang="en-US" sz="2200" dirty="0" smtClean="0"/>
              <a:t>Need </a:t>
            </a:r>
            <a:r>
              <a:rPr lang="en-US" sz="2200" dirty="0" smtClean="0"/>
              <a:t>higher level policies to load balance across other access </a:t>
            </a:r>
            <a:r>
              <a:rPr lang="en-US" sz="2200" dirty="0" smtClean="0"/>
              <a:t>points</a:t>
            </a:r>
          </a:p>
          <a:p>
            <a:pPr lvl="1"/>
            <a:r>
              <a:rPr lang="en-US" sz="2200" dirty="0" smtClean="0"/>
              <a:t>Use V2V to communicate via neighboring vehicles</a:t>
            </a:r>
          </a:p>
          <a:p>
            <a:pPr lvl="1"/>
            <a:r>
              <a:rPr lang="en-US" sz="2200" dirty="0" smtClean="0"/>
              <a:t>How to support this behavior at higher layers?</a:t>
            </a:r>
          </a:p>
          <a:p>
            <a:pPr lvl="1"/>
            <a:r>
              <a:rPr lang="en-US" sz="2200" dirty="0" smtClean="0"/>
              <a:t>How do lower layers inform upper layers of conditions?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255"/>
            <a:ext cx="9144000" cy="668383"/>
          </a:xfrm>
        </p:spPr>
        <p:txBody>
          <a:bodyPr/>
          <a:lstStyle/>
          <a:p>
            <a:r>
              <a:rPr lang="en-US" sz="3600" b="1" dirty="0" smtClean="0"/>
              <a:t>Scenario 5: V2V and V2I – Separate Stacks (1/3)</a:t>
            </a:r>
            <a:endParaRPr lang="en-US" sz="3600" b="1" dirty="0"/>
          </a:p>
        </p:txBody>
      </p:sp>
      <p:pic>
        <p:nvPicPr>
          <p:cNvPr id="10" name="Content Placeholder 9" descr="HybridNW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596536"/>
            <a:ext cx="4284617" cy="33896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52400" y="3836124"/>
            <a:ext cx="8839200" cy="2246811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Setup &amp; Experiment</a:t>
            </a:r>
          </a:p>
          <a:p>
            <a:r>
              <a:rPr lang="en-US" sz="2400" dirty="0" smtClean="0"/>
              <a:t>Goal </a:t>
            </a:r>
            <a:r>
              <a:rPr lang="en-US" sz="2400" dirty="0" smtClean="0"/>
              <a:t>is to demonstrate V2V (ad hoc) and V2I communication</a:t>
            </a:r>
          </a:p>
          <a:p>
            <a:r>
              <a:rPr lang="en-US" sz="2400" dirty="0" smtClean="0"/>
              <a:t>Host with hybrid capabilities implemented with two separate protocols stacks for V2V and V2I – each having its radio</a:t>
            </a:r>
          </a:p>
          <a:p>
            <a:r>
              <a:rPr lang="en-US" sz="2400" dirty="0" smtClean="0"/>
              <a:t>V2V uses AODV protocol</a:t>
            </a:r>
          </a:p>
          <a:p>
            <a:r>
              <a:rPr lang="en-US" sz="2400" dirty="0" smtClean="0"/>
              <a:t>V2V part receives data from a mobile host, which is relayed from the V2I part to the server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 rot="5400000">
            <a:off x="5858691" y="1417320"/>
            <a:ext cx="1423852" cy="1959428"/>
          </a:xfrm>
          <a:prstGeom prst="wedgeRectCallout">
            <a:avLst>
              <a:gd name="adj1" fmla="val -39295"/>
              <a:gd name="adj2" fmla="val 18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10" descr="HybridHostDetails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81228" y="555836"/>
            <a:ext cx="2726748" cy="3185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sz="3600" b="1" dirty="0" smtClean="0"/>
              <a:t>Scenario 5: V2V and V2I – Separate Stacks (2/3)</a:t>
            </a:r>
            <a:endParaRPr lang="en-US" sz="3600" b="1" dirty="0"/>
          </a:p>
        </p:txBody>
      </p:sp>
      <p:pic>
        <p:nvPicPr>
          <p:cNvPr id="16" name="Content Placeholder 15" descr="V2VHos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77950" y="698861"/>
            <a:ext cx="3119283" cy="3487090"/>
          </a:xfrm>
        </p:spPr>
      </p:pic>
      <p:pic>
        <p:nvPicPr>
          <p:cNvPr id="17" name="Content Placeholder 16" descr="V2IHost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16673" y="718877"/>
            <a:ext cx="3052115" cy="34851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52400" y="3979819"/>
            <a:ext cx="8839200" cy="25908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Observations &amp; Open Issues</a:t>
            </a:r>
          </a:p>
          <a:p>
            <a:r>
              <a:rPr lang="en-US" sz="2400" dirty="0" smtClean="0"/>
              <a:t>Due </a:t>
            </a:r>
            <a:r>
              <a:rPr lang="en-US" sz="2400" dirty="0" smtClean="0"/>
              <a:t>to separate stacks, relaying between the two stacks must take place in the application layer</a:t>
            </a:r>
            <a:endParaRPr lang="en-US" dirty="0" smtClean="0"/>
          </a:p>
          <a:p>
            <a:pPr lvl="1"/>
            <a:r>
              <a:rPr lang="en-US" sz="2200" dirty="0" smtClean="0"/>
              <a:t>Need extensions to the application layer functionality</a:t>
            </a:r>
          </a:p>
          <a:p>
            <a:r>
              <a:rPr lang="en-US" sz="2400" dirty="0" smtClean="0"/>
              <a:t>AODV data throughput observed to be poor</a:t>
            </a:r>
          </a:p>
          <a:p>
            <a:r>
              <a:rPr lang="en-US" sz="2400" dirty="0" smtClean="0"/>
              <a:t>Performance with handoff capabilities to be tested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1"/>
            <a:r>
              <a:rPr lang="en-US" sz="2200" dirty="0" smtClean="0"/>
              <a:t>Need some form of administrative domains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255"/>
            <a:ext cx="9144000" cy="668383"/>
          </a:xfrm>
        </p:spPr>
        <p:txBody>
          <a:bodyPr/>
          <a:lstStyle/>
          <a:p>
            <a:r>
              <a:rPr lang="en-US" sz="3600" b="1" dirty="0" smtClean="0"/>
              <a:t>Scenario 5: V2V and V2I – Separate Stacks (3/3)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04800" y="613955"/>
            <a:ext cx="8839200" cy="627016"/>
          </a:xfrm>
        </p:spPr>
        <p:txBody>
          <a:bodyPr/>
          <a:lstStyle/>
          <a:p>
            <a:r>
              <a:rPr lang="en-US" sz="2400" dirty="0" smtClean="0"/>
              <a:t>Impact of collisions seen in the event log as a connection establishment message is sent out by multiple hosts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3" name="Picture 12" descr="collis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396" y="1502229"/>
            <a:ext cx="7068033" cy="5152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76200"/>
            <a:ext cx="8595360" cy="838200"/>
          </a:xfrm>
        </p:spPr>
        <p:txBody>
          <a:bodyPr/>
          <a:lstStyle/>
          <a:p>
            <a:r>
              <a:rPr lang="en-US" b="1" dirty="0" smtClean="0"/>
              <a:t>Scenario 6: V2V and V2I – Single Stack</a:t>
            </a:r>
            <a:endParaRPr lang="en-US" b="1" dirty="0"/>
          </a:p>
        </p:txBody>
      </p:sp>
      <p:pic>
        <p:nvPicPr>
          <p:cNvPr id="8" name="Content Placeholder 7" descr="HybridHostSingleStack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3473"/>
            <a:ext cx="4747736" cy="540895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648200" y="838200"/>
            <a:ext cx="4343400" cy="5334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Setup &amp; Experiment</a:t>
            </a:r>
          </a:p>
          <a:p>
            <a:r>
              <a:rPr lang="en-US" sz="2400" dirty="0" smtClean="0"/>
              <a:t>Multiple </a:t>
            </a:r>
            <a:r>
              <a:rPr lang="en-US" sz="2400" dirty="0" smtClean="0"/>
              <a:t>radios – one for V2I, one for V2V</a:t>
            </a:r>
          </a:p>
          <a:p>
            <a:r>
              <a:rPr lang="en-US" sz="2400" dirty="0" smtClean="0"/>
              <a:t>Single stack of network, transport and application layer</a:t>
            </a:r>
          </a:p>
          <a:p>
            <a:r>
              <a:rPr lang="en-US" sz="2400" dirty="0" smtClean="0"/>
              <a:t>Need to have capabilities to selectively send data from the application layer to the desired wireless interface</a:t>
            </a:r>
          </a:p>
          <a:p>
            <a:pPr lvl="1"/>
            <a:r>
              <a:rPr lang="en-US" sz="2200" dirty="0" smtClean="0"/>
              <a:t>Currently missing in INETMANET</a:t>
            </a:r>
          </a:p>
          <a:p>
            <a:pPr lvl="1"/>
            <a:r>
              <a:rPr lang="en-US" sz="2200" dirty="0" smtClean="0"/>
              <a:t>New configuration parameter added after my posting to the newsgroup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Software Producibility Challenges (1/4)</a:t>
            </a:r>
            <a:endParaRPr lang="en-US" b="1" dirty="0"/>
          </a:p>
        </p:txBody>
      </p:sp>
      <p:pic>
        <p:nvPicPr>
          <p:cNvPr id="7" name="Content Placeholder 6" descr="multiradi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2070" y="870858"/>
            <a:ext cx="3378773" cy="3961870"/>
          </a:xfrm>
        </p:spPr>
      </p:pic>
      <p:pic>
        <p:nvPicPr>
          <p:cNvPr id="9" name="Content Placeholder 8" descr="80211gNIC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584645" y="831672"/>
            <a:ext cx="2254449" cy="401606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152400" y="4911635"/>
            <a:ext cx="8839200" cy="1280160"/>
          </a:xfrm>
        </p:spPr>
        <p:txBody>
          <a:bodyPr/>
          <a:lstStyle/>
          <a:p>
            <a:r>
              <a:rPr lang="en-US" sz="2400" dirty="0" smtClean="0"/>
              <a:t>Composition of modules should be semantically compatible</a:t>
            </a:r>
          </a:p>
          <a:p>
            <a:r>
              <a:rPr lang="en-US" sz="2400" dirty="0" smtClean="0"/>
              <a:t>Modules can be hierarchical – any inconsistency deeply nested may render application-level algorithms useless</a:t>
            </a:r>
          </a:p>
        </p:txBody>
      </p:sp>
      <p:pic>
        <p:nvPicPr>
          <p:cNvPr id="10" name="Picture 9" descr="80211NicS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2160" y="826059"/>
            <a:ext cx="3291840" cy="4081589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8376" y="6265705"/>
            <a:ext cx="8921931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Must deal with compositional commonalities and variabilities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0606" y="3683726"/>
            <a:ext cx="1306285" cy="9274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“Wish I had known before” Moments</a:t>
            </a:r>
            <a:br>
              <a:rPr lang="en-US" b="1" dirty="0" smtClean="0"/>
            </a:br>
            <a:r>
              <a:rPr lang="en-US" b="1" dirty="0" smtClean="0"/>
              <a:t>Scenario 1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But soon you find yourself in a traffic jam</a:t>
            </a:r>
          </a:p>
          <a:p>
            <a:r>
              <a:rPr lang="en-US" sz="2400" dirty="0" smtClean="0"/>
              <a:t>And you just passed the exit ramp so you are stuck </a:t>
            </a:r>
            <a:r>
              <a:rPr lang="en-US" sz="2400" dirty="0" smtClean="0">
                <a:sym typeface="Wingdings" pitchFamily="2" charset="2"/>
              </a:rPr>
              <a:t></a:t>
            </a:r>
            <a:endParaRPr lang="en-US" sz="2400" dirty="0"/>
          </a:p>
        </p:txBody>
      </p:sp>
      <p:pic>
        <p:nvPicPr>
          <p:cNvPr id="6" name="Content Placeholder 5" descr="traffic_j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0410" y="2057400"/>
            <a:ext cx="4487765" cy="29956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Software Producibility Challenges (2/4)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152400" y="4911635"/>
            <a:ext cx="8839200" cy="1280160"/>
          </a:xfrm>
        </p:spPr>
        <p:txBody>
          <a:bodyPr/>
          <a:lstStyle/>
          <a:p>
            <a:r>
              <a:rPr lang="en-US" sz="2400" dirty="0" smtClean="0"/>
              <a:t>Each module can be configured in many ways</a:t>
            </a:r>
          </a:p>
          <a:p>
            <a:r>
              <a:rPr lang="en-US" sz="2400" dirty="0" smtClean="0"/>
              <a:t>Choice of module and its configuration impacts appln-level algorithms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434402" y="5834632"/>
            <a:ext cx="6396093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Must deal with configuration commonalities and variabilities at multiple layers</a:t>
            </a:r>
          </a:p>
        </p:txBody>
      </p:sp>
      <p:pic>
        <p:nvPicPr>
          <p:cNvPr id="15" name="Content Placeholder 14" descr="80211gNI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5943" y="705393"/>
            <a:ext cx="2317211" cy="4127867"/>
          </a:xfrm>
        </p:spPr>
      </p:pic>
      <p:pic>
        <p:nvPicPr>
          <p:cNvPr id="16" name="Content Placeholder 15" descr="80211aParams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16210" y="875211"/>
            <a:ext cx="3169619" cy="3944983"/>
          </a:xfrm>
        </p:spPr>
      </p:pic>
      <p:sp>
        <p:nvSpPr>
          <p:cNvPr id="12" name="Rectangle 11"/>
          <p:cNvSpPr/>
          <p:nvPr/>
        </p:nvSpPr>
        <p:spPr>
          <a:xfrm>
            <a:off x="705395" y="3461657"/>
            <a:ext cx="1306285" cy="9274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80211gPara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5905" y="1311506"/>
            <a:ext cx="3438095" cy="298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Software Producibility Challenges (3/4)</a:t>
            </a:r>
            <a:endParaRPr lang="en-US" b="1" dirty="0"/>
          </a:p>
        </p:txBody>
      </p:sp>
      <p:pic>
        <p:nvPicPr>
          <p:cNvPr id="7" name="Content Placeholder 6" descr="multiradi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2070" y="870858"/>
            <a:ext cx="3378773" cy="3961870"/>
          </a:xfrm>
        </p:spPr>
      </p:pic>
      <p:pic>
        <p:nvPicPr>
          <p:cNvPr id="9" name="Content Placeholder 8" descr="80211gNIC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79205" y="818609"/>
            <a:ext cx="2254449" cy="401606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152400" y="4911635"/>
            <a:ext cx="8839200" cy="1280160"/>
          </a:xfrm>
        </p:spPr>
        <p:txBody>
          <a:bodyPr/>
          <a:lstStyle/>
          <a:p>
            <a:r>
              <a:rPr lang="en-US" sz="2400" dirty="0" smtClean="0"/>
              <a:t>Sensing and actuation capabilities at all levels</a:t>
            </a:r>
          </a:p>
          <a:p>
            <a:r>
              <a:rPr lang="en-US" sz="2400" dirty="0" smtClean="0"/>
              <a:t>Information should be able to flow vertically in both directions</a:t>
            </a:r>
          </a:p>
          <a:p>
            <a:r>
              <a:rPr lang="en-US" sz="2400" dirty="0" smtClean="0"/>
              <a:t>Potential to use advanced s/w engineering capabilities like aspect weaving, feature composition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0606" y="3683726"/>
            <a:ext cx="1306285" cy="9274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3024051" y="3024051"/>
            <a:ext cx="3161211" cy="39189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Software Producibility Challenges (4/4)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85788" y="3279001"/>
            <a:ext cx="7867650" cy="3174050"/>
          </a:xfrm>
        </p:spPr>
        <p:txBody>
          <a:bodyPr/>
          <a:lstStyle/>
          <a:p>
            <a:r>
              <a:rPr lang="en-US" sz="2400" dirty="0" smtClean="0"/>
              <a:t>Where to place the road side units? How many are needed in a region? How to leverage alternate mechanisms like cell </a:t>
            </a:r>
            <a:r>
              <a:rPr lang="en-US" sz="2400" dirty="0" smtClean="0"/>
              <a:t>towers/</a:t>
            </a:r>
            <a:r>
              <a:rPr lang="en-US" sz="2400" dirty="0" err="1" smtClean="0"/>
              <a:t>WiMAX</a:t>
            </a:r>
            <a:r>
              <a:rPr lang="en-US" sz="2400" dirty="0" smtClean="0"/>
              <a:t>?</a:t>
            </a:r>
            <a:endParaRPr lang="en-US" sz="2400" dirty="0" smtClean="0"/>
          </a:p>
          <a:p>
            <a:r>
              <a:rPr lang="en-US" sz="2400" dirty="0" smtClean="0"/>
              <a:t>Solution should be cost-effective yet enable high confidence CPS</a:t>
            </a:r>
          </a:p>
          <a:p>
            <a:r>
              <a:rPr lang="en-US" sz="2400" dirty="0" smtClean="0"/>
              <a:t>How much additional electronics inside a vehicle? How can we maximally pack functionality?</a:t>
            </a:r>
          </a:p>
          <a:p>
            <a:r>
              <a:rPr lang="en-US" sz="2400" dirty="0" smtClean="0"/>
              <a:t>How to ensure system schedulability? Overloads?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833143" y="1184094"/>
          <a:ext cx="7294563" cy="2152650"/>
        </p:xfrm>
        <a:graphic>
          <a:graphicData uri="http://schemas.openxmlformats.org/presentationml/2006/ole">
            <p:oleObj spid="_x0000_s1026" name="PBrush" r:id="rId3" imgW="7295238" imgH="2152951" progId="PBrush">
              <p:embed/>
            </p:oleObj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029453" y="609490"/>
            <a:ext cx="4959175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Multiple deployment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odule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1157" y="731520"/>
            <a:ext cx="3773013" cy="612648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402183" y="1066800"/>
            <a:ext cx="4589417" cy="5334000"/>
          </a:xfrm>
        </p:spPr>
        <p:txBody>
          <a:bodyPr/>
          <a:lstStyle/>
          <a:p>
            <a:r>
              <a:rPr lang="en-US" sz="2400" dirty="0" smtClean="0"/>
              <a:t>Repository of functionality being developed</a:t>
            </a:r>
          </a:p>
          <a:p>
            <a:pPr lvl="1"/>
            <a:r>
              <a:rPr lang="en-US" sz="2400" dirty="0" smtClean="0"/>
              <a:t>An on-board unit on a vehicle</a:t>
            </a:r>
          </a:p>
          <a:p>
            <a:pPr lvl="1"/>
            <a:r>
              <a:rPr lang="en-US" sz="2400" dirty="0" smtClean="0"/>
              <a:t>The vehicle itself</a:t>
            </a:r>
          </a:p>
          <a:p>
            <a:pPr lvl="1"/>
            <a:r>
              <a:rPr lang="en-US" sz="2400" dirty="0" smtClean="0"/>
              <a:t>A traffic light</a:t>
            </a:r>
          </a:p>
          <a:p>
            <a:pPr lvl="1"/>
            <a:r>
              <a:rPr lang="en-US" sz="2400" dirty="0" smtClean="0"/>
              <a:t>A road side unit</a:t>
            </a:r>
          </a:p>
          <a:p>
            <a:pPr lvl="1"/>
            <a:r>
              <a:rPr lang="en-US" sz="2400" dirty="0" smtClean="0"/>
              <a:t>Streaming application</a:t>
            </a:r>
          </a:p>
          <a:p>
            <a:pPr lvl="1"/>
            <a:r>
              <a:rPr lang="en-US" sz="2400" dirty="0" smtClean="0"/>
              <a:t>Mobility models</a:t>
            </a:r>
          </a:p>
          <a:p>
            <a:r>
              <a:rPr lang="en-US" sz="2600" dirty="0" smtClean="0"/>
              <a:t>Goal is to deploy and configure larger scenarios</a:t>
            </a:r>
          </a:p>
          <a:p>
            <a:r>
              <a:rPr lang="en-US" sz="2600" dirty="0" smtClean="0"/>
              <a:t>Develop algorithms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59"/>
            <a:ext cx="7772400" cy="731520"/>
          </a:xfrm>
        </p:spPr>
        <p:txBody>
          <a:bodyPr/>
          <a:lstStyle/>
          <a:p>
            <a:r>
              <a:rPr lang="en-US" b="1" dirty="0" smtClean="0"/>
              <a:t>Work-in-Progress</a:t>
            </a:r>
            <a:r>
              <a:rPr lang="en-US" b="1" dirty="0" smtClean="0"/>
              <a:t>: </a:t>
            </a:r>
            <a:r>
              <a:rPr lang="en-US" b="1" dirty="0" smtClean="0"/>
              <a:t>Build a Product Line of Reusable Modules for ITS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Research To-Date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7772400" cy="4678680"/>
          </a:xfrm>
        </p:spPr>
        <p:txBody>
          <a:bodyPr/>
          <a:lstStyle/>
          <a:p>
            <a:r>
              <a:rPr lang="en-US" sz="2400" dirty="0" err="1" smtClean="0"/>
              <a:t>Deepti</a:t>
            </a:r>
            <a:r>
              <a:rPr lang="en-US" sz="2400" dirty="0" smtClean="0"/>
              <a:t> </a:t>
            </a:r>
            <a:r>
              <a:rPr lang="en-US" sz="2400" dirty="0" err="1" smtClean="0"/>
              <a:t>Thopte</a:t>
            </a:r>
            <a:r>
              <a:rPr lang="en-US" sz="2400" dirty="0" smtClean="0"/>
              <a:t> (MS Comp Sc) – worked on traffic light simulations in OMNeT++</a:t>
            </a:r>
          </a:p>
          <a:p>
            <a:r>
              <a:rPr lang="en-US" sz="2400" dirty="0" smtClean="0"/>
              <a:t>Tina </a:t>
            </a:r>
            <a:r>
              <a:rPr lang="en-US" sz="2400" dirty="0" err="1" smtClean="0"/>
              <a:t>Devkota</a:t>
            </a:r>
            <a:r>
              <a:rPr lang="en-US" sz="2400" dirty="0" smtClean="0"/>
              <a:t> (MS Comp Sc) – worked on a simple broker network for information dissemination using OMNeT++</a:t>
            </a:r>
          </a:p>
          <a:p>
            <a:r>
              <a:rPr lang="en-US" sz="2400" dirty="0" smtClean="0"/>
              <a:t>Mohammad </a:t>
            </a:r>
            <a:r>
              <a:rPr lang="en-US" sz="2400" dirty="0" err="1" smtClean="0"/>
              <a:t>Aminuddin</a:t>
            </a:r>
            <a:r>
              <a:rPr lang="en-US" sz="2400" dirty="0" smtClean="0"/>
              <a:t> (VUSRP research) – worked on bridging OMNeT++ with SUMO microscopic traffic simulator</a:t>
            </a:r>
          </a:p>
          <a:p>
            <a:r>
              <a:rPr lang="en-US" sz="2400" dirty="0" err="1" smtClean="0"/>
              <a:t>Anushi</a:t>
            </a:r>
            <a:r>
              <a:rPr lang="en-US" sz="2400" dirty="0" smtClean="0"/>
              <a:t> Shah (current student) – working on Electronic Toll Plaza simulations in OMNeT</a:t>
            </a:r>
            <a:r>
              <a:rPr lang="en-US" sz="2400" dirty="0" smtClean="0"/>
              <a:t>++</a:t>
            </a:r>
          </a:p>
          <a:p>
            <a:r>
              <a:rPr lang="en-US" sz="2400" dirty="0" err="1" smtClean="0"/>
              <a:t>Kyoungho</a:t>
            </a:r>
            <a:r>
              <a:rPr lang="en-US" sz="2400" dirty="0" smtClean="0"/>
              <a:t> An (current student) – getting started with work in this area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Collaborations (Ongoing &amp; Planned)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7772400" cy="4678680"/>
          </a:xfrm>
        </p:spPr>
        <p:txBody>
          <a:bodyPr/>
          <a:lstStyle/>
          <a:p>
            <a:r>
              <a:rPr lang="en-US" sz="2400" dirty="0" smtClean="0"/>
              <a:t>With AFRL mentors (Steve </a:t>
            </a:r>
            <a:r>
              <a:rPr lang="en-US" sz="2400" dirty="0" err="1" smtClean="0"/>
              <a:t>Drager</a:t>
            </a:r>
            <a:r>
              <a:rPr lang="en-US" sz="2400" dirty="0" smtClean="0"/>
              <a:t> and Bill </a:t>
            </a:r>
            <a:r>
              <a:rPr lang="en-US" sz="2400" dirty="0" err="1" smtClean="0"/>
              <a:t>McKeever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With Prof. Mark McDonald (Civil Eng, Vanderbilt) – </a:t>
            </a:r>
            <a:r>
              <a:rPr lang="en-US" sz="2400" dirty="0" smtClean="0"/>
              <a:t>funded though a </a:t>
            </a:r>
            <a:r>
              <a:rPr lang="en-US" sz="2400" dirty="0" smtClean="0"/>
              <a:t>Vanderbilt </a:t>
            </a:r>
            <a:r>
              <a:rPr lang="en-US" sz="2400" dirty="0" smtClean="0"/>
              <a:t>Discovery grant to conduct interdisciplinary research in ITS</a:t>
            </a:r>
          </a:p>
          <a:p>
            <a:r>
              <a:rPr lang="en-US" sz="2400" dirty="0" smtClean="0"/>
              <a:t>With Dr. Jules White (EECS, Vanderbilt) – </a:t>
            </a:r>
            <a:r>
              <a:rPr lang="en-US" sz="2400" dirty="0" smtClean="0"/>
              <a:t>funded though an NSF grant</a:t>
            </a:r>
          </a:p>
          <a:p>
            <a:pPr lvl="1"/>
            <a:r>
              <a:rPr lang="en-US" sz="2200" dirty="0" smtClean="0"/>
              <a:t>Exploring the use of</a:t>
            </a:r>
            <a:r>
              <a:rPr lang="en-US" sz="2200" dirty="0" smtClean="0"/>
              <a:t> </a:t>
            </a:r>
            <a:r>
              <a:rPr lang="en-US" sz="2200" dirty="0" err="1" smtClean="0"/>
              <a:t>SmartPhone</a:t>
            </a:r>
            <a:r>
              <a:rPr lang="en-US" sz="2200" dirty="0" smtClean="0"/>
              <a:t> technologies in </a:t>
            </a:r>
            <a:r>
              <a:rPr lang="en-US" sz="2200" dirty="0" smtClean="0"/>
              <a:t>ITS</a:t>
            </a:r>
          </a:p>
          <a:p>
            <a:pPr lvl="1"/>
            <a:r>
              <a:rPr lang="en-US" sz="2200" dirty="0" smtClean="0"/>
              <a:t>Addressing deployment and configuration challenges </a:t>
            </a:r>
            <a:endParaRPr lang="en-US" sz="2200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160773" y="4907170"/>
            <a:ext cx="7145027" cy="13111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sz="2400" dirty="0" smtClean="0"/>
              <a:t>Looking for interested </a:t>
            </a:r>
            <a:r>
              <a:rPr lang="en-US" sz="2400" dirty="0" smtClean="0"/>
              <a:t>graduate </a:t>
            </a:r>
            <a:r>
              <a:rPr lang="en-US" sz="2400" dirty="0" smtClean="0"/>
              <a:t>student(s) </a:t>
            </a:r>
            <a:endParaRPr lang="en-US" sz="2400" dirty="0" smtClean="0"/>
          </a:p>
          <a:p>
            <a:pPr marL="228600" indent="-228600"/>
            <a:r>
              <a:rPr lang="en-US" sz="2400" dirty="0" smtClean="0"/>
              <a:t>Research opportunity for interested </a:t>
            </a:r>
            <a:r>
              <a:rPr lang="en-US" sz="2400" dirty="0" smtClean="0"/>
              <a:t>undergraduate </a:t>
            </a:r>
            <a:r>
              <a:rPr lang="en-US" sz="2400" dirty="0" smtClean="0"/>
              <a:t>students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Acknowledgments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809897"/>
            <a:ext cx="7867650" cy="5587728"/>
          </a:xfrm>
        </p:spPr>
        <p:txBody>
          <a:bodyPr/>
          <a:lstStyle/>
          <a:p>
            <a:r>
              <a:rPr lang="en-US" sz="2400" dirty="0" smtClean="0"/>
              <a:t>AFRL and Visiting Faculty Research Program (VFRP) for the opportunity</a:t>
            </a:r>
          </a:p>
          <a:p>
            <a:pPr lvl="1"/>
            <a:r>
              <a:rPr lang="en-US" sz="2400" b="1" dirty="0" smtClean="0"/>
              <a:t>Mentors: </a:t>
            </a:r>
            <a:r>
              <a:rPr lang="en-US" sz="2400" dirty="0" smtClean="0"/>
              <a:t>Steve Drager and Bill McKeever</a:t>
            </a:r>
          </a:p>
          <a:p>
            <a:pPr lvl="1"/>
            <a:r>
              <a:rPr lang="en-US" sz="2400" b="1" dirty="0" smtClean="0"/>
              <a:t>VFRP coordinators: </a:t>
            </a:r>
            <a:r>
              <a:rPr lang="en-US" sz="2400" dirty="0" smtClean="0"/>
              <a:t>John Graniero, Cynthia Cooley</a:t>
            </a:r>
          </a:p>
          <a:p>
            <a:pPr lvl="1"/>
            <a:r>
              <a:rPr lang="en-US" sz="2400" b="1" dirty="0" smtClean="0"/>
              <a:t>Other AFRL researchers: </a:t>
            </a:r>
            <a:r>
              <a:rPr lang="en-US" sz="2400" dirty="0" smtClean="0"/>
              <a:t>Bob Hillman, Jim Hanna, Mark Linderman, John Matijas, Mike Medley, </a:t>
            </a:r>
            <a:r>
              <a:rPr lang="en-US" sz="2400" dirty="0" err="1" smtClean="0"/>
              <a:t>Guna</a:t>
            </a:r>
            <a:r>
              <a:rPr lang="en-US" sz="2400" dirty="0" smtClean="0"/>
              <a:t> </a:t>
            </a:r>
            <a:r>
              <a:rPr lang="en-US" sz="2400" dirty="0" err="1" smtClean="0"/>
              <a:t>Seetharaman</a:t>
            </a:r>
            <a:endParaRPr lang="en-US" sz="2400" dirty="0" smtClean="0"/>
          </a:p>
          <a:p>
            <a:pPr lvl="1"/>
            <a:r>
              <a:rPr lang="en-US" sz="2400" b="1" dirty="0" smtClean="0"/>
              <a:t>Faculty colleagues: </a:t>
            </a:r>
            <a:r>
              <a:rPr lang="en-US" sz="2400" dirty="0" smtClean="0"/>
              <a:t>Sanjay Madria, Vijay Kumar, Bharat Bhargava, Yuan Xue, many others</a:t>
            </a:r>
          </a:p>
          <a:p>
            <a:pPr lvl="1"/>
            <a:r>
              <a:rPr lang="en-US" sz="2400" b="1" dirty="0" smtClean="0"/>
              <a:t>Student colleagues: </a:t>
            </a:r>
            <a:r>
              <a:rPr lang="en-US" sz="2400" dirty="0" smtClean="0"/>
              <a:t>Thomas Levy, Andrea </a:t>
            </a:r>
            <a:r>
              <a:rPr lang="en-US" sz="2400" dirty="0" err="1" smtClean="0"/>
              <a:t>DeSanto</a:t>
            </a:r>
            <a:endParaRPr lang="en-US" sz="2400" dirty="0" smtClean="0"/>
          </a:p>
          <a:p>
            <a:pPr lvl="1"/>
            <a:r>
              <a:rPr lang="en-US" sz="2400" dirty="0" smtClean="0"/>
              <a:t>RIT-A/B </a:t>
            </a:r>
            <a:r>
              <a:rPr lang="en-US" sz="2400" dirty="0" smtClean="0"/>
              <a:t>staff and other researchers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554E6-0A50-478B-A256-575537850A4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Concluding </a:t>
            </a:r>
            <a:r>
              <a:rPr lang="en-US" b="1" dirty="0" smtClean="0"/>
              <a:t>Remarks (1/2)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35280" y="1173480"/>
            <a:ext cx="8514080" cy="4709160"/>
          </a:xfrm>
        </p:spPr>
        <p:txBody>
          <a:bodyPr/>
          <a:lstStyle/>
          <a:p>
            <a:r>
              <a:rPr lang="en-US" sz="2400" dirty="0" smtClean="0"/>
              <a:t>Developing reliable </a:t>
            </a:r>
            <a:r>
              <a:rPr lang="en-US" sz="2400" dirty="0" smtClean="0"/>
              <a:t>ITS CPS </a:t>
            </a:r>
            <a:r>
              <a:rPr lang="en-US" sz="2400" dirty="0" smtClean="0"/>
              <a:t>applications is </a:t>
            </a:r>
            <a:r>
              <a:rPr lang="en-US" sz="2400" dirty="0" smtClean="0"/>
              <a:t>hard</a:t>
            </a:r>
          </a:p>
          <a:p>
            <a:r>
              <a:rPr lang="en-US" sz="2400" dirty="0" smtClean="0"/>
              <a:t>Multiple expertise in multiple fields necessary</a:t>
            </a:r>
            <a:endParaRPr lang="en-US" sz="2400" dirty="0" smtClean="0"/>
          </a:p>
          <a:p>
            <a:r>
              <a:rPr lang="en-US" sz="2400" dirty="0" smtClean="0"/>
              <a:t>Systems level issues</a:t>
            </a:r>
          </a:p>
          <a:p>
            <a:pPr lvl="1"/>
            <a:r>
              <a:rPr lang="en-US" sz="2200" dirty="0" smtClean="0"/>
              <a:t>Developing algorithms at application level that understand the physics</a:t>
            </a:r>
          </a:p>
          <a:p>
            <a:pPr lvl="1"/>
            <a:r>
              <a:rPr lang="en-US" sz="2200" dirty="0" smtClean="0"/>
              <a:t>No effective development and testing environment</a:t>
            </a:r>
          </a:p>
          <a:p>
            <a:pPr lvl="1"/>
            <a:r>
              <a:rPr lang="en-US" sz="2200" dirty="0" smtClean="0"/>
              <a:t>Multiple, disparate tooling environments</a:t>
            </a:r>
          </a:p>
          <a:p>
            <a:r>
              <a:rPr lang="en-US" sz="2400" dirty="0" smtClean="0"/>
              <a:t>Numerous software engineering issues</a:t>
            </a:r>
          </a:p>
          <a:p>
            <a:pPr lvl="1"/>
            <a:r>
              <a:rPr lang="en-US" sz="2200" dirty="0" smtClean="0"/>
              <a:t>Composition, configuration at multiple layers</a:t>
            </a:r>
          </a:p>
          <a:p>
            <a:pPr lvl="1"/>
            <a:r>
              <a:rPr lang="en-US" sz="2200" dirty="0" smtClean="0"/>
              <a:t>Deployment issues</a:t>
            </a:r>
          </a:p>
          <a:p>
            <a:r>
              <a:rPr lang="en-US" sz="2400" dirty="0" smtClean="0"/>
              <a:t>Need a combination of systems-level and software-engineering </a:t>
            </a:r>
            <a:r>
              <a:rPr lang="en-US" sz="2400" dirty="0" smtClean="0"/>
              <a:t>solutions</a:t>
            </a:r>
            <a:endParaRPr lang="en-US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Concluding </a:t>
            </a:r>
            <a:r>
              <a:rPr lang="en-US" b="1" dirty="0" smtClean="0"/>
              <a:t>Remarks (2/2)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335280" y="701040"/>
            <a:ext cx="8514080" cy="5212080"/>
          </a:xfrm>
        </p:spPr>
        <p:txBody>
          <a:bodyPr/>
          <a:lstStyle/>
          <a:p>
            <a:r>
              <a:rPr lang="en-US" sz="2400" dirty="0" smtClean="0"/>
              <a:t>My </a:t>
            </a:r>
            <a:r>
              <a:rPr lang="en-US" sz="2400" dirty="0" smtClean="0"/>
              <a:t>research at Vanderbilt University</a:t>
            </a:r>
          </a:p>
          <a:p>
            <a:pPr lvl="1"/>
            <a:r>
              <a:rPr lang="en-US" sz="2200" dirty="0" smtClean="0"/>
              <a:t>NSF CAREER – investigating issues at specializing middleware </a:t>
            </a:r>
            <a:r>
              <a:rPr lang="en-US" sz="2200" dirty="0" smtClean="0"/>
              <a:t>stacks</a:t>
            </a:r>
          </a:p>
          <a:p>
            <a:pPr lvl="2"/>
            <a:r>
              <a:rPr lang="en-US" sz="2000" dirty="0" smtClean="0"/>
              <a:t>Useful in specializing the ITS product line</a:t>
            </a:r>
            <a:endParaRPr lang="en-US" sz="2000" dirty="0" smtClean="0"/>
          </a:p>
          <a:p>
            <a:pPr lvl="1"/>
            <a:r>
              <a:rPr lang="en-US" sz="2200" dirty="0" smtClean="0"/>
              <a:t>NSF CNS Core – investigating effective deployment </a:t>
            </a:r>
            <a:r>
              <a:rPr lang="en-US" sz="2200" dirty="0" smtClean="0"/>
              <a:t>algorithms</a:t>
            </a:r>
          </a:p>
          <a:p>
            <a:pPr lvl="2"/>
            <a:r>
              <a:rPr lang="en-US" sz="2000" dirty="0" smtClean="0"/>
              <a:t>Many issues in ITS (e.g., RSU placement)</a:t>
            </a:r>
            <a:endParaRPr lang="en-US" sz="2000" dirty="0" smtClean="0"/>
          </a:p>
          <a:p>
            <a:pPr lvl="1"/>
            <a:r>
              <a:rPr lang="en-US" sz="2200" dirty="0" smtClean="0"/>
              <a:t>Vanderbilt </a:t>
            </a:r>
            <a:r>
              <a:rPr lang="en-US" sz="2200" dirty="0" smtClean="0"/>
              <a:t>Discovery</a:t>
            </a:r>
            <a:r>
              <a:rPr lang="en-US" sz="2200" dirty="0" smtClean="0"/>
              <a:t> </a:t>
            </a:r>
            <a:r>
              <a:rPr lang="en-US" sz="2200" dirty="0" smtClean="0"/>
              <a:t>grant </a:t>
            </a:r>
            <a:r>
              <a:rPr lang="en-US" sz="2200" dirty="0" smtClean="0"/>
              <a:t>with Prof. McDonald – </a:t>
            </a:r>
            <a:r>
              <a:rPr lang="en-US" sz="2200" dirty="0" smtClean="0"/>
              <a:t>to investigate ITS </a:t>
            </a:r>
            <a:r>
              <a:rPr lang="en-US" sz="2200" dirty="0" smtClean="0"/>
              <a:t>solutions</a:t>
            </a:r>
          </a:p>
          <a:p>
            <a:pPr lvl="2"/>
            <a:r>
              <a:rPr lang="en-US" sz="2000" dirty="0" smtClean="0"/>
              <a:t>Geared towards interdisciplinary research</a:t>
            </a:r>
          </a:p>
          <a:p>
            <a:r>
              <a:rPr lang="en-US" dirty="0" smtClean="0"/>
              <a:t>Spring 2010 courses covering some of the ITS issues</a:t>
            </a:r>
          </a:p>
          <a:p>
            <a:pPr lvl="1"/>
            <a:r>
              <a:rPr lang="en-US" dirty="0" smtClean="0"/>
              <a:t>CS396: Special topics on Real-time Systems (offered by me)</a:t>
            </a:r>
          </a:p>
          <a:p>
            <a:pPr lvl="1"/>
            <a:r>
              <a:rPr lang="en-US" dirty="0" smtClean="0"/>
              <a:t>EECS 262 (offered by Dr. Jules White)</a:t>
            </a:r>
            <a:endParaRPr lang="en-US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“Wish I had known before” Moments</a:t>
            </a:r>
            <a:br>
              <a:rPr lang="en-US" b="1" dirty="0" smtClean="0"/>
            </a:br>
            <a:r>
              <a:rPr lang="en-US" b="1" dirty="0" smtClean="0"/>
              <a:t>Scenario 2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6236" y="1066800"/>
            <a:ext cx="3775364" cy="533400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Imagine going uphill and pressing hard on the gas pedal</a:t>
            </a:r>
          </a:p>
          <a:p>
            <a:r>
              <a:rPr lang="en-US" sz="2400" dirty="0" smtClean="0"/>
              <a:t>Road curves as you go uphill creating a blind alley</a:t>
            </a:r>
          </a:p>
        </p:txBody>
      </p:sp>
      <p:pic>
        <p:nvPicPr>
          <p:cNvPr id="6" name="Content Placeholder 5" descr="old_hickory_uphi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429" y="1342333"/>
            <a:ext cx="4987200" cy="42271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“Wish I had known before” Moments</a:t>
            </a:r>
            <a:br>
              <a:rPr lang="en-US" b="1" dirty="0" smtClean="0"/>
            </a:br>
            <a:r>
              <a:rPr lang="en-US" b="1" dirty="0" smtClean="0"/>
              <a:t>Scenario 2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6236" y="1066800"/>
            <a:ext cx="3775364" cy="53340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All of a sudden a traffic light shows up with a red light</a:t>
            </a:r>
          </a:p>
          <a:p>
            <a:r>
              <a:rPr lang="en-US" sz="2400" dirty="0" smtClean="0"/>
              <a:t>You press hard on the brakes and hope not to crash on to some other vehicle</a:t>
            </a:r>
          </a:p>
          <a:p>
            <a:r>
              <a:rPr lang="en-US" sz="2400" dirty="0" smtClean="0"/>
              <a:t>What if roads are slippery due to rain or ice?</a:t>
            </a:r>
          </a:p>
        </p:txBody>
      </p:sp>
      <p:pic>
        <p:nvPicPr>
          <p:cNvPr id="9" name="Content Placeholder 8" descr="old_hickory_ligh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33945"/>
            <a:ext cx="4992396" cy="4070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Many More Use Cases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990600"/>
            <a:ext cx="8488680" cy="5334000"/>
          </a:xfrm>
        </p:spPr>
        <p:txBody>
          <a:bodyPr/>
          <a:lstStyle/>
          <a:p>
            <a:r>
              <a:rPr lang="en-US" sz="2400" b="1" i="1" dirty="0" smtClean="0"/>
              <a:t>Safety:</a:t>
            </a:r>
            <a:r>
              <a:rPr lang="en-US" sz="2400" dirty="0" smtClean="0"/>
              <a:t> </a:t>
            </a:r>
          </a:p>
          <a:p>
            <a:pPr lvl="1"/>
            <a:r>
              <a:rPr lang="en-US" sz="2200" dirty="0" smtClean="0"/>
              <a:t>An intersection where one road has a stop sign, and cross traffic does not stop</a:t>
            </a:r>
          </a:p>
          <a:p>
            <a:pPr lvl="1"/>
            <a:r>
              <a:rPr lang="en-US" sz="2200" dirty="0" smtClean="0"/>
              <a:t>Automated lane change</a:t>
            </a:r>
          </a:p>
          <a:p>
            <a:pPr lvl="1"/>
            <a:r>
              <a:rPr lang="en-US" sz="2200" dirty="0" smtClean="0"/>
              <a:t>Automated collision avoidance</a:t>
            </a:r>
          </a:p>
          <a:p>
            <a:pPr lvl="1"/>
            <a:r>
              <a:rPr lang="en-US" sz="2200" dirty="0" smtClean="0"/>
              <a:t>Red light running</a:t>
            </a:r>
          </a:p>
          <a:p>
            <a:r>
              <a:rPr lang="en-US" sz="2400" b="1" i="1" dirty="0" smtClean="0"/>
              <a:t>Entertainment:</a:t>
            </a:r>
            <a:r>
              <a:rPr lang="en-US" sz="2400" dirty="0" smtClean="0"/>
              <a:t> Kids in a vehicle want to watch a movie streamed over the network</a:t>
            </a:r>
          </a:p>
          <a:p>
            <a:r>
              <a:rPr lang="en-US" sz="2400" b="1" i="1" dirty="0" smtClean="0"/>
              <a:t>Maintenance:</a:t>
            </a:r>
            <a:r>
              <a:rPr lang="en-US" sz="2400" dirty="0" smtClean="0"/>
              <a:t> Vehicle send periodic health status to mechanic</a:t>
            </a:r>
          </a:p>
          <a:p>
            <a:r>
              <a:rPr lang="en-US" sz="2400" b="1" i="1" dirty="0" smtClean="0"/>
              <a:t>Law enforcement:</a:t>
            </a:r>
            <a:r>
              <a:rPr lang="en-US" sz="2400" dirty="0" smtClean="0"/>
              <a:t> Police car queries your car for registration and emission status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18160" y="6129016"/>
            <a:ext cx="8168640" cy="6832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Intelligent Transportation Systems is an emerging area of research tailored to address these requirements</a:t>
            </a:r>
            <a:endParaRPr lang="en-US" sz="24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b="1" dirty="0" smtClean="0"/>
              <a:t>Intelligent Transportation Systems (ITS)</a:t>
            </a:r>
            <a:br>
              <a:rPr lang="en-US" b="1" dirty="0" smtClean="0"/>
            </a:br>
            <a:r>
              <a:rPr lang="en-US" b="1" dirty="0" smtClean="0"/>
              <a:t>The Many Different Possibilities</a:t>
            </a:r>
            <a:endParaRPr lang="en-US" b="1" dirty="0"/>
          </a:p>
        </p:txBody>
      </p:sp>
      <p:pic>
        <p:nvPicPr>
          <p:cNvPr id="9" name="Content Placeholder 8" descr="ITS_damasco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34077" y="1058692"/>
            <a:ext cx="3646561" cy="2296945"/>
          </a:xfrm>
        </p:spPr>
      </p:pic>
      <p:pic>
        <p:nvPicPr>
          <p:cNvPr id="12" name="Content Placeholder 11" descr="sakainet_its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11220" y="1066800"/>
            <a:ext cx="3399642" cy="2246720"/>
          </a:xfrm>
        </p:spPr>
      </p:pic>
      <p:pic>
        <p:nvPicPr>
          <p:cNvPr id="16" name="Content Placeholder 15" descr="ezpass2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86068" y="3545205"/>
            <a:ext cx="3367711" cy="2525783"/>
          </a:xfrm>
        </p:spPr>
      </p:pic>
      <p:pic>
        <p:nvPicPr>
          <p:cNvPr id="20" name="Content Placeholder 19" descr="intelligent-transport-syste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838200" y="3581164"/>
            <a:ext cx="3398520" cy="2552666"/>
          </a:xfrm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18160" y="6129016"/>
            <a:ext cx="8168640" cy="6832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Vehicle-to-vehicle (V2V) and Vehicle-to-infrastructure (V2I) communication is a key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requirement in these scenarios</a:t>
            </a:r>
            <a:endParaRPr lang="en-US" sz="24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88900" y="55880"/>
            <a:ext cx="9309100" cy="533400"/>
          </a:xfrm>
        </p:spPr>
        <p:txBody>
          <a:bodyPr/>
          <a:lstStyle/>
          <a:p>
            <a:r>
              <a:rPr lang="en-US" b="1" dirty="0" smtClean="0"/>
              <a:t>ITS: An Example of Cyber Physical Systems</a:t>
            </a:r>
            <a:endParaRPr 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2700" y="3891280"/>
            <a:ext cx="5709920" cy="258572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 dirty="0" smtClean="0"/>
              <a:t>Tight integration of cyber, networking &amp; physics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 dirty="0" smtClean="0"/>
              <a:t>Software controls the physics; physics impacts software design and its operation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 dirty="0" smtClean="0"/>
              <a:t>Sensing &amp; actuation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400" dirty="0" smtClean="0"/>
              <a:t>Multiple QoS properties: real-time, fault-tolerance, security</a:t>
            </a:r>
            <a:endParaRPr lang="en-US" sz="2400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-3703320" y="4775200"/>
            <a:ext cx="857504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kern="1200" dirty="0" smtClean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1520" name="Picture 16" descr="power-transmiss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2460" y="4240530"/>
            <a:ext cx="3225800" cy="2419350"/>
          </a:xfrm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056640" y="3140710"/>
            <a:ext cx="3698240" cy="6832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Cyber Physical Systems exist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in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multiple domains</a:t>
            </a:r>
          </a:p>
        </p:txBody>
      </p:sp>
      <p:pic>
        <p:nvPicPr>
          <p:cNvPr id="14" name="Picture 13" descr="wareh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0640" y="1152861"/>
            <a:ext cx="2753360" cy="2822194"/>
          </a:xfrm>
          <a:prstGeom prst="rect">
            <a:avLst/>
          </a:prstGeom>
        </p:spPr>
      </p:pic>
      <p:pic>
        <p:nvPicPr>
          <p:cNvPr id="11" name="Picture 10" descr="JTRS-Network-draft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" y="756920"/>
            <a:ext cx="3030220" cy="2222500"/>
          </a:xfrm>
          <a:prstGeom prst="rect">
            <a:avLst/>
          </a:prstGeom>
        </p:spPr>
      </p:pic>
      <p:pic>
        <p:nvPicPr>
          <p:cNvPr id="13" name="Picture 12" descr="ITS_index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2000" y="792480"/>
            <a:ext cx="3352800" cy="207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raffic_light_dan_gerhar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1981" y="692372"/>
            <a:ext cx="1441861" cy="1441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16" y="7960"/>
            <a:ext cx="7994176" cy="838200"/>
          </a:xfrm>
        </p:spPr>
        <p:txBody>
          <a:bodyPr/>
          <a:lstStyle/>
          <a:p>
            <a:r>
              <a:rPr lang="en-US" b="1" dirty="0" smtClean="0"/>
              <a:t>ITS: An Interdisciplinary Area of Study</a:t>
            </a:r>
            <a:endParaRPr lang="en-US" b="1" dirty="0"/>
          </a:p>
        </p:txBody>
      </p:sp>
      <p:pic>
        <p:nvPicPr>
          <p:cNvPr id="12" name="Content Placeholder 11" descr="on-board-IT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818084" y="1024965"/>
            <a:ext cx="3176939" cy="1902938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118750" y="3551154"/>
            <a:ext cx="9025250" cy="327955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Scenario: A traffic light is hidden from view</a:t>
            </a:r>
          </a:p>
          <a:p>
            <a:r>
              <a:rPr lang="en-US" sz="2400" dirty="0" smtClean="0"/>
              <a:t>Light announces its presence periodically over the wireless communication =&gt;networking, real-time dissemination</a:t>
            </a:r>
          </a:p>
          <a:p>
            <a:r>
              <a:rPr lang="en-US" sz="2400" dirty="0" smtClean="0"/>
              <a:t>Vehicle determines rate of deceleration =&gt; physics (mobility, friction, slope, curvature)</a:t>
            </a:r>
          </a:p>
          <a:p>
            <a:r>
              <a:rPr lang="en-US" sz="2400" dirty="0" smtClean="0"/>
              <a:t>Tires on vehicles should sense road conditions =&gt; sensing</a:t>
            </a:r>
          </a:p>
          <a:p>
            <a:r>
              <a:rPr lang="en-US" sz="2400" dirty="0" smtClean="0"/>
              <a:t>Also depends on traffic pattern =&gt; traffic engineering</a:t>
            </a:r>
          </a:p>
          <a:p>
            <a:r>
              <a:rPr lang="en-US" sz="2400" dirty="0" smtClean="0"/>
              <a:t>Driver alert &amp; autonomous control =&gt; HMI, control </a:t>
            </a:r>
            <a:r>
              <a:rPr lang="en-US" sz="2400" dirty="0" smtClean="0"/>
              <a:t>engineering</a:t>
            </a:r>
            <a:endParaRPr lang="en-US" sz="2400" dirty="0" smtClean="0"/>
          </a:p>
        </p:txBody>
      </p:sp>
      <p:pic>
        <p:nvPicPr>
          <p:cNvPr id="14" name="Picture 13" descr="Transmitter_Strap_In-whe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6029" y="2101211"/>
            <a:ext cx="1038225" cy="1504950"/>
          </a:xfrm>
          <a:prstGeom prst="rect">
            <a:avLst/>
          </a:prstGeom>
        </p:spPr>
      </p:pic>
      <p:pic>
        <p:nvPicPr>
          <p:cNvPr id="16" name="Content Placeholder 15" descr="sakainet_its.gif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185826" y="1061503"/>
            <a:ext cx="3920289" cy="259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C">
  <a:themeElements>
    <a:clrScheme name="DOC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174625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174625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flat-world</Template>
  <TotalTime>32282</TotalTime>
  <Words>2232</Words>
  <Application>Microsoft Office PowerPoint</Application>
  <PresentationFormat>On-screen Show (4:3)</PresentationFormat>
  <Paragraphs>307</Paragraphs>
  <Slides>38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DOC</vt:lpstr>
      <vt:lpstr>Default Design</vt:lpstr>
      <vt:lpstr>PBrush</vt:lpstr>
      <vt:lpstr>Open Challenges in Real-time and Reliable Information Dissemination in Intelligent Transportation Systems </vt:lpstr>
      <vt:lpstr>The “Wish I had known before” Moments Scenario 1</vt:lpstr>
      <vt:lpstr>The “Wish I had known before” Moments Scenario 1</vt:lpstr>
      <vt:lpstr>The “Wish I had known before” Moments Scenario 2</vt:lpstr>
      <vt:lpstr>The “Wish I had known before” Moments Scenario 2</vt:lpstr>
      <vt:lpstr>Many More Use Cases</vt:lpstr>
      <vt:lpstr>Intelligent Transportation Systems (ITS) The Many Different Possibilities</vt:lpstr>
      <vt:lpstr>ITS: An Example of Cyber Physical Systems</vt:lpstr>
      <vt:lpstr>ITS: An Interdisciplinary Area of Study</vt:lpstr>
      <vt:lpstr>Talk Outline</vt:lpstr>
      <vt:lpstr>US Air Force CPS Scenarios of Interest</vt:lpstr>
      <vt:lpstr>Synergies between USAF Scenarios &amp; ITS</vt:lpstr>
      <vt:lpstr>Why ITS CPS R&amp;D is hard?</vt:lpstr>
      <vt:lpstr>What is OMNeT++ ?</vt:lpstr>
      <vt:lpstr>INETMANET Framework in OMNeT++</vt:lpstr>
      <vt:lpstr>Scenario 1: Simple Traffic Light (1/2)</vt:lpstr>
      <vt:lpstr>Scenario 1: Simple Traffic Light (2/2)</vt:lpstr>
      <vt:lpstr>Scenario 2: Simple Wireless LAN (1/3)</vt:lpstr>
      <vt:lpstr>Scenario 2: Simple Wireless LAN (2/3)</vt:lpstr>
      <vt:lpstr>Scenario 2: Simple Wireless LAN (3/3)</vt:lpstr>
      <vt:lpstr>Scenario 3: Simple RSU Handoff (1/2)</vt:lpstr>
      <vt:lpstr>Scenario 3: Simple RSU Handoff (2/2)</vt:lpstr>
      <vt:lpstr>Scenario 4: Multi-vehicle, Mass Mobility (1/2)</vt:lpstr>
      <vt:lpstr>Scenario 4: Multi-vehicle, Mass Mobility (2/2)</vt:lpstr>
      <vt:lpstr>Scenario 5: V2V and V2I – Separate Stacks (1/3)</vt:lpstr>
      <vt:lpstr>Scenario 5: V2V and V2I – Separate Stacks (2/3)</vt:lpstr>
      <vt:lpstr>Scenario 5: V2V and V2I – Separate Stacks (3/3)</vt:lpstr>
      <vt:lpstr>Scenario 6: V2V and V2I – Single Stack</vt:lpstr>
      <vt:lpstr>Software Producibility Challenges (1/4)</vt:lpstr>
      <vt:lpstr>Software Producibility Challenges (2/4)</vt:lpstr>
      <vt:lpstr>Software Producibility Challenges (3/4)</vt:lpstr>
      <vt:lpstr>Software Producibility Challenges (4/4)</vt:lpstr>
      <vt:lpstr>Work-in-Progress: Build a Product Line of Reusable Modules for ITS</vt:lpstr>
      <vt:lpstr>Student Research To-Date</vt:lpstr>
      <vt:lpstr>Collaborations (Ongoing &amp; Planned)</vt:lpstr>
      <vt:lpstr>Acknowledgments</vt:lpstr>
      <vt:lpstr>Concluding Remarks (1/2)</vt:lpstr>
      <vt:lpstr>Concluding Remarks (2/2)</vt:lpstr>
    </vt:vector>
  </TitlesOfParts>
  <Company>Vanderbilt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Model-Driven Component Middleware Optimizations</dc:title>
  <dc:creator>Krishnakumar B</dc:creator>
  <cp:lastModifiedBy>Aniruddha Gokhale</cp:lastModifiedBy>
  <cp:revision>2057</cp:revision>
  <dcterms:created xsi:type="dcterms:W3CDTF">2005-09-25T03:04:40Z</dcterms:created>
  <dcterms:modified xsi:type="dcterms:W3CDTF">2009-11-19T18:01:18Z</dcterms:modified>
</cp:coreProperties>
</file>